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586030-CF6C-4F17-BFBA-F7B88599765A}" v="147" dt="2018-10-25T07:21:37.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Vermunt" userId="0864683c-34f6-49d2-bf49-4b588c1a4c50" providerId="ADAL" clId="{9E586030-CF6C-4F17-BFBA-F7B88599765A}"/>
    <pc:docChg chg="custSel modSld">
      <pc:chgData name="Eleanor Vermunt" userId="0864683c-34f6-49d2-bf49-4b588c1a4c50" providerId="ADAL" clId="{9E586030-CF6C-4F17-BFBA-F7B88599765A}" dt="2018-10-25T07:21:37.391" v="146" actId="14100"/>
      <pc:docMkLst>
        <pc:docMk/>
      </pc:docMkLst>
      <pc:sldChg chg="modSp">
        <pc:chgData name="Eleanor Vermunt" userId="0864683c-34f6-49d2-bf49-4b588c1a4c50" providerId="ADAL" clId="{9E586030-CF6C-4F17-BFBA-F7B88599765A}" dt="2018-10-25T07:19:56.522" v="44" actId="20577"/>
        <pc:sldMkLst>
          <pc:docMk/>
          <pc:sldMk cId="3614216494" sldId="256"/>
        </pc:sldMkLst>
        <pc:spChg chg="mod">
          <ac:chgData name="Eleanor Vermunt" userId="0864683c-34f6-49d2-bf49-4b588c1a4c50" providerId="ADAL" clId="{9E586030-CF6C-4F17-BFBA-F7B88599765A}" dt="2018-10-25T07:19:56.522" v="44" actId="20577"/>
          <ac:spMkLst>
            <pc:docMk/>
            <pc:sldMk cId="3614216494" sldId="256"/>
            <ac:spMk id="3" creationId="{EC05B77C-6039-4A68-8FC1-7357DAFF7232}"/>
          </ac:spMkLst>
        </pc:spChg>
      </pc:sldChg>
      <pc:sldChg chg="modSp">
        <pc:chgData name="Eleanor Vermunt" userId="0864683c-34f6-49d2-bf49-4b588c1a4c50" providerId="ADAL" clId="{9E586030-CF6C-4F17-BFBA-F7B88599765A}" dt="2018-10-25T07:19:27.384" v="0" actId="1076"/>
        <pc:sldMkLst>
          <pc:docMk/>
          <pc:sldMk cId="1743630876" sldId="257"/>
        </pc:sldMkLst>
        <pc:picChg chg="mod">
          <ac:chgData name="Eleanor Vermunt" userId="0864683c-34f6-49d2-bf49-4b588c1a4c50" providerId="ADAL" clId="{9E586030-CF6C-4F17-BFBA-F7B88599765A}" dt="2018-10-25T07:19:27.384" v="0" actId="1076"/>
          <ac:picMkLst>
            <pc:docMk/>
            <pc:sldMk cId="1743630876" sldId="257"/>
            <ac:picMk id="23" creationId="{68296110-1A58-4D80-8BDB-1AB2AA757896}"/>
          </ac:picMkLst>
        </pc:picChg>
      </pc:sldChg>
      <pc:sldChg chg="modSp">
        <pc:chgData name="Eleanor Vermunt" userId="0864683c-34f6-49d2-bf49-4b588c1a4c50" providerId="ADAL" clId="{9E586030-CF6C-4F17-BFBA-F7B88599765A}" dt="2018-10-25T07:20:37.295" v="132" actId="20577"/>
        <pc:sldMkLst>
          <pc:docMk/>
          <pc:sldMk cId="2920434525" sldId="259"/>
        </pc:sldMkLst>
        <pc:spChg chg="mod">
          <ac:chgData name="Eleanor Vermunt" userId="0864683c-34f6-49d2-bf49-4b588c1a4c50" providerId="ADAL" clId="{9E586030-CF6C-4F17-BFBA-F7B88599765A}" dt="2018-10-25T07:20:37.295" v="132" actId="20577"/>
          <ac:spMkLst>
            <pc:docMk/>
            <pc:sldMk cId="2920434525" sldId="259"/>
            <ac:spMk id="3" creationId="{EC05B77C-6039-4A68-8FC1-7357DAFF7232}"/>
          </ac:spMkLst>
        </pc:spChg>
      </pc:sldChg>
      <pc:sldChg chg="modSp">
        <pc:chgData name="Eleanor Vermunt" userId="0864683c-34f6-49d2-bf49-4b588c1a4c50" providerId="ADAL" clId="{9E586030-CF6C-4F17-BFBA-F7B88599765A}" dt="2018-10-25T07:21:10.625" v="143" actId="20577"/>
        <pc:sldMkLst>
          <pc:docMk/>
          <pc:sldMk cId="1865003089" sldId="260"/>
        </pc:sldMkLst>
        <pc:spChg chg="mod">
          <ac:chgData name="Eleanor Vermunt" userId="0864683c-34f6-49d2-bf49-4b588c1a4c50" providerId="ADAL" clId="{9E586030-CF6C-4F17-BFBA-F7B88599765A}" dt="2018-10-25T07:21:10.625" v="143" actId="20577"/>
          <ac:spMkLst>
            <pc:docMk/>
            <pc:sldMk cId="1865003089" sldId="260"/>
            <ac:spMk id="3" creationId="{EC05B77C-6039-4A68-8FC1-7357DAFF7232}"/>
          </ac:spMkLst>
        </pc:spChg>
      </pc:sldChg>
      <pc:sldChg chg="modSp">
        <pc:chgData name="Eleanor Vermunt" userId="0864683c-34f6-49d2-bf49-4b588c1a4c50" providerId="ADAL" clId="{9E586030-CF6C-4F17-BFBA-F7B88599765A}" dt="2018-10-25T07:21:37.391" v="146" actId="14100"/>
        <pc:sldMkLst>
          <pc:docMk/>
          <pc:sldMk cId="2208227253" sldId="261"/>
        </pc:sldMkLst>
        <pc:spChg chg="mod">
          <ac:chgData name="Eleanor Vermunt" userId="0864683c-34f6-49d2-bf49-4b588c1a4c50" providerId="ADAL" clId="{9E586030-CF6C-4F17-BFBA-F7B88599765A}" dt="2018-10-25T07:21:37.391" v="146" actId="14100"/>
          <ac:spMkLst>
            <pc:docMk/>
            <pc:sldMk cId="2208227253" sldId="261"/>
            <ac:spMk id="3" creationId="{EC05B77C-6039-4A68-8FC1-7357DAFF723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Moira\Desktop\compulsory%20treatm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t>Rate of compulsory mental health treatment in New Zealand, 2005 to 2016</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v>Average number of compulsory treatment orders on a given day per 100,000 population in New Zealand</c:v>
          </c:tx>
          <c:spPr>
            <a:ln w="28575" cap="rnd">
              <a:solidFill>
                <a:schemeClr val="accent5">
                  <a:lumMod val="75000"/>
                </a:schemeClr>
              </a:solidFill>
              <a:round/>
            </a:ln>
            <a:effectLst/>
          </c:spPr>
          <c:marker>
            <c:symbol val="none"/>
          </c:marker>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82</c:v>
                </c:pt>
                <c:pt idx="1">
                  <c:v>80</c:v>
                </c:pt>
                <c:pt idx="2">
                  <c:v>81</c:v>
                </c:pt>
                <c:pt idx="3">
                  <c:v>81</c:v>
                </c:pt>
                <c:pt idx="4">
                  <c:v>79</c:v>
                </c:pt>
                <c:pt idx="5">
                  <c:v>97</c:v>
                </c:pt>
                <c:pt idx="6">
                  <c:v>111</c:v>
                </c:pt>
                <c:pt idx="7">
                  <c:v>94</c:v>
                </c:pt>
                <c:pt idx="8">
                  <c:v>95</c:v>
                </c:pt>
                <c:pt idx="9">
                  <c:v>103</c:v>
                </c:pt>
                <c:pt idx="10">
                  <c:v>103</c:v>
                </c:pt>
                <c:pt idx="11">
                  <c:v>102</c:v>
                </c:pt>
              </c:numCache>
            </c:numRef>
          </c:val>
          <c:smooth val="0"/>
          <c:extLst>
            <c:ext xmlns:c16="http://schemas.microsoft.com/office/drawing/2014/chart" uri="{C3380CC4-5D6E-409C-BE32-E72D297353CC}">
              <c16:uniqueId val="{00000000-013C-4049-9B52-82B5E0048458}"/>
            </c:ext>
          </c:extLst>
        </c:ser>
        <c:dLbls>
          <c:showLegendKey val="0"/>
          <c:showVal val="0"/>
          <c:showCatName val="0"/>
          <c:showSerName val="0"/>
          <c:showPercent val="0"/>
          <c:showBubbleSize val="0"/>
        </c:dLbls>
        <c:smooth val="0"/>
        <c:axId val="488425280"/>
        <c:axId val="488423312"/>
        <c:extLst>
          <c:ext xmlns:c15="http://schemas.microsoft.com/office/drawing/2012/chart" uri="{02D57815-91ED-43cb-92C2-25804820EDAC}">
            <c15:filteredLineSeries>
              <c15:ser>
                <c:idx val="0"/>
                <c:order val="0"/>
                <c:spPr>
                  <a:ln w="28575" cap="rnd">
                    <a:solidFill>
                      <a:schemeClr val="accent1"/>
                    </a:solidFill>
                    <a:round/>
                  </a:ln>
                  <a:effectLst/>
                </c:spPr>
                <c:marker>
                  <c:symbol val="none"/>
                </c:marker>
                <c:cat>
                  <c:numRef>
                    <c:extLst>
                      <c:ext uri="{02D57815-91ED-43cb-92C2-25804820EDAC}">
                        <c15:formulaRef>
                          <c15:sqref>Sheet1!$A$2:$A$13</c15:sqref>
                        </c15:formulaRef>
                      </c:ext>
                    </c:extLst>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extLst>
                      <c:ext uri="{02D57815-91ED-43cb-92C2-25804820EDAC}">
                        <c15:formulaRef>
                          <c15:sqref>Sheet1!$A$2:$A$13</c15:sqref>
                        </c15:formulaRef>
                      </c:ext>
                    </c:extLst>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val>
                <c:smooth val="0"/>
                <c:extLst>
                  <c:ext xmlns:c16="http://schemas.microsoft.com/office/drawing/2014/chart" uri="{C3380CC4-5D6E-409C-BE32-E72D297353CC}">
                    <c16:uniqueId val="{00000001-013C-4049-9B52-82B5E0048458}"/>
                  </c:ext>
                </c:extLst>
              </c15:ser>
            </c15:filteredLineSeries>
          </c:ext>
        </c:extLst>
      </c:lineChart>
      <c:catAx>
        <c:axId val="48842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423312"/>
        <c:crosses val="autoZero"/>
        <c:auto val="1"/>
        <c:lblAlgn val="ctr"/>
        <c:lblOffset val="100"/>
        <c:noMultiLvlLbl val="0"/>
      </c:catAx>
      <c:valAx>
        <c:axId val="488423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425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E095C-4C81-431D-A727-6F23D2A185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933C628A-9BB4-4391-87D4-8846FDD87E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3D31DA5C-DCC6-4CB7-AF87-032A566F6083}"/>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7C848164-CC41-47FE-A18D-3F3B002EF38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2007A2-F72A-4FAD-AE67-FBDDB200D0B7}"/>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114018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12202-F026-4E29-B649-734082A35320}"/>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D21D155-E8B9-49F6-9D41-EEFE7A5C02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CBC8444-1A39-4FD4-A7E7-C57384BA1C22}"/>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BA7ABE05-DB94-4188-A225-02F706B0C20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BAF6530-6562-48C2-9EE8-A3AE193F71F2}"/>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262971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79695-4A0C-440F-B488-33B9A9D123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AE48551-D91D-4217-AC3A-7EAE4E62E75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DF5B45F-DEB6-4150-B2DC-7880A2E63277}"/>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F3418286-A069-4011-BAC4-70D8E2ED9D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BE15CA0-0B05-4204-A329-81BECF9C45CD}"/>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364639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7CE0A-6E10-4A28-ADFD-EC83BD5A34C1}"/>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5E5A8EB-7EB7-4FA1-BED8-B65C89EAC4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E6AEC17-601E-49A3-B223-294EBF9A4CFD}"/>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E482B967-8AEA-42FF-A4FC-E781C77FF5A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627D231-7991-4C18-AA9C-4FC734D6C428}"/>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23948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BE5B-22EE-4241-B9C2-605E3897C0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C87E408-6B65-44D9-A580-0F1CBCE7C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43C224-924C-430B-97A4-A720B1EBFC1D}"/>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617A7DC8-C466-47A4-8122-04D995C8870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8797526-1F3A-49A3-9613-69C71B455D31}"/>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185019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C43E-7F32-4272-9286-EBCAA0725A6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D12B917-B10A-489B-9F1B-B82008F7C1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2BA73C1-DBCA-46A4-ADF7-225EC8E58E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36707813-28D2-4B57-9A11-87253A3A6187}"/>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6" name="Footer Placeholder 5">
            <a:extLst>
              <a:ext uri="{FF2B5EF4-FFF2-40B4-BE49-F238E27FC236}">
                <a16:creationId xmlns:a16="http://schemas.microsoft.com/office/drawing/2014/main" id="{FB9EA693-3278-4B3B-96F3-9FA04A6AAEF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9A3258E-D8D3-4D0C-B651-45111DEACF88}"/>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300855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03C44-32B1-4FD7-8805-845D9FAC1E8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1F9DB23-6EAF-45C7-AB27-1B59109D1D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16C2F3-6CB4-4C93-A519-7B5A4A4809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487D2A33-511B-4107-98F6-16791F22FB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342C48-EA14-471D-8BDA-B6949A7FFA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5E7EDC43-85DF-469B-801E-F9CFA4837CDF}"/>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8" name="Footer Placeholder 7">
            <a:extLst>
              <a:ext uri="{FF2B5EF4-FFF2-40B4-BE49-F238E27FC236}">
                <a16:creationId xmlns:a16="http://schemas.microsoft.com/office/drawing/2014/main" id="{4EF7A833-EC3A-468B-B048-EA58CB08BB4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F6E3F62C-FD7F-458D-A7FF-80B23DA4F323}"/>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383192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B306A-D03E-4357-8579-614524A3FEDD}"/>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ACDAD71-73C0-484F-BFA4-B842CFE26A6B}"/>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4" name="Footer Placeholder 3">
            <a:extLst>
              <a:ext uri="{FF2B5EF4-FFF2-40B4-BE49-F238E27FC236}">
                <a16:creationId xmlns:a16="http://schemas.microsoft.com/office/drawing/2014/main" id="{D4E8F065-13BC-46BA-81DD-0E8921895795}"/>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80E83AB5-F533-4602-B758-4E418ACB345E}"/>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53469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9A62C9-ABFC-4042-A97B-A100699F7B0F}"/>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3" name="Footer Placeholder 2">
            <a:extLst>
              <a:ext uri="{FF2B5EF4-FFF2-40B4-BE49-F238E27FC236}">
                <a16:creationId xmlns:a16="http://schemas.microsoft.com/office/drawing/2014/main" id="{695E3DC8-2110-4585-AB0B-B7D43AD02495}"/>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F17DCA60-24DC-4F93-BB5F-3599498555FF}"/>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230206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EEE95-7293-4796-950F-3E5EE35498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27768EC5-2977-496E-925B-7F5FD3921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4FAF97A-782D-4A36-895B-3DEF81A7E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92308D-E9D1-4019-AF07-F0379CA4E07C}"/>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6" name="Footer Placeholder 5">
            <a:extLst>
              <a:ext uri="{FF2B5EF4-FFF2-40B4-BE49-F238E27FC236}">
                <a16:creationId xmlns:a16="http://schemas.microsoft.com/office/drawing/2014/main" id="{CEC04C5E-8A31-4A37-897A-A8C94D438BC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0B666C3-13C1-4F1B-ADC7-DE205FD66F18}"/>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46489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27BE-763A-4272-8CC3-9E6B226A7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BCD4E9FB-6B8B-4D34-8504-9557DC2600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3E0CD36-7AF4-4EF3-B395-B4E6041307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E8EDDC-4A25-45CB-A8F2-599497FEC259}"/>
              </a:ext>
            </a:extLst>
          </p:cNvPr>
          <p:cNvSpPr>
            <a:spLocks noGrp="1"/>
          </p:cNvSpPr>
          <p:nvPr>
            <p:ph type="dt" sz="half" idx="10"/>
          </p:nvPr>
        </p:nvSpPr>
        <p:spPr/>
        <p:txBody>
          <a:bodyPr/>
          <a:lstStyle/>
          <a:p>
            <a:fld id="{C83FF9F5-C399-4F2C-9352-A02076EEBEB2}" type="datetimeFigureOut">
              <a:rPr lang="en-NZ" smtClean="0"/>
              <a:t>25/10/2018</a:t>
            </a:fld>
            <a:endParaRPr lang="en-NZ"/>
          </a:p>
        </p:txBody>
      </p:sp>
      <p:sp>
        <p:nvSpPr>
          <p:cNvPr id="6" name="Footer Placeholder 5">
            <a:extLst>
              <a:ext uri="{FF2B5EF4-FFF2-40B4-BE49-F238E27FC236}">
                <a16:creationId xmlns:a16="http://schemas.microsoft.com/office/drawing/2014/main" id="{B85C01AE-4C7C-4594-BF20-5A9A49E6492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7503E18-DE42-469F-8E15-568577C6F24B}"/>
              </a:ext>
            </a:extLst>
          </p:cNvPr>
          <p:cNvSpPr>
            <a:spLocks noGrp="1"/>
          </p:cNvSpPr>
          <p:nvPr>
            <p:ph type="sldNum" sz="quarter" idx="12"/>
          </p:nvPr>
        </p:nvSpPr>
        <p:spPr/>
        <p:txBody>
          <a:bodyPr/>
          <a:lstStyle/>
          <a:p>
            <a:fld id="{F0ABEB37-6534-49CE-B408-2CB007160805}" type="slidenum">
              <a:rPr lang="en-NZ" smtClean="0"/>
              <a:t>‹#›</a:t>
            </a:fld>
            <a:endParaRPr lang="en-NZ"/>
          </a:p>
        </p:txBody>
      </p:sp>
    </p:spTree>
    <p:extLst>
      <p:ext uri="{BB962C8B-B14F-4D97-AF65-F5344CB8AC3E}">
        <p14:creationId xmlns:p14="http://schemas.microsoft.com/office/powerpoint/2010/main" val="365122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EF10EB-687D-484D-A878-8334D1CD5E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D2D6367-DB98-4CF7-89EC-19BA9D816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829A20D-B681-40DE-83AD-19E0BCD740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FF9F5-C399-4F2C-9352-A02076EEBEB2}" type="datetimeFigureOut">
              <a:rPr lang="en-NZ" smtClean="0"/>
              <a:t>25/10/2018</a:t>
            </a:fld>
            <a:endParaRPr lang="en-NZ"/>
          </a:p>
        </p:txBody>
      </p:sp>
      <p:sp>
        <p:nvSpPr>
          <p:cNvPr id="5" name="Footer Placeholder 4">
            <a:extLst>
              <a:ext uri="{FF2B5EF4-FFF2-40B4-BE49-F238E27FC236}">
                <a16:creationId xmlns:a16="http://schemas.microsoft.com/office/drawing/2014/main" id="{0D96A2EA-0494-4D83-9D5C-C8D579D7B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24AFB2C1-F825-4E9D-90DD-B7F77DBA88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BEB37-6534-49CE-B408-2CB007160805}" type="slidenum">
              <a:rPr lang="en-NZ" smtClean="0"/>
              <a:t>‹#›</a:t>
            </a:fld>
            <a:endParaRPr lang="en-NZ"/>
          </a:p>
        </p:txBody>
      </p:sp>
    </p:spTree>
    <p:extLst>
      <p:ext uri="{BB962C8B-B14F-4D97-AF65-F5344CB8AC3E}">
        <p14:creationId xmlns:p14="http://schemas.microsoft.com/office/powerpoint/2010/main" val="1980488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D3652-7A47-4C0F-ABAA-C13E5FD38AE5}"/>
              </a:ext>
            </a:extLst>
          </p:cNvPr>
          <p:cNvSpPr>
            <a:spLocks noGrp="1"/>
          </p:cNvSpPr>
          <p:nvPr>
            <p:ph type="title"/>
          </p:nvPr>
        </p:nvSpPr>
        <p:spPr>
          <a:xfrm>
            <a:off x="838200" y="1098772"/>
            <a:ext cx="10515600" cy="1325563"/>
          </a:xfrm>
        </p:spPr>
        <p:txBody>
          <a:bodyPr>
            <a:normAutofit/>
          </a:bodyPr>
          <a:lstStyle/>
          <a:p>
            <a:r>
              <a:rPr lang="en-GB" sz="4200" b="1" dirty="0">
                <a:solidFill>
                  <a:schemeClr val="accent1">
                    <a:lumMod val="75000"/>
                  </a:schemeClr>
                </a:solidFill>
              </a:rPr>
              <a:t>Mental health</a:t>
            </a:r>
            <a:r>
              <a:rPr lang="en-GB" sz="4200" b="1" dirty="0"/>
              <a:t> and human rights in New Zealand</a:t>
            </a:r>
            <a:endParaRPr lang="en-NZ" sz="4200" dirty="0"/>
          </a:p>
        </p:txBody>
      </p:sp>
      <p:pic>
        <p:nvPicPr>
          <p:cNvPr id="23" name="Content Placeholder 22">
            <a:extLst>
              <a:ext uri="{FF2B5EF4-FFF2-40B4-BE49-F238E27FC236}">
                <a16:creationId xmlns:a16="http://schemas.microsoft.com/office/drawing/2014/main" id="{68296110-1A58-4D80-8BDB-1AB2AA757896}"/>
              </a:ext>
            </a:extLst>
          </p:cNvPr>
          <p:cNvPicPr>
            <a:picLocks noGrp="1" noChangeAspect="1"/>
          </p:cNvPicPr>
          <p:nvPr>
            <p:ph idx="1"/>
          </p:nvPr>
        </p:nvPicPr>
        <p:blipFill rotWithShape="1">
          <a:blip r:embed="rId2"/>
          <a:srcRect l="11826" r="12307"/>
          <a:stretch/>
        </p:blipFill>
        <p:spPr>
          <a:xfrm>
            <a:off x="971365" y="2501740"/>
            <a:ext cx="5475768" cy="3557106"/>
          </a:xfrm>
          <a:prstGeom prst="rect">
            <a:avLst/>
          </a:prstGeom>
        </p:spPr>
      </p:pic>
      <p:sp>
        <p:nvSpPr>
          <p:cNvPr id="48" name="Title 1">
            <a:extLst>
              <a:ext uri="{FF2B5EF4-FFF2-40B4-BE49-F238E27FC236}">
                <a16:creationId xmlns:a16="http://schemas.microsoft.com/office/drawing/2014/main" id="{51006B61-D42F-47B0-8148-EBE6DBE5F2DC}"/>
              </a:ext>
            </a:extLst>
          </p:cNvPr>
          <p:cNvSpPr txBox="1">
            <a:spLocks/>
          </p:cNvSpPr>
          <p:nvPr/>
        </p:nvSpPr>
        <p:spPr>
          <a:xfrm>
            <a:off x="6629400" y="4433666"/>
            <a:ext cx="472440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accent1">
                    <a:lumMod val="75000"/>
                  </a:schemeClr>
                </a:solidFill>
              </a:rPr>
              <a:t>Judi Clements</a:t>
            </a:r>
            <a:br>
              <a:rPr lang="en-GB" sz="3200" b="1" dirty="0">
                <a:solidFill>
                  <a:schemeClr val="accent1">
                    <a:lumMod val="75000"/>
                  </a:schemeClr>
                </a:solidFill>
              </a:rPr>
            </a:br>
            <a:r>
              <a:rPr lang="en-GB" sz="3200" b="1" dirty="0"/>
              <a:t>Independent Consultant</a:t>
            </a:r>
            <a:br>
              <a:rPr lang="en-GB" sz="3200" b="1" dirty="0"/>
            </a:br>
            <a:r>
              <a:rPr lang="en-GB" sz="3200" b="1" dirty="0"/>
              <a:t>judimclements@gmail.com</a:t>
            </a:r>
            <a:endParaRPr lang="en-NZ" sz="3200" dirty="0"/>
          </a:p>
        </p:txBody>
      </p:sp>
    </p:spTree>
    <p:extLst>
      <p:ext uri="{BB962C8B-B14F-4D97-AF65-F5344CB8AC3E}">
        <p14:creationId xmlns:p14="http://schemas.microsoft.com/office/powerpoint/2010/main" val="174363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8B0D-2BE9-4DF3-94FC-4EF01C3D6D04}"/>
              </a:ext>
            </a:extLst>
          </p:cNvPr>
          <p:cNvSpPr>
            <a:spLocks noGrp="1"/>
          </p:cNvSpPr>
          <p:nvPr>
            <p:ph type="ctrTitle"/>
          </p:nvPr>
        </p:nvSpPr>
        <p:spPr/>
        <p:txBody>
          <a:bodyPr/>
          <a:lstStyle/>
          <a:p>
            <a:r>
              <a:rPr lang="en-US" dirty="0"/>
              <a:t> </a:t>
            </a:r>
            <a:endParaRPr lang="en-NZ" dirty="0"/>
          </a:p>
        </p:txBody>
      </p:sp>
      <p:sp>
        <p:nvSpPr>
          <p:cNvPr id="3" name="Subtitle 2">
            <a:extLst>
              <a:ext uri="{FF2B5EF4-FFF2-40B4-BE49-F238E27FC236}">
                <a16:creationId xmlns:a16="http://schemas.microsoft.com/office/drawing/2014/main" id="{EC05B77C-6039-4A68-8FC1-7357DAFF7232}"/>
              </a:ext>
            </a:extLst>
          </p:cNvPr>
          <p:cNvSpPr>
            <a:spLocks noGrp="1"/>
          </p:cNvSpPr>
          <p:nvPr>
            <p:ph type="subTitle" idx="1"/>
          </p:nvPr>
        </p:nvSpPr>
        <p:spPr>
          <a:xfrm>
            <a:off x="1052623" y="848204"/>
            <a:ext cx="10291652" cy="5286781"/>
          </a:xfrm>
        </p:spPr>
        <p:txBody>
          <a:bodyPr>
            <a:noAutofit/>
          </a:bodyPr>
          <a:lstStyle/>
          <a:p>
            <a:pPr algn="l"/>
            <a:r>
              <a:rPr lang="en-US" sz="3000" dirty="0">
                <a:solidFill>
                  <a:schemeClr val="accent1">
                    <a:lumMod val="75000"/>
                  </a:schemeClr>
                </a:solidFill>
              </a:rPr>
              <a:t>Mental Health (Compulsory Assessment and Treatment) Act 1992 </a:t>
            </a:r>
          </a:p>
          <a:p>
            <a:pPr algn="l"/>
            <a:endParaRPr lang="en-US" sz="2800" dirty="0"/>
          </a:p>
          <a:p>
            <a:pPr marL="457200" indent="-457200" algn="l">
              <a:buFont typeface="Arial" panose="020B0604020202020204" pitchFamily="34" charset="0"/>
              <a:buChar char="•"/>
            </a:pPr>
            <a:r>
              <a:rPr lang="en-US" sz="2800" dirty="0"/>
              <a:t>Inconsistent with human rights law and principles, and UN Convention Rights Persons with Disabilities </a:t>
            </a:r>
          </a:p>
          <a:p>
            <a:pPr marL="457200" indent="-457200" algn="l">
              <a:buFont typeface="Arial" panose="020B0604020202020204" pitchFamily="34" charset="0"/>
              <a:buChar char="•"/>
            </a:pPr>
            <a:r>
              <a:rPr lang="en-US" sz="2800" dirty="0"/>
              <a:t>High rates of compulsory </a:t>
            </a:r>
            <a:br>
              <a:rPr lang="en-US" sz="2800" dirty="0"/>
            </a:br>
            <a:r>
              <a:rPr lang="en-US" sz="2800" dirty="0"/>
              <a:t>treatment by international </a:t>
            </a:r>
            <a:br>
              <a:rPr lang="en-US" sz="2800" dirty="0"/>
            </a:br>
            <a:r>
              <a:rPr lang="en-US" sz="2800" dirty="0"/>
              <a:t>standards</a:t>
            </a:r>
          </a:p>
          <a:p>
            <a:pPr marL="457200" indent="-457200" algn="l">
              <a:buFont typeface="Arial" panose="020B0604020202020204" pitchFamily="34" charset="0"/>
              <a:buChar char="•"/>
            </a:pPr>
            <a:r>
              <a:rPr lang="en-US" sz="2800" dirty="0"/>
              <a:t>Māori rates 3.4-3.6 times </a:t>
            </a:r>
            <a:br>
              <a:rPr lang="en-US" sz="2800" dirty="0"/>
            </a:br>
            <a:r>
              <a:rPr lang="en-US" sz="2800" dirty="0"/>
              <a:t>higher than non-Māori</a:t>
            </a:r>
          </a:p>
          <a:p>
            <a:pPr marL="457200" indent="-457200" algn="l">
              <a:buFont typeface="Arial" panose="020B0604020202020204" pitchFamily="34" charset="0"/>
              <a:buChar char="•"/>
            </a:pPr>
            <a:r>
              <a:rPr lang="en-US" sz="2800" dirty="0"/>
              <a:t>Substitute decision making,</a:t>
            </a:r>
            <a:br>
              <a:rPr lang="en-US" sz="2800" dirty="0"/>
            </a:br>
            <a:r>
              <a:rPr lang="en-US" sz="2800" dirty="0"/>
              <a:t>which denies capacity and </a:t>
            </a:r>
            <a:br>
              <a:rPr lang="en-US" sz="2800" dirty="0"/>
            </a:br>
            <a:r>
              <a:rPr lang="en-US" sz="2800" dirty="0"/>
              <a:t>consent</a:t>
            </a:r>
          </a:p>
          <a:p>
            <a:pPr algn="l"/>
            <a:endParaRPr lang="en-US" sz="2800" dirty="0"/>
          </a:p>
          <a:p>
            <a:pPr algn="l"/>
            <a:endParaRPr lang="en-NZ" sz="2800" dirty="0"/>
          </a:p>
        </p:txBody>
      </p:sp>
      <p:graphicFrame>
        <p:nvGraphicFramePr>
          <p:cNvPr id="5" name="Chart 4">
            <a:extLst>
              <a:ext uri="{FF2B5EF4-FFF2-40B4-BE49-F238E27FC236}">
                <a16:creationId xmlns:a16="http://schemas.microsoft.com/office/drawing/2014/main" id="{A9CDAF65-002C-4EB3-8B45-AC0DE0487C50}"/>
              </a:ext>
            </a:extLst>
          </p:cNvPr>
          <p:cNvGraphicFramePr>
            <a:graphicFrameLocks/>
          </p:cNvGraphicFramePr>
          <p:nvPr>
            <p:extLst>
              <p:ext uri="{D42A27DB-BD31-4B8C-83A1-F6EECF244321}">
                <p14:modId xmlns:p14="http://schemas.microsoft.com/office/powerpoint/2010/main" val="1700124490"/>
              </p:ext>
            </p:extLst>
          </p:nvPr>
        </p:nvGraphicFramePr>
        <p:xfrm>
          <a:off x="6096000" y="2958620"/>
          <a:ext cx="5248275" cy="3051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421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8B0D-2BE9-4DF3-94FC-4EF01C3D6D04}"/>
              </a:ext>
            </a:extLst>
          </p:cNvPr>
          <p:cNvSpPr>
            <a:spLocks noGrp="1"/>
          </p:cNvSpPr>
          <p:nvPr>
            <p:ph type="ctrTitle"/>
          </p:nvPr>
        </p:nvSpPr>
        <p:spPr/>
        <p:txBody>
          <a:bodyPr/>
          <a:lstStyle/>
          <a:p>
            <a:r>
              <a:rPr lang="en-US" dirty="0"/>
              <a:t> </a:t>
            </a:r>
            <a:endParaRPr lang="en-NZ" dirty="0"/>
          </a:p>
        </p:txBody>
      </p:sp>
      <p:sp>
        <p:nvSpPr>
          <p:cNvPr id="3" name="Subtitle 2">
            <a:extLst>
              <a:ext uri="{FF2B5EF4-FFF2-40B4-BE49-F238E27FC236}">
                <a16:creationId xmlns:a16="http://schemas.microsoft.com/office/drawing/2014/main" id="{EC05B77C-6039-4A68-8FC1-7357DAFF7232}"/>
              </a:ext>
            </a:extLst>
          </p:cNvPr>
          <p:cNvSpPr>
            <a:spLocks noGrp="1"/>
          </p:cNvSpPr>
          <p:nvPr>
            <p:ph type="subTitle" idx="1"/>
          </p:nvPr>
        </p:nvSpPr>
        <p:spPr>
          <a:xfrm>
            <a:off x="847725" y="848204"/>
            <a:ext cx="10496550" cy="5286781"/>
          </a:xfrm>
        </p:spPr>
        <p:txBody>
          <a:bodyPr>
            <a:noAutofit/>
          </a:bodyPr>
          <a:lstStyle/>
          <a:p>
            <a:pPr algn="l"/>
            <a:r>
              <a:rPr lang="en-US" sz="3000" dirty="0">
                <a:solidFill>
                  <a:schemeClr val="accent1">
                    <a:lumMod val="75000"/>
                  </a:schemeClr>
                </a:solidFill>
              </a:rPr>
              <a:t>Use of seclusion and restrictive practices in mental health services </a:t>
            </a:r>
          </a:p>
          <a:p>
            <a:pPr algn="l"/>
            <a:endParaRPr lang="en-US" sz="2800" dirty="0"/>
          </a:p>
          <a:p>
            <a:pPr marL="457200" indent="-457200" algn="l">
              <a:buFont typeface="Arial" panose="020B0604020202020204" pitchFamily="34" charset="0"/>
              <a:buChar char="•"/>
            </a:pPr>
            <a:r>
              <a:rPr lang="en-US" sz="2800" dirty="0"/>
              <a:t>No therapeutic benefit, causes isolation, distress and trauma</a:t>
            </a:r>
          </a:p>
          <a:p>
            <a:pPr marL="457200" indent="-457200" algn="l">
              <a:buFont typeface="Arial" panose="020B0604020202020204" pitchFamily="34" charset="0"/>
              <a:buChar char="•"/>
            </a:pPr>
            <a:r>
              <a:rPr lang="en-US" sz="2800" dirty="0" err="1"/>
              <a:t>Criticised</a:t>
            </a:r>
            <a:r>
              <a:rPr lang="en-US" sz="2800" dirty="0"/>
              <a:t> by Committee on Rights of Persons with Disabilities, Committee Against Torture, Working Group against Arbitrary Detention and Special Rapporteur on Torture</a:t>
            </a:r>
          </a:p>
          <a:p>
            <a:pPr marL="457200" indent="-457200" algn="l">
              <a:buFont typeface="Arial" panose="020B0604020202020204" pitchFamily="34" charset="0"/>
              <a:buChar char="•"/>
            </a:pPr>
            <a:r>
              <a:rPr lang="en-US" sz="2800" dirty="0"/>
              <a:t>11% of inpatients experience seclusion</a:t>
            </a:r>
          </a:p>
          <a:p>
            <a:pPr marL="457200" indent="-457200" algn="l">
              <a:buFont typeface="Arial" panose="020B0604020202020204" pitchFamily="34" charset="0"/>
              <a:buChar char="•"/>
            </a:pPr>
            <a:r>
              <a:rPr lang="en-US" sz="2800" dirty="0"/>
              <a:t>Māori rates 4.8 times higher than non-Māori, disparities growing</a:t>
            </a:r>
          </a:p>
          <a:p>
            <a:pPr marL="457200" indent="-457200" algn="l">
              <a:buFont typeface="Arial" panose="020B0604020202020204" pitchFamily="34" charset="0"/>
              <a:buChar char="•"/>
            </a:pPr>
            <a:r>
              <a:rPr lang="en-US" sz="2800" dirty="0"/>
              <a:t>Health system efforts to reduce seclusion began in 2009 and have been slow</a:t>
            </a:r>
          </a:p>
          <a:p>
            <a:pPr marL="457200" indent="-457200" algn="l">
              <a:buFont typeface="Arial" panose="020B0604020202020204" pitchFamily="34" charset="0"/>
              <a:buChar char="•"/>
            </a:pPr>
            <a:endParaRPr lang="en-US" sz="2800" dirty="0"/>
          </a:p>
          <a:p>
            <a:pPr algn="l"/>
            <a:endParaRPr lang="en-US" sz="2800" dirty="0"/>
          </a:p>
          <a:p>
            <a:pPr algn="l"/>
            <a:endParaRPr lang="en-NZ" sz="2800" dirty="0"/>
          </a:p>
        </p:txBody>
      </p:sp>
    </p:spTree>
    <p:extLst>
      <p:ext uri="{BB962C8B-B14F-4D97-AF65-F5344CB8AC3E}">
        <p14:creationId xmlns:p14="http://schemas.microsoft.com/office/powerpoint/2010/main" val="292043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8B0D-2BE9-4DF3-94FC-4EF01C3D6D04}"/>
              </a:ext>
            </a:extLst>
          </p:cNvPr>
          <p:cNvSpPr>
            <a:spLocks noGrp="1"/>
          </p:cNvSpPr>
          <p:nvPr>
            <p:ph type="ctrTitle"/>
          </p:nvPr>
        </p:nvSpPr>
        <p:spPr/>
        <p:txBody>
          <a:bodyPr/>
          <a:lstStyle/>
          <a:p>
            <a:r>
              <a:rPr lang="en-US" dirty="0"/>
              <a:t> </a:t>
            </a:r>
            <a:endParaRPr lang="en-NZ" dirty="0"/>
          </a:p>
        </p:txBody>
      </p:sp>
      <p:sp>
        <p:nvSpPr>
          <p:cNvPr id="3" name="Subtitle 2">
            <a:extLst>
              <a:ext uri="{FF2B5EF4-FFF2-40B4-BE49-F238E27FC236}">
                <a16:creationId xmlns:a16="http://schemas.microsoft.com/office/drawing/2014/main" id="{EC05B77C-6039-4A68-8FC1-7357DAFF7232}"/>
              </a:ext>
            </a:extLst>
          </p:cNvPr>
          <p:cNvSpPr>
            <a:spLocks noGrp="1"/>
          </p:cNvSpPr>
          <p:nvPr>
            <p:ph type="subTitle" idx="1"/>
          </p:nvPr>
        </p:nvSpPr>
        <p:spPr>
          <a:xfrm>
            <a:off x="847725" y="848204"/>
            <a:ext cx="10496550" cy="5286781"/>
          </a:xfrm>
        </p:spPr>
        <p:txBody>
          <a:bodyPr>
            <a:noAutofit/>
          </a:bodyPr>
          <a:lstStyle/>
          <a:p>
            <a:pPr algn="l"/>
            <a:r>
              <a:rPr lang="en-US" sz="3000" dirty="0">
                <a:solidFill>
                  <a:schemeClr val="accent1">
                    <a:lumMod val="75000"/>
                  </a:schemeClr>
                </a:solidFill>
              </a:rPr>
              <a:t>Widespread discrimination against people who experience distress</a:t>
            </a:r>
          </a:p>
          <a:p>
            <a:pPr algn="l"/>
            <a:endParaRPr lang="en-US" sz="2800" dirty="0"/>
          </a:p>
          <a:p>
            <a:pPr marL="457200" indent="-457200" algn="l">
              <a:buFont typeface="Arial" panose="020B0604020202020204" pitchFamily="34" charset="0"/>
              <a:buChar char="•"/>
            </a:pPr>
            <a:r>
              <a:rPr lang="en-US" sz="2800" dirty="0"/>
              <a:t>Stigma, discrimination and </a:t>
            </a:r>
            <a:r>
              <a:rPr lang="en-US" sz="2800" dirty="0" err="1"/>
              <a:t>judgemental</a:t>
            </a:r>
            <a:r>
              <a:rPr lang="en-US" sz="2800" dirty="0"/>
              <a:t> public attitudes persist</a:t>
            </a:r>
          </a:p>
          <a:p>
            <a:pPr algn="l"/>
            <a:endParaRPr lang="en-US" sz="2800" dirty="0"/>
          </a:p>
          <a:p>
            <a:pPr marL="457200" indent="-457200" algn="l">
              <a:buFont typeface="Arial" panose="020B0604020202020204" pitchFamily="34" charset="0"/>
              <a:buChar char="•"/>
            </a:pPr>
            <a:r>
              <a:rPr lang="en-US" sz="2800" dirty="0"/>
              <a:t>People who experience distress:</a:t>
            </a:r>
          </a:p>
          <a:p>
            <a:pPr marL="914400" lvl="1" indent="-457200" algn="l">
              <a:buFont typeface="Arial" panose="020B0604020202020204" pitchFamily="34" charset="0"/>
              <a:buChar char="•"/>
            </a:pPr>
            <a:r>
              <a:rPr lang="en-US" sz="2800" dirty="0"/>
              <a:t>Have shorter lives and poorer physical health</a:t>
            </a:r>
          </a:p>
          <a:p>
            <a:pPr marL="914400" lvl="1" indent="-457200" algn="l">
              <a:buFont typeface="Arial" panose="020B0604020202020204" pitchFamily="34" charset="0"/>
              <a:buChar char="•"/>
            </a:pPr>
            <a:r>
              <a:rPr lang="en-US" sz="2800" dirty="0"/>
              <a:t>Are less likely to be employed</a:t>
            </a:r>
          </a:p>
          <a:p>
            <a:pPr marL="914400" lvl="1" indent="-457200" algn="l">
              <a:buFont typeface="Arial" panose="020B0604020202020204" pitchFamily="34" charset="0"/>
              <a:buChar char="•"/>
            </a:pPr>
            <a:r>
              <a:rPr lang="en-US" sz="2800" dirty="0"/>
              <a:t>Are more likely to experience homelessness or poor housing</a:t>
            </a:r>
          </a:p>
          <a:p>
            <a:pPr marL="914400" lvl="1" indent="-457200" algn="l">
              <a:buFont typeface="Arial" panose="020B0604020202020204" pitchFamily="34" charset="0"/>
              <a:buChar char="•"/>
            </a:pPr>
            <a:r>
              <a:rPr lang="en-US" sz="2800" dirty="0"/>
              <a:t>Are more likely to be socially isolated</a:t>
            </a:r>
          </a:p>
          <a:p>
            <a:pPr marL="457200" indent="-457200" algn="l">
              <a:buFont typeface="Arial" panose="020B0604020202020204" pitchFamily="34" charset="0"/>
              <a:buChar char="•"/>
            </a:pPr>
            <a:endParaRPr lang="en-US" sz="2800" dirty="0"/>
          </a:p>
          <a:p>
            <a:pPr algn="l"/>
            <a:endParaRPr lang="en-US" sz="2800" dirty="0"/>
          </a:p>
          <a:p>
            <a:pPr algn="l"/>
            <a:endParaRPr lang="en-NZ" sz="2800" dirty="0"/>
          </a:p>
        </p:txBody>
      </p:sp>
    </p:spTree>
    <p:extLst>
      <p:ext uri="{BB962C8B-B14F-4D97-AF65-F5344CB8AC3E}">
        <p14:creationId xmlns:p14="http://schemas.microsoft.com/office/powerpoint/2010/main" val="186500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8B0D-2BE9-4DF3-94FC-4EF01C3D6D04}"/>
              </a:ext>
            </a:extLst>
          </p:cNvPr>
          <p:cNvSpPr>
            <a:spLocks noGrp="1"/>
          </p:cNvSpPr>
          <p:nvPr>
            <p:ph type="ctrTitle"/>
          </p:nvPr>
        </p:nvSpPr>
        <p:spPr/>
        <p:txBody>
          <a:bodyPr/>
          <a:lstStyle/>
          <a:p>
            <a:r>
              <a:rPr lang="en-US" dirty="0"/>
              <a:t> </a:t>
            </a:r>
            <a:endParaRPr lang="en-NZ" dirty="0"/>
          </a:p>
        </p:txBody>
      </p:sp>
      <p:sp>
        <p:nvSpPr>
          <p:cNvPr id="3" name="Subtitle 2">
            <a:extLst>
              <a:ext uri="{FF2B5EF4-FFF2-40B4-BE49-F238E27FC236}">
                <a16:creationId xmlns:a16="http://schemas.microsoft.com/office/drawing/2014/main" id="{EC05B77C-6039-4A68-8FC1-7357DAFF7232}"/>
              </a:ext>
            </a:extLst>
          </p:cNvPr>
          <p:cNvSpPr>
            <a:spLocks noGrp="1"/>
          </p:cNvSpPr>
          <p:nvPr>
            <p:ph type="subTitle" idx="1"/>
          </p:nvPr>
        </p:nvSpPr>
        <p:spPr>
          <a:xfrm>
            <a:off x="479393" y="354045"/>
            <a:ext cx="11283519" cy="6149909"/>
          </a:xfrm>
        </p:spPr>
        <p:txBody>
          <a:bodyPr>
            <a:noAutofit/>
          </a:bodyPr>
          <a:lstStyle/>
          <a:p>
            <a:pPr algn="l"/>
            <a:r>
              <a:rPr lang="en-US" sz="3000" dirty="0">
                <a:solidFill>
                  <a:schemeClr val="accent1">
                    <a:lumMod val="75000"/>
                  </a:schemeClr>
                </a:solidFill>
              </a:rPr>
              <a:t>Recommendations</a:t>
            </a:r>
          </a:p>
          <a:p>
            <a:pPr algn="l"/>
            <a:r>
              <a:rPr lang="en-US" dirty="0"/>
              <a:t>That the New Zealand Government:</a:t>
            </a:r>
            <a:endParaRPr lang="en-US" sz="2000" dirty="0"/>
          </a:p>
          <a:p>
            <a:pPr marL="342900" lvl="0" indent="-342900" algn="l">
              <a:buFont typeface="Arial" panose="020B0604020202020204" pitchFamily="34" charset="0"/>
              <a:buChar char="•"/>
            </a:pPr>
            <a:r>
              <a:rPr lang="en-US" dirty="0"/>
              <a:t>acknowledges in 2019 that the MH(CA&amp;T) Act does not comply with human rights and repeals before the next UPR</a:t>
            </a:r>
          </a:p>
          <a:p>
            <a:pPr marL="342900" lvl="0" indent="-342900" algn="l">
              <a:buFont typeface="Arial" panose="020B0604020202020204" pitchFamily="34" charset="0"/>
              <a:buChar char="•"/>
            </a:pPr>
            <a:r>
              <a:rPr lang="en-US" dirty="0"/>
              <a:t>develops a new legal framework within the next five years which ensures that all mental health services are based on free and informed consent, outlaws compulsion, seclusion and other coercive practices, includes supported decision making, independent advocacy and fully complies with UNCRPD</a:t>
            </a:r>
          </a:p>
          <a:p>
            <a:pPr marL="342900" lvl="0" indent="-342900" algn="l">
              <a:buFont typeface="Arial" panose="020B0604020202020204" pitchFamily="34" charset="0"/>
              <a:buChar char="•"/>
            </a:pPr>
            <a:r>
              <a:rPr lang="en-US" dirty="0"/>
              <a:t>establishes within 2019 independent monitoring to ensure vigilance in eliminating all forms of restrictive practice </a:t>
            </a:r>
          </a:p>
          <a:p>
            <a:pPr marL="342900" lvl="0" indent="-342900" algn="l">
              <a:buFont typeface="Arial" panose="020B0604020202020204" pitchFamily="34" charset="0"/>
              <a:buChar char="•"/>
            </a:pPr>
            <a:r>
              <a:rPr lang="en-US" dirty="0"/>
              <a:t>extends and funds national and community-based </a:t>
            </a:r>
            <a:r>
              <a:rPr lang="en-US" dirty="0" err="1"/>
              <a:t>programmes</a:t>
            </a:r>
            <a:r>
              <a:rPr lang="en-US" dirty="0"/>
              <a:t> to challenge discrimination and promote citizenship, and establishes annual monitoring and measuring of agreed social inclusion indicators by 2021</a:t>
            </a:r>
          </a:p>
          <a:p>
            <a:pPr marL="342900" lvl="0" indent="-342900" algn="l">
              <a:buFont typeface="Arial" panose="020B0604020202020204" pitchFamily="34" charset="0"/>
              <a:buChar char="•"/>
            </a:pPr>
            <a:r>
              <a:rPr lang="en-US" dirty="0"/>
              <a:t>ensures that all frameworks, </a:t>
            </a:r>
            <a:r>
              <a:rPr lang="en-US" dirty="0" err="1"/>
              <a:t>programmes</a:t>
            </a:r>
            <a:r>
              <a:rPr lang="en-US" dirty="0"/>
              <a:t> and indicators are developed with/by Māori and people with experience of mental distress</a:t>
            </a:r>
            <a:endParaRPr lang="en-US" sz="2800" dirty="0"/>
          </a:p>
          <a:p>
            <a:pPr algn="l"/>
            <a:endParaRPr lang="en-US" sz="2800" dirty="0"/>
          </a:p>
          <a:p>
            <a:pPr algn="l"/>
            <a:endParaRPr lang="en-NZ" sz="2800" dirty="0"/>
          </a:p>
        </p:txBody>
      </p:sp>
    </p:spTree>
    <p:extLst>
      <p:ext uri="{BB962C8B-B14F-4D97-AF65-F5344CB8AC3E}">
        <p14:creationId xmlns:p14="http://schemas.microsoft.com/office/powerpoint/2010/main" val="220822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318</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Mental health and human rights in New Zealand</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Moira Clunie</dc:creator>
  <cp:lastModifiedBy>Eleanor Vermunt</cp:lastModifiedBy>
  <cp:revision>12</cp:revision>
  <dcterms:created xsi:type="dcterms:W3CDTF">2018-10-24T10:19:28Z</dcterms:created>
  <dcterms:modified xsi:type="dcterms:W3CDTF">2018-10-25T07:21:39Z</dcterms:modified>
</cp:coreProperties>
</file>