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9"/>
  </p:notesMasterIdLst>
  <p:sldIdLst>
    <p:sldId id="258" r:id="rId2"/>
    <p:sldId id="265" r:id="rId3"/>
    <p:sldId id="260" r:id="rId4"/>
    <p:sldId id="262" r:id="rId5"/>
    <p:sldId id="274" r:id="rId6"/>
    <p:sldId id="270" r:id="rId7"/>
    <p:sldId id="276" r:id="rId8"/>
  </p:sldIdLst>
  <p:sldSz cx="9144000" cy="6858000" type="screen4x3"/>
  <p:notesSz cx="9939338" cy="68072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cqui Southey" initials="J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18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664639-0D77-414B-B1F8-43F1BF0E9F6B}" v="14" dt="2018-10-19T00:59:28.243"/>
    <p1510:client id="{62911757-DDB3-4389-84B7-24EF81AC91D1}" v="23" dt="2018-10-25T03:56:56.0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196" autoAdjust="0"/>
  </p:normalViewPr>
  <p:slideViewPr>
    <p:cSldViewPr snapToGrid="0">
      <p:cViewPr varScale="1">
        <p:scale>
          <a:sx n="84" d="100"/>
          <a:sy n="84" d="100"/>
        </p:scale>
        <p:origin x="2394" y="96"/>
      </p:cViewPr>
      <p:guideLst>
        <p:guide orient="horz" pos="2160"/>
        <p:guide pos="2880"/>
      </p:guideLst>
    </p:cSldViewPr>
  </p:slideViewPr>
  <p:notesTextViewPr>
    <p:cViewPr>
      <p:scale>
        <a:sx n="1" d="1"/>
        <a:sy n="1" d="1"/>
      </p:scale>
      <p:origin x="0" y="0"/>
    </p:cViewPr>
  </p:notesTextViewPr>
  <p:sorterViewPr>
    <p:cViewPr>
      <p:scale>
        <a:sx n="158" d="100"/>
        <a:sy n="158"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7046" cy="3008078"/>
          </a:xfrm>
          <a:prstGeom prst="rect">
            <a:avLst/>
          </a:prstGeom>
        </p:spPr>
        <p:txBody>
          <a:bodyPr vert="horz" lIns="193926" tIns="96963" rIns="193926" bIns="96963" rtlCol="0"/>
          <a:lstStyle>
            <a:lvl1pPr algn="l">
              <a:defRPr sz="2500"/>
            </a:lvl1pPr>
          </a:lstStyle>
          <a:p>
            <a:endParaRPr lang="en-NZ"/>
          </a:p>
        </p:txBody>
      </p:sp>
      <p:sp>
        <p:nvSpPr>
          <p:cNvPr id="3" name="Date Placeholder 2"/>
          <p:cNvSpPr>
            <a:spLocks noGrp="1"/>
          </p:cNvSpPr>
          <p:nvPr>
            <p:ph type="dt" idx="1"/>
          </p:nvPr>
        </p:nvSpPr>
        <p:spPr>
          <a:xfrm>
            <a:off x="5629992" y="0"/>
            <a:ext cx="4307046" cy="3008078"/>
          </a:xfrm>
          <a:prstGeom prst="rect">
            <a:avLst/>
          </a:prstGeom>
        </p:spPr>
        <p:txBody>
          <a:bodyPr vert="horz" lIns="193926" tIns="96963" rIns="193926" bIns="96963" rtlCol="0"/>
          <a:lstStyle>
            <a:lvl1pPr algn="r">
              <a:defRPr sz="2500"/>
            </a:lvl1pPr>
          </a:lstStyle>
          <a:p>
            <a:fld id="{1A2124A7-6362-45AF-869F-D29A06EBC6D4}" type="datetimeFigureOut">
              <a:rPr lang="en-NZ" smtClean="0"/>
              <a:t>25/10/2018</a:t>
            </a:fld>
            <a:endParaRPr lang="en-NZ"/>
          </a:p>
        </p:txBody>
      </p:sp>
      <p:sp>
        <p:nvSpPr>
          <p:cNvPr id="4" name="Slide Image Placeholder 3"/>
          <p:cNvSpPr>
            <a:spLocks noGrp="1" noRot="1" noChangeAspect="1"/>
          </p:cNvSpPr>
          <p:nvPr>
            <p:ph type="sldImg" idx="2"/>
          </p:nvPr>
        </p:nvSpPr>
        <p:spPr>
          <a:xfrm>
            <a:off x="-8518525" y="7494588"/>
            <a:ext cx="26976388" cy="20234275"/>
          </a:xfrm>
          <a:prstGeom prst="rect">
            <a:avLst/>
          </a:prstGeom>
          <a:noFill/>
          <a:ln w="12700">
            <a:solidFill>
              <a:prstClr val="black"/>
            </a:solidFill>
          </a:ln>
        </p:spPr>
        <p:txBody>
          <a:bodyPr vert="horz" lIns="193926" tIns="96963" rIns="193926" bIns="96963" rtlCol="0" anchor="ctr"/>
          <a:lstStyle/>
          <a:p>
            <a:endParaRPr lang="en-NZ"/>
          </a:p>
        </p:txBody>
      </p:sp>
      <p:sp>
        <p:nvSpPr>
          <p:cNvPr id="5" name="Notes Placeholder 4"/>
          <p:cNvSpPr>
            <a:spLocks noGrp="1"/>
          </p:cNvSpPr>
          <p:nvPr>
            <p:ph type="body" sz="quarter" idx="3"/>
          </p:nvPr>
        </p:nvSpPr>
        <p:spPr>
          <a:xfrm>
            <a:off x="993934" y="28852536"/>
            <a:ext cx="7951470" cy="23606620"/>
          </a:xfrm>
          <a:prstGeom prst="rect">
            <a:avLst/>
          </a:prstGeom>
        </p:spPr>
        <p:txBody>
          <a:bodyPr vert="horz" lIns="193926" tIns="96963" rIns="193926" bIns="9696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56945253"/>
            <a:ext cx="4307046" cy="3008071"/>
          </a:xfrm>
          <a:prstGeom prst="rect">
            <a:avLst/>
          </a:prstGeom>
        </p:spPr>
        <p:txBody>
          <a:bodyPr vert="horz" lIns="193926" tIns="96963" rIns="193926" bIns="96963" rtlCol="0" anchor="b"/>
          <a:lstStyle>
            <a:lvl1pPr algn="l">
              <a:defRPr sz="2500"/>
            </a:lvl1pPr>
          </a:lstStyle>
          <a:p>
            <a:endParaRPr lang="en-NZ"/>
          </a:p>
        </p:txBody>
      </p:sp>
      <p:sp>
        <p:nvSpPr>
          <p:cNvPr id="7" name="Slide Number Placeholder 6"/>
          <p:cNvSpPr>
            <a:spLocks noGrp="1"/>
          </p:cNvSpPr>
          <p:nvPr>
            <p:ph type="sldNum" sz="quarter" idx="5"/>
          </p:nvPr>
        </p:nvSpPr>
        <p:spPr>
          <a:xfrm>
            <a:off x="5629992" y="56945253"/>
            <a:ext cx="4307046" cy="3008071"/>
          </a:xfrm>
          <a:prstGeom prst="rect">
            <a:avLst/>
          </a:prstGeom>
        </p:spPr>
        <p:txBody>
          <a:bodyPr vert="horz" lIns="193926" tIns="96963" rIns="193926" bIns="96963" rtlCol="0" anchor="b"/>
          <a:lstStyle>
            <a:lvl1pPr algn="r">
              <a:defRPr sz="2500"/>
            </a:lvl1pPr>
          </a:lstStyle>
          <a:p>
            <a:fld id="{78C6809D-7DA3-4A68-B759-803FFD1C3A01}" type="slidenum">
              <a:rPr lang="en-NZ" smtClean="0"/>
              <a:t>‹#›</a:t>
            </a:fld>
            <a:endParaRPr lang="en-NZ"/>
          </a:p>
        </p:txBody>
      </p:sp>
    </p:spTree>
    <p:extLst>
      <p:ext uri="{BB962C8B-B14F-4D97-AF65-F5344CB8AC3E}">
        <p14:creationId xmlns:p14="http://schemas.microsoft.com/office/powerpoint/2010/main" val="2084602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500" b="1" i="1" dirty="0"/>
              <a:t>Speak to Government Consultation </a:t>
            </a:r>
            <a:r>
              <a:rPr lang="en-AU" sz="2500" b="1" i="1" dirty="0"/>
              <a:t> </a:t>
            </a:r>
          </a:p>
          <a:p>
            <a:r>
              <a:rPr lang="en-GB" sz="2500" i="1" dirty="0"/>
              <a:t>Government provided information and consultation opportunities through public meetings and online.</a:t>
            </a:r>
          </a:p>
          <a:p>
            <a:pPr>
              <a:buFont typeface="Wingdings" panose="05000000000000000000" pitchFamily="2" charset="2"/>
              <a:buNone/>
            </a:pPr>
            <a:r>
              <a:rPr lang="en-GB" sz="2500" i="1" dirty="0"/>
              <a:t>Unaware of any child and youth consultation led by Government or others in relation to the </a:t>
            </a:r>
            <a:br>
              <a:rPr lang="en-GB" sz="2500" i="1" dirty="0"/>
            </a:br>
            <a:r>
              <a:rPr lang="en-GB" sz="2500" i="1" dirty="0"/>
              <a:t>UPR.</a:t>
            </a:r>
          </a:p>
          <a:p>
            <a:endParaRPr lang="en-GB" dirty="0"/>
          </a:p>
          <a:p>
            <a:r>
              <a:rPr lang="en-GB" dirty="0"/>
              <a:t>We would like to thank the a wide range of organisations from across the children’s sector and the individual experts who contributed to this report – </a:t>
            </a:r>
            <a:r>
              <a:rPr lang="en-GB" dirty="0">
                <a:highlight>
                  <a:srgbClr val="FFFF00"/>
                </a:highlight>
              </a:rPr>
              <a:t>move to notes</a:t>
            </a:r>
          </a:p>
          <a:p>
            <a:endParaRPr lang="en-NZ" dirty="0"/>
          </a:p>
        </p:txBody>
      </p:sp>
      <p:sp>
        <p:nvSpPr>
          <p:cNvPr id="4" name="Slide Number Placeholder 3"/>
          <p:cNvSpPr>
            <a:spLocks noGrp="1"/>
          </p:cNvSpPr>
          <p:nvPr>
            <p:ph type="sldNum" sz="quarter" idx="5"/>
          </p:nvPr>
        </p:nvSpPr>
        <p:spPr/>
        <p:txBody>
          <a:bodyPr/>
          <a:lstStyle/>
          <a:p>
            <a:fld id="{78C6809D-7DA3-4A68-B759-803FFD1C3A01}" type="slidenum">
              <a:rPr lang="en-NZ" smtClean="0"/>
              <a:t>1</a:t>
            </a:fld>
            <a:endParaRPr lang="en-NZ"/>
          </a:p>
        </p:txBody>
      </p:sp>
    </p:spTree>
    <p:extLst>
      <p:ext uri="{BB962C8B-B14F-4D97-AF65-F5344CB8AC3E}">
        <p14:creationId xmlns:p14="http://schemas.microsoft.com/office/powerpoint/2010/main" val="1133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939260">
              <a:defRPr/>
            </a:pPr>
            <a:r>
              <a:rPr lang="en-GB" sz="2500" dirty="0"/>
              <a:t>Most children in </a:t>
            </a:r>
            <a:r>
              <a:rPr lang="en-GB" sz="2500" dirty="0" err="1"/>
              <a:t>Aotearoa</a:t>
            </a:r>
            <a:r>
              <a:rPr lang="en-GB" sz="2500" dirty="0"/>
              <a:t>/NZ enjoy positive childhoods, but many have their rights compromised through poverty and violence. Despite progress significant inequities for children remain</a:t>
            </a:r>
          </a:p>
          <a:p>
            <a:pPr>
              <a:buFont typeface="Wingdings" pitchFamily="2" charset="2"/>
              <a:buNone/>
            </a:pPr>
            <a:endParaRPr lang="en-GB" dirty="0"/>
          </a:p>
          <a:p>
            <a:pPr>
              <a:buFont typeface="Wingdings" pitchFamily="2" charset="2"/>
              <a:buChar char="Ø"/>
            </a:pPr>
            <a:endParaRPr lang="en-GB" dirty="0"/>
          </a:p>
          <a:p>
            <a:pPr>
              <a:buFont typeface="Wingdings" pitchFamily="2" charset="2"/>
              <a:buNone/>
            </a:pPr>
            <a:endParaRPr lang="en-GB" dirty="0">
              <a:cs typeface="Calibri"/>
            </a:endParaRPr>
          </a:p>
          <a:p>
            <a:pPr>
              <a:buFont typeface="Wingdings" pitchFamily="2" charset="2"/>
              <a:buChar char="Ø"/>
            </a:pPr>
            <a:endParaRPr lang="en-GB" dirty="0">
              <a:cs typeface="Calibri"/>
            </a:endParaRPr>
          </a:p>
          <a:p>
            <a:endParaRPr lang="en-NZ" dirty="0">
              <a:cs typeface="Calibri"/>
            </a:endParaRPr>
          </a:p>
        </p:txBody>
      </p:sp>
      <p:sp>
        <p:nvSpPr>
          <p:cNvPr id="4" name="Slide Number Placeholder 3"/>
          <p:cNvSpPr>
            <a:spLocks noGrp="1"/>
          </p:cNvSpPr>
          <p:nvPr>
            <p:ph type="sldNum" sz="quarter" idx="5"/>
          </p:nvPr>
        </p:nvSpPr>
        <p:spPr/>
        <p:txBody>
          <a:bodyPr/>
          <a:lstStyle/>
          <a:p>
            <a:fld id="{78C6809D-7DA3-4A68-B759-803FFD1C3A01}" type="slidenum">
              <a:rPr lang="en-NZ" smtClean="0"/>
              <a:t>2</a:t>
            </a:fld>
            <a:endParaRPr lang="en-NZ"/>
          </a:p>
        </p:txBody>
      </p:sp>
    </p:spTree>
    <p:extLst>
      <p:ext uri="{BB962C8B-B14F-4D97-AF65-F5344CB8AC3E}">
        <p14:creationId xmlns:p14="http://schemas.microsoft.com/office/powerpoint/2010/main" val="3918747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2500" dirty="0">
                <a:cs typeface="Arial"/>
              </a:rPr>
              <a:t>Continue to align domestic law, policy and practice with children's rights, including through the Child Wellbeing Strategy and education reform, and </a:t>
            </a:r>
            <a:r>
              <a:rPr lang="en-NZ" sz="2500" dirty="0">
                <a:cs typeface="Arial"/>
              </a:rPr>
              <a:t>reform of the adoption law </a:t>
            </a:r>
          </a:p>
          <a:p>
            <a:pPr algn="just"/>
            <a:r>
              <a:rPr lang="en-AU" sz="2500" dirty="0">
                <a:cs typeface="Arial"/>
              </a:rPr>
              <a:t>Resource </a:t>
            </a:r>
            <a:r>
              <a:rPr lang="en" sz="2500" dirty="0">
                <a:cs typeface="Arial"/>
              </a:rPr>
              <a:t>the Children’s Commissioner's office</a:t>
            </a:r>
            <a:r>
              <a:rPr lang="en-NZ" sz="2500" dirty="0">
                <a:cs typeface="Arial"/>
              </a:rPr>
              <a:t> </a:t>
            </a:r>
            <a:r>
              <a:rPr lang="en-AU" sz="2500" dirty="0">
                <a:cs typeface="Arial"/>
              </a:rPr>
              <a:t>to ensure they can adequately monitor and advance children’s rights.</a:t>
            </a:r>
            <a:endParaRPr lang="en-NZ" sz="2500" dirty="0">
              <a:cs typeface="Arial"/>
            </a:endParaRPr>
          </a:p>
          <a:p>
            <a:pPr>
              <a:buFont typeface="Wingdings" pitchFamily="2" charset="2"/>
              <a:buChar char="Ø"/>
            </a:pPr>
            <a:endParaRPr lang="en-GB" dirty="0">
              <a:cs typeface="Arial"/>
            </a:endParaRPr>
          </a:p>
          <a:p>
            <a:pPr>
              <a:buFont typeface="Wingdings" pitchFamily="2" charset="2"/>
              <a:buChar char="Ø"/>
            </a:pPr>
            <a:r>
              <a:rPr lang="en-GB" dirty="0">
                <a:cs typeface="Arial"/>
              </a:rPr>
              <a:t>Many more opportunities exist currently for legislative and policy reform that conforms with children's rights</a:t>
            </a:r>
            <a:endParaRPr lang="en-GB" dirty="0"/>
          </a:p>
          <a:p>
            <a:pPr lvl="3">
              <a:buFont typeface="Wingdings" pitchFamily="2" charset="2"/>
              <a:buChar char="Ø"/>
            </a:pPr>
            <a:r>
              <a:rPr lang="en-GB" sz="5300" dirty="0">
                <a:cs typeface="Arial"/>
              </a:rPr>
              <a:t>Education reform</a:t>
            </a:r>
          </a:p>
          <a:p>
            <a:pPr lvl="3">
              <a:buFont typeface="Wingdings" pitchFamily="2" charset="2"/>
              <a:buChar char="Ø"/>
            </a:pPr>
            <a:r>
              <a:rPr lang="en-GB" sz="5300" dirty="0">
                <a:cs typeface="Arial"/>
              </a:rPr>
              <a:t>Review of the welfare system</a:t>
            </a:r>
          </a:p>
          <a:p>
            <a:pPr lvl="3">
              <a:buFont typeface="Wingdings" pitchFamily="2" charset="2"/>
              <a:buChar char="Ø"/>
            </a:pPr>
            <a:r>
              <a:rPr lang="en-GB" sz="5300" dirty="0">
                <a:cs typeface="Arial"/>
              </a:rPr>
              <a:t>Housing initiatives</a:t>
            </a:r>
          </a:p>
          <a:p>
            <a:pPr lvl="3">
              <a:buFont typeface="Wingdings" pitchFamily="2" charset="2"/>
              <a:buChar char="Ø"/>
            </a:pPr>
            <a:endParaRPr lang="en-GB" sz="5300" dirty="0">
              <a:cs typeface="Arial"/>
            </a:endParaRPr>
          </a:p>
          <a:p>
            <a:endParaRPr lang="en-NZ" dirty="0"/>
          </a:p>
        </p:txBody>
      </p:sp>
      <p:sp>
        <p:nvSpPr>
          <p:cNvPr id="4" name="Slide Number Placeholder 3"/>
          <p:cNvSpPr>
            <a:spLocks noGrp="1"/>
          </p:cNvSpPr>
          <p:nvPr>
            <p:ph type="sldNum" sz="quarter" idx="5"/>
          </p:nvPr>
        </p:nvSpPr>
        <p:spPr/>
        <p:txBody>
          <a:bodyPr/>
          <a:lstStyle/>
          <a:p>
            <a:fld id="{78C6809D-7DA3-4A68-B759-803FFD1C3A01}" type="slidenum">
              <a:rPr lang="en-NZ" smtClean="0"/>
              <a:t>3</a:t>
            </a:fld>
            <a:endParaRPr lang="en-NZ"/>
          </a:p>
        </p:txBody>
      </p:sp>
    </p:spTree>
    <p:extLst>
      <p:ext uri="{BB962C8B-B14F-4D97-AF65-F5344CB8AC3E}">
        <p14:creationId xmlns:p14="http://schemas.microsoft.com/office/powerpoint/2010/main" val="578149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Char char="Ø"/>
            </a:pPr>
            <a:r>
              <a:rPr lang="en-GB" sz="2500" i="1" dirty="0">
                <a:solidFill>
                  <a:srgbClr val="000000"/>
                </a:solidFill>
                <a:ea typeface="Calibri"/>
                <a:cs typeface="Calibri"/>
              </a:rPr>
              <a:t>Uphold the rights of </a:t>
            </a:r>
            <a:r>
              <a:rPr lang="en-GB" sz="2500" b="1" i="1" dirty="0">
                <a:solidFill>
                  <a:srgbClr val="000000"/>
                </a:solidFill>
                <a:ea typeface="Calibri"/>
                <a:cs typeface="Calibri"/>
              </a:rPr>
              <a:t>all </a:t>
            </a:r>
            <a:r>
              <a:rPr lang="en-GB" sz="2500" i="1" dirty="0">
                <a:solidFill>
                  <a:srgbClr val="000000"/>
                </a:solidFill>
                <a:ea typeface="Calibri"/>
                <a:cs typeface="Calibri"/>
              </a:rPr>
              <a:t>children to bodily integrity, autonomy and self-determination - intersex children, sterilization of children with disabilities.</a:t>
            </a:r>
          </a:p>
          <a:p>
            <a:pPr>
              <a:buFont typeface="Wingdings" panose="05000000000000000000" pitchFamily="2" charset="2"/>
              <a:buChar char="Ø"/>
            </a:pPr>
            <a:r>
              <a:rPr lang="en-GB" sz="2500" i="1" dirty="0">
                <a:solidFill>
                  <a:srgbClr val="000000"/>
                </a:solidFill>
                <a:ea typeface="Calibri"/>
                <a:cs typeface="Calibri"/>
              </a:rPr>
              <a:t>Ensure all children who suffer trauma and violence receive timely and child-centred rehabilitation, as well as timely and equitable access to core health services and support.</a:t>
            </a:r>
          </a:p>
          <a:p>
            <a:endParaRPr lang="en-NZ" dirty="0"/>
          </a:p>
        </p:txBody>
      </p:sp>
      <p:sp>
        <p:nvSpPr>
          <p:cNvPr id="4" name="Slide Number Placeholder 3"/>
          <p:cNvSpPr>
            <a:spLocks noGrp="1"/>
          </p:cNvSpPr>
          <p:nvPr>
            <p:ph type="sldNum" sz="quarter" idx="10"/>
          </p:nvPr>
        </p:nvSpPr>
        <p:spPr/>
        <p:txBody>
          <a:bodyPr/>
          <a:lstStyle/>
          <a:p>
            <a:fld id="{78C6809D-7DA3-4A68-B759-803FFD1C3A01}" type="slidenum">
              <a:rPr lang="en-NZ" smtClean="0"/>
              <a:t>4</a:t>
            </a:fld>
            <a:endParaRPr lang="en-NZ"/>
          </a:p>
        </p:txBody>
      </p:sp>
    </p:spTree>
    <p:extLst>
      <p:ext uri="{BB962C8B-B14F-4D97-AF65-F5344CB8AC3E}">
        <p14:creationId xmlns:p14="http://schemas.microsoft.com/office/powerpoint/2010/main" val="4167817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Can't</a:t>
            </a:r>
            <a:r>
              <a:rPr lang="en-NZ" dirty="0">
                <a:cs typeface="Calibri"/>
              </a:rPr>
              <a:t> see any recommendations made on this issue in the second cycle.</a:t>
            </a:r>
          </a:p>
        </p:txBody>
      </p:sp>
      <p:sp>
        <p:nvSpPr>
          <p:cNvPr id="4" name="Slide Number Placeholder 3"/>
          <p:cNvSpPr>
            <a:spLocks noGrp="1"/>
          </p:cNvSpPr>
          <p:nvPr>
            <p:ph type="sldNum" sz="quarter" idx="5"/>
          </p:nvPr>
        </p:nvSpPr>
        <p:spPr/>
        <p:txBody>
          <a:bodyPr/>
          <a:lstStyle/>
          <a:p>
            <a:fld id="{78C6809D-7DA3-4A68-B759-803FFD1C3A01}" type="slidenum">
              <a:rPr lang="en-NZ" smtClean="0"/>
              <a:t>5</a:t>
            </a:fld>
            <a:endParaRPr lang="en-NZ"/>
          </a:p>
        </p:txBody>
      </p:sp>
    </p:spTree>
    <p:extLst>
      <p:ext uri="{BB962C8B-B14F-4D97-AF65-F5344CB8AC3E}">
        <p14:creationId xmlns:p14="http://schemas.microsoft.com/office/powerpoint/2010/main" val="2815116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defTabSz="1939260">
              <a:defRPr/>
            </a:pPr>
            <a:r>
              <a:rPr lang="en-US" sz="2500" dirty="0"/>
              <a:t>More than 140,000 children are unable to enjoy their rights, achieve their full potential and participate as equal members of New Zealand society due to poverty – they are deprived of the material resources and income that is required for them to develop and thrive</a:t>
            </a:r>
            <a:r>
              <a:rPr lang="en-US" sz="2500" dirty="0">
                <a:cs typeface="Arial"/>
              </a:rPr>
              <a:t>.</a:t>
            </a:r>
            <a:endParaRPr lang="en-US" sz="2500" dirty="0"/>
          </a:p>
          <a:p>
            <a:endParaRPr lang="en-US" dirty="0"/>
          </a:p>
          <a:p>
            <a:pPr defTabSz="1939260">
              <a:defRPr/>
            </a:pPr>
            <a:r>
              <a:rPr lang="en-US" sz="2500" dirty="0"/>
              <a:t>Continued, sustained effort is required to ensure all children and their families have an standard of living and are able to enjoy their rights to, amongst other things, good quality, housing, health, good nutrition, social security, and education.</a:t>
            </a:r>
            <a:endParaRPr lang="en-NZ" sz="2500" dirty="0"/>
          </a:p>
          <a:p>
            <a:endParaRPr lang="en-US" dirty="0"/>
          </a:p>
          <a:p>
            <a:endParaRPr lang="en-US" dirty="0"/>
          </a:p>
          <a:p>
            <a:endParaRPr lang="en-US" dirty="0"/>
          </a:p>
          <a:p>
            <a:endParaRPr lang="en-US" dirty="0"/>
          </a:p>
          <a:p>
            <a:endParaRPr lang="en-US" dirty="0"/>
          </a:p>
          <a:p>
            <a:r>
              <a:rPr lang="en-US" dirty="0"/>
              <a:t>Children living in poverty are those who experience deprivation of the material resources and income that is required for them to develop and thrive, leaving such children unable to enjoy their rights, achieve their full potential and participate as equal members of New Zealand society</a:t>
            </a:r>
            <a:endParaRPr lang="en-NZ" dirty="0"/>
          </a:p>
        </p:txBody>
      </p:sp>
      <p:sp>
        <p:nvSpPr>
          <p:cNvPr id="4" name="Slide Number Placeholder 3"/>
          <p:cNvSpPr>
            <a:spLocks noGrp="1"/>
          </p:cNvSpPr>
          <p:nvPr>
            <p:ph type="sldNum" sz="quarter" idx="5"/>
          </p:nvPr>
        </p:nvSpPr>
        <p:spPr/>
        <p:txBody>
          <a:bodyPr/>
          <a:lstStyle/>
          <a:p>
            <a:fld id="{78C6809D-7DA3-4A68-B759-803FFD1C3A01}" type="slidenum">
              <a:rPr lang="en-NZ" smtClean="0"/>
              <a:t>6</a:t>
            </a:fld>
            <a:endParaRPr lang="en-NZ"/>
          </a:p>
        </p:txBody>
      </p:sp>
    </p:spTree>
    <p:extLst>
      <p:ext uri="{BB962C8B-B14F-4D97-AF65-F5344CB8AC3E}">
        <p14:creationId xmlns:p14="http://schemas.microsoft.com/office/powerpoint/2010/main" val="1164813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This can be up as we answer questions.</a:t>
            </a:r>
          </a:p>
        </p:txBody>
      </p:sp>
      <p:sp>
        <p:nvSpPr>
          <p:cNvPr id="4" name="Slide Number Placeholder 3"/>
          <p:cNvSpPr>
            <a:spLocks noGrp="1"/>
          </p:cNvSpPr>
          <p:nvPr>
            <p:ph type="sldNum" sz="quarter" idx="10"/>
          </p:nvPr>
        </p:nvSpPr>
        <p:spPr/>
        <p:txBody>
          <a:bodyPr/>
          <a:lstStyle/>
          <a:p>
            <a:fld id="{78C6809D-7DA3-4A68-B759-803FFD1C3A01}" type="slidenum">
              <a:rPr lang="en-NZ" smtClean="0"/>
              <a:t>7</a:t>
            </a:fld>
            <a:endParaRPr lang="en-NZ"/>
          </a:p>
        </p:txBody>
      </p:sp>
    </p:spTree>
    <p:extLst>
      <p:ext uri="{BB962C8B-B14F-4D97-AF65-F5344CB8AC3E}">
        <p14:creationId xmlns:p14="http://schemas.microsoft.com/office/powerpoint/2010/main" val="1394463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a:t>Cliquez pour modifier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A309A6D-C09C-4548-B29A-6CF363A7E532}" type="datetimeFigureOut">
              <a:rPr lang="fr-FR" smtClean="0"/>
              <a:pPr/>
              <a:t>25/10/2018</a:t>
            </a:fld>
            <a:endParaRPr lang="fr-BE"/>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BE"/>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CF4668DC-857F-487D-BFFA-8C0CA5037977}" type="slidenum">
              <a:rPr lang="fr-BE" smtClean="0"/>
              <a:pPr/>
              <a:t>‹#›</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25/10/2018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AA309A6D-C09C-4548-B29A-6CF363A7E532}" type="datetimeFigureOut">
              <a:rPr lang="fr-FR" smtClean="0"/>
              <a:pPr/>
              <a:t>25/10/2018</a:t>
            </a:fld>
            <a:endParaRPr lang="fr-BE"/>
          </a:p>
        </p:txBody>
      </p:sp>
      <p:sp>
        <p:nvSpPr>
          <p:cNvPr id="5" name="Espace réservé du pied de page 4"/>
          <p:cNvSpPr>
            <a:spLocks noGrp="1"/>
          </p:cNvSpPr>
          <p:nvPr>
            <p:ph type="ftr" sz="quarter" idx="11"/>
          </p:nvPr>
        </p:nvSpPr>
        <p:spPr>
          <a:xfrm>
            <a:off x="457201" y="6248207"/>
            <a:ext cx="5573483" cy="365125"/>
          </a:xfrm>
        </p:spPr>
        <p:txBody>
          <a:bodyPr/>
          <a:lstStyle/>
          <a:p>
            <a:endParaRPr lang="fr-BE"/>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CF4668DC-857F-487D-BFFA-8C0CA5037977}" type="slidenum">
              <a:rPr lang="fr-BE" smtClean="0"/>
              <a:pPr/>
              <a:t>‹#›</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a:t>Cliquez pour modifier le style du titre</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25/10/2018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CF4668DC-857F-487D-BFFA-8C0CA5037977}" type="slidenum">
              <a:rPr lang="fr-BE" smtClean="0"/>
              <a:pPr/>
              <a:t>‹#›</a:t>
            </a:fld>
            <a:endParaRPr lang="fr-BE"/>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a:t>Cliquez pour modifier le style du titre</a:t>
            </a:r>
            <a:endParaRPr kumimoji="0" lang="en-US"/>
          </a:p>
        </p:txBody>
      </p:sp>
      <p:sp>
        <p:nvSpPr>
          <p:cNvPr id="12" name="Espace réservé de la date 11"/>
          <p:cNvSpPr>
            <a:spLocks noGrp="1"/>
          </p:cNvSpPr>
          <p:nvPr>
            <p:ph type="dt" sz="half" idx="10"/>
          </p:nvPr>
        </p:nvSpPr>
        <p:spPr/>
        <p:txBody>
          <a:bodyPr/>
          <a:lstStyle/>
          <a:p>
            <a:fld id="{AA309A6D-C09C-4548-B29A-6CF363A7E532}" type="datetimeFigureOut">
              <a:rPr lang="fr-FR" smtClean="0"/>
              <a:pPr/>
              <a:t>25/10/2018</a:t>
            </a:fld>
            <a:endParaRPr lang="fr-BE"/>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F4668DC-857F-487D-BFFA-8C0CA5037977}" type="slidenum">
              <a:rPr lang="fr-BE" smtClean="0"/>
              <a:pPr/>
              <a:t>‹#›</a:t>
            </a:fld>
            <a:endParaRPr lang="fr-BE"/>
          </a:p>
        </p:txBody>
      </p:sp>
      <p:sp>
        <p:nvSpPr>
          <p:cNvPr id="14" name="Espace réservé du pied de page 13"/>
          <p:cNvSpPr>
            <a:spLocks noGrp="1"/>
          </p:cNvSpPr>
          <p:nvPr>
            <p:ph type="ftr" sz="quarter" idx="12"/>
          </p:nvPr>
        </p:nvSpPr>
        <p:spPr/>
        <p:txBody>
          <a:bodyPr/>
          <a:lstStyle/>
          <a:p>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8" name="Espace réservé de la date 7"/>
          <p:cNvSpPr>
            <a:spLocks noGrp="1"/>
          </p:cNvSpPr>
          <p:nvPr>
            <p:ph type="dt" sz="half" idx="15"/>
          </p:nvPr>
        </p:nvSpPr>
        <p:spPr/>
        <p:txBody>
          <a:bodyPr rtlCol="0"/>
          <a:lstStyle/>
          <a:p>
            <a:fld id="{AA309A6D-C09C-4548-B29A-6CF363A7E532}" type="datetimeFigureOut">
              <a:rPr lang="fr-FR" smtClean="0"/>
              <a:pPr/>
              <a:t>25/10/2018</a:t>
            </a:fld>
            <a:endParaRPr lang="fr-BE"/>
          </a:p>
        </p:txBody>
      </p:sp>
      <p:sp>
        <p:nvSpPr>
          <p:cNvPr id="10" name="Espace réservé du numéro de diapositive 9"/>
          <p:cNvSpPr>
            <a:spLocks noGrp="1"/>
          </p:cNvSpPr>
          <p:nvPr>
            <p:ph type="sldNum" sz="quarter" idx="16"/>
          </p:nvPr>
        </p:nvSpPr>
        <p:spPr/>
        <p:txBody>
          <a:bodyPr rtlCol="0"/>
          <a:lstStyle/>
          <a:p>
            <a:fld id="{CF4668DC-857F-487D-BFFA-8C0CA5037977}" type="slidenum">
              <a:rPr lang="fr-BE" smtClean="0"/>
              <a:pPr/>
              <a:t>‹#›</a:t>
            </a:fld>
            <a:endParaRPr lang="fr-BE"/>
          </a:p>
        </p:txBody>
      </p:sp>
      <p:sp>
        <p:nvSpPr>
          <p:cNvPr id="12" name="Espace réservé du pied de page 11"/>
          <p:cNvSpPr>
            <a:spLocks noGrp="1"/>
          </p:cNvSpPr>
          <p:nvPr>
            <p:ph type="ftr" sz="quarter" idx="17"/>
          </p:nvPr>
        </p:nvSpPr>
        <p:spPr/>
        <p:txBody>
          <a:bodyPr rtlCol="0"/>
          <a:lstStyle/>
          <a:p>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a:t>Cliquez pour modifier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space réservé de la date 9"/>
          <p:cNvSpPr>
            <a:spLocks noGrp="1"/>
          </p:cNvSpPr>
          <p:nvPr>
            <p:ph type="dt" sz="half" idx="15"/>
          </p:nvPr>
        </p:nvSpPr>
        <p:spPr/>
        <p:txBody>
          <a:bodyPr rtlCol="0"/>
          <a:lstStyle/>
          <a:p>
            <a:fld id="{AA309A6D-C09C-4548-B29A-6CF363A7E532}" type="datetimeFigureOut">
              <a:rPr lang="fr-FR" smtClean="0"/>
              <a:pPr/>
              <a:t>25/10/2018</a:t>
            </a:fld>
            <a:endParaRPr lang="fr-BE"/>
          </a:p>
        </p:txBody>
      </p:sp>
      <p:sp>
        <p:nvSpPr>
          <p:cNvPr id="12" name="Espace réservé du numéro de diapositive 11"/>
          <p:cNvSpPr>
            <a:spLocks noGrp="1"/>
          </p:cNvSpPr>
          <p:nvPr>
            <p:ph type="sldNum" sz="quarter" idx="16"/>
          </p:nvPr>
        </p:nvSpPr>
        <p:spPr/>
        <p:txBody>
          <a:bodyPr rtlCol="0"/>
          <a:lstStyle/>
          <a:p>
            <a:fld id="{CF4668DC-857F-487D-BFFA-8C0CA5037977}" type="slidenum">
              <a:rPr lang="fr-BE" smtClean="0"/>
              <a:pPr/>
              <a:t>‹#›</a:t>
            </a:fld>
            <a:endParaRPr lang="fr-BE"/>
          </a:p>
        </p:txBody>
      </p:sp>
      <p:sp>
        <p:nvSpPr>
          <p:cNvPr id="14" name="Espace réservé du pied de page 13"/>
          <p:cNvSpPr>
            <a:spLocks noGrp="1"/>
          </p:cNvSpPr>
          <p:nvPr>
            <p:ph type="ftr" sz="quarter" idx="17"/>
          </p:nvPr>
        </p:nvSpPr>
        <p:spPr/>
        <p:txBody>
          <a:bodyPr rtlCol="0"/>
          <a:lstStyle/>
          <a:p>
            <a:endParaRPr lang="fr-BE"/>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25/10/2018</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CF4668DC-857F-487D-BFFA-8C0CA5037977}" type="slidenum">
              <a:rPr lang="fr-BE" smtClean="0"/>
              <a:pPr/>
              <a:t>‹#›</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25/10/2018</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CF4668DC-857F-487D-BFFA-8C0CA5037977}" type="slidenum">
              <a:rPr lang="fr-BE" smtClean="0"/>
              <a:pPr/>
              <a:t>‹#›</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25/10/2018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CF4668DC-857F-487D-BFFA-8C0CA5037977}" type="slidenum">
              <a:rPr lang="fr-BE" smtClean="0"/>
              <a:pPr/>
              <a:t>‹#›</a:t>
            </a:fld>
            <a:endParaRPr lang="fr-BE"/>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a:t>Cliquez pour modifier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fld id="{AA309A6D-C09C-4548-B29A-6CF363A7E532}" type="datetimeFigureOut">
              <a:rPr lang="fr-FR" smtClean="0"/>
              <a:pPr/>
              <a:t>25/10/2018</a:t>
            </a:fld>
            <a:endParaRPr lang="fr-BE"/>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CF4668DC-857F-487D-BFFA-8C0CA5037977}" type="slidenum">
              <a:rPr lang="fr-BE" smtClean="0"/>
              <a:pPr/>
              <a:t>‹#›</a:t>
            </a:fld>
            <a:endParaRPr lang="fr-BE"/>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BE"/>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a:t>Cliquez sur l'icône pour ajouter une image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A309A6D-C09C-4548-B29A-6CF363A7E532}" type="datetimeFigureOut">
              <a:rPr lang="fr-FR" smtClean="0"/>
              <a:pPr/>
              <a:t>25/10/2018</a:t>
            </a:fld>
            <a:endParaRPr lang="fr-BE"/>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BE"/>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F4668DC-857F-487D-BFFA-8C0CA5037977}" type="slidenum">
              <a:rPr lang="fr-BE" smtClean="0"/>
              <a:pPr/>
              <a:t>‹#›</a:t>
            </a:fld>
            <a:endParaRPr lang="fr-BE"/>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www.cws.org.nz/about-us" TargetMode="External"/><Relationship Id="rId13" Type="http://schemas.openxmlformats.org/officeDocument/2006/relationships/hyperlink" Target="http://www.omepaotearoa.org.nz/" TargetMode="External"/><Relationship Id="rId18" Type="http://schemas.openxmlformats.org/officeDocument/2006/relationships/hyperlink" Target="https://www.savethechildren.org.nz/" TargetMode="External"/><Relationship Id="rId3" Type="http://schemas.openxmlformats.org/officeDocument/2006/relationships/hyperlink" Target="http://www.acya.org.nz/" TargetMode="External"/><Relationship Id="rId21" Type="http://schemas.openxmlformats.org/officeDocument/2006/relationships/hyperlink" Target="http://www.otago.ac.nz/cic/index.html" TargetMode="External"/><Relationship Id="rId7" Type="http://schemas.openxmlformats.org/officeDocument/2006/relationships/hyperlink" Target="https://www.cpag.org.nz/" TargetMode="External"/><Relationship Id="rId12" Type="http://schemas.openxmlformats.org/officeDocument/2006/relationships/hyperlink" Target="https://www.nzei.org.nz/" TargetMode="External"/><Relationship Id="rId17" Type="http://schemas.openxmlformats.org/officeDocument/2006/relationships/hyperlink" Target="https://safeguardingchildren.org.nz/" TargetMode="External"/><Relationship Id="rId2" Type="http://schemas.openxmlformats.org/officeDocument/2006/relationships/notesSlide" Target="../notesSlides/notesSlide7.xml"/><Relationship Id="rId16" Type="http://schemas.openxmlformats.org/officeDocument/2006/relationships/hyperlink" Target="https://www.plunket.org.nz/" TargetMode="External"/><Relationship Id="rId20" Type="http://schemas.openxmlformats.org/officeDocument/2006/relationships/hyperlink" Target="https://www.unicef.org.nz/?gclid=EAIaIQobChMIh8XHop-f2gIV1iMrCh2kdwMxEAAYASAAEgKgaPD_BwE" TargetMode="External"/><Relationship Id="rId1" Type="http://schemas.openxmlformats.org/officeDocument/2006/relationships/slideLayout" Target="../slideLayouts/slideLayout4.xml"/><Relationship Id="rId6" Type="http://schemas.openxmlformats.org/officeDocument/2006/relationships/hyperlink" Target="http://www.childmatters.org.nz/" TargetMode="External"/><Relationship Id="rId11" Type="http://schemas.openxmlformats.org/officeDocument/2006/relationships/hyperlink" Target="https://www.nzno.org.nz/" TargetMode="External"/><Relationship Id="rId5" Type="http://schemas.openxmlformats.org/officeDocument/2006/relationships/hyperlink" Target="https://www.ccsdisabilityaction.org.nz/" TargetMode="External"/><Relationship Id="rId15" Type="http://schemas.openxmlformats.org/officeDocument/2006/relationships/hyperlink" Target="https://www.pha.org.nz/" TargetMode="External"/><Relationship Id="rId23" Type="http://schemas.openxmlformats.org/officeDocument/2006/relationships/hyperlink" Target="http://youthlaw.co.nz/" TargetMode="External"/><Relationship Id="rId10" Type="http://schemas.openxmlformats.org/officeDocument/2006/relationships/hyperlink" Target="http://www.justspeak.org.nz/about_us" TargetMode="External"/><Relationship Id="rId19" Type="http://schemas.openxmlformats.org/officeDocument/2006/relationships/hyperlink" Target="https://www.standforchildren.org.nz/" TargetMode="External"/><Relationship Id="rId4" Type="http://schemas.openxmlformats.org/officeDocument/2006/relationships/hyperlink" Target="https://www.barnardos.org.nz/" TargetMode="External"/><Relationship Id="rId9" Type="http://schemas.openxmlformats.org/officeDocument/2006/relationships/hyperlink" Target="https://ihc.org.nz/" TargetMode="External"/><Relationship Id="rId14" Type="http://schemas.openxmlformats.org/officeDocument/2006/relationships/hyperlink" Target="http://www.converge.org.nz/pma/" TargetMode="External"/><Relationship Id="rId22" Type="http://schemas.openxmlformats.org/officeDocument/2006/relationships/hyperlink" Target="http://www.wesleyca.org.nz/hom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725" y="286473"/>
            <a:ext cx="9178725" cy="990600"/>
          </a:xfrm>
        </p:spPr>
        <p:txBody>
          <a:bodyPr>
            <a:noAutofit/>
          </a:bodyPr>
          <a:lstStyle/>
          <a:p>
            <a:r>
              <a:rPr lang="fr-CH" sz="3700" dirty="0">
                <a:solidFill>
                  <a:srgbClr val="91180F"/>
                </a:solidFill>
              </a:rPr>
              <a:t>Protecting and promoting children’s rights in Aotearoa through  UPR3</a:t>
            </a:r>
          </a:p>
        </p:txBody>
      </p:sp>
      <p:sp>
        <p:nvSpPr>
          <p:cNvPr id="3" name="Espace réservé du contenu 2"/>
          <p:cNvSpPr>
            <a:spLocks noGrp="1"/>
          </p:cNvSpPr>
          <p:nvPr>
            <p:ph sz="quarter" idx="1"/>
          </p:nvPr>
        </p:nvSpPr>
        <p:spPr>
          <a:xfrm>
            <a:off x="428596" y="1600200"/>
            <a:ext cx="8429684" cy="4975130"/>
          </a:xfrm>
        </p:spPr>
        <p:txBody>
          <a:bodyPr>
            <a:noAutofit/>
          </a:bodyPr>
          <a:lstStyle/>
          <a:p>
            <a:pPr marL="0" indent="0">
              <a:buNone/>
            </a:pPr>
            <a:r>
              <a:rPr lang="en-GB" sz="2400" b="1" dirty="0"/>
              <a:t>The Children’s Rights report for UPR 3 </a:t>
            </a:r>
          </a:p>
          <a:p>
            <a:pPr marL="0" indent="0">
              <a:buNone/>
            </a:pPr>
            <a:endParaRPr lang="en-GB" sz="2400" b="1" dirty="0"/>
          </a:p>
          <a:p>
            <a:pPr marL="0" indent="0">
              <a:buNone/>
            </a:pPr>
            <a:r>
              <a:rPr lang="en-GB" sz="2400" dirty="0"/>
              <a:t>Developed by Action for Children and Youth Aotearoa, Save the Children, Child Poverty Action Group and IHC and is supported by 21 organisations and individuals</a:t>
            </a:r>
          </a:p>
          <a:p>
            <a:pPr marL="0" indent="0">
              <a:buNone/>
            </a:pPr>
            <a:endParaRPr lang="en-GB" sz="2400" dirty="0"/>
          </a:p>
          <a:p>
            <a:pPr marL="0" indent="0">
              <a:buNone/>
            </a:pPr>
            <a:r>
              <a:rPr lang="en-GB" sz="2400" b="1" dirty="0"/>
              <a:t>Positive developments on children’s rights since UPR 2:</a:t>
            </a:r>
          </a:p>
          <a:p>
            <a:pPr lvl="1">
              <a:buClr>
                <a:srgbClr val="91180F"/>
              </a:buClr>
              <a:buFont typeface="Wingdings" charset="2"/>
              <a:buChar char="§"/>
            </a:pPr>
            <a:r>
              <a:rPr lang="en-GB" sz="2000" dirty="0"/>
              <a:t>work to reduce child poverty and development of a child wellbeing strategy </a:t>
            </a:r>
          </a:p>
          <a:p>
            <a:pPr lvl="1">
              <a:buClr>
                <a:srgbClr val="91180F"/>
              </a:buClr>
              <a:buFont typeface="Wingdings" charset="2"/>
              <a:buChar char="§"/>
            </a:pPr>
            <a:r>
              <a:rPr lang="en-GB" sz="2000" dirty="0"/>
              <a:t>inclusion of children’s rights in some legislation (UNCRC, UNCRPD)</a:t>
            </a:r>
          </a:p>
          <a:p>
            <a:pPr lvl="1">
              <a:buClr>
                <a:srgbClr val="91180F"/>
              </a:buClr>
              <a:buFont typeface="Wingdings" charset="2"/>
              <a:buChar char="§"/>
            </a:pPr>
            <a:r>
              <a:rPr lang="en-GB" sz="2000" dirty="0"/>
              <a:t>increased consideration of children’s views by Government</a:t>
            </a:r>
          </a:p>
          <a:p>
            <a:pPr lvl="1">
              <a:buClr>
                <a:srgbClr val="91180F"/>
              </a:buClr>
              <a:buFont typeface="Wingdings" charset="2"/>
              <a:buChar char="§"/>
            </a:pPr>
            <a:r>
              <a:rPr lang="en-GB" sz="2000" dirty="0"/>
              <a:t>Minister for Children</a:t>
            </a:r>
          </a:p>
          <a:p>
            <a:pPr marL="0" indent="0">
              <a:buNone/>
            </a:pPr>
            <a:endParaRPr lang="en-GB" sz="2400" dirty="0"/>
          </a:p>
          <a:p>
            <a:pPr marL="0" indent="0">
              <a:buNone/>
            </a:pPr>
            <a:endParaRPr lang="en-GB" sz="2400" dirty="0"/>
          </a:p>
        </p:txBody>
      </p:sp>
      <p:pic>
        <p:nvPicPr>
          <p:cNvPr id="4" name="Picture 3" descr="A picture containing object&#10;&#10;Description generated with high confidence"/>
          <p:cNvPicPr/>
          <p:nvPr/>
        </p:nvPicPr>
        <p:blipFill>
          <a:blip r:embed="rId3">
            <a:extLst>
              <a:ext uri="{28A0092B-C50C-407E-A947-70E740481C1C}">
                <a14:useLocalDpi xmlns:a14="http://schemas.microsoft.com/office/drawing/2010/main" val="0"/>
              </a:ext>
            </a:extLst>
          </a:blip>
          <a:stretch>
            <a:fillRect/>
          </a:stretch>
        </p:blipFill>
        <p:spPr>
          <a:xfrm>
            <a:off x="6854354" y="939334"/>
            <a:ext cx="2289646" cy="141510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dirty="0" err="1">
                <a:solidFill>
                  <a:srgbClr val="91180F"/>
                </a:solidFill>
              </a:rPr>
              <a:t>Children’s</a:t>
            </a:r>
            <a:r>
              <a:rPr lang="fr-CH" dirty="0">
                <a:solidFill>
                  <a:srgbClr val="91180F"/>
                </a:solidFill>
              </a:rPr>
              <a:t> </a:t>
            </a:r>
            <a:r>
              <a:rPr lang="fr-CH" dirty="0" err="1">
                <a:solidFill>
                  <a:srgbClr val="91180F"/>
                </a:solidFill>
              </a:rPr>
              <a:t>rights</a:t>
            </a:r>
            <a:r>
              <a:rPr lang="fr-CH" dirty="0">
                <a:solidFill>
                  <a:srgbClr val="91180F"/>
                </a:solidFill>
              </a:rPr>
              <a:t> situation in Aotearoa New Zealand</a:t>
            </a:r>
          </a:p>
        </p:txBody>
      </p:sp>
      <p:sp>
        <p:nvSpPr>
          <p:cNvPr id="3" name="Espace réservé du contenu 2"/>
          <p:cNvSpPr>
            <a:spLocks noGrp="1"/>
          </p:cNvSpPr>
          <p:nvPr>
            <p:ph sz="quarter" idx="1"/>
          </p:nvPr>
        </p:nvSpPr>
        <p:spPr>
          <a:xfrm>
            <a:off x="428596" y="1600200"/>
            <a:ext cx="8429684" cy="5029200"/>
          </a:xfrm>
        </p:spPr>
        <p:txBody>
          <a:bodyPr vert="horz" anchor="t">
            <a:noAutofit/>
          </a:bodyPr>
          <a:lstStyle/>
          <a:p>
            <a:pPr marL="0" indent="0">
              <a:buNone/>
            </a:pPr>
            <a:r>
              <a:rPr lang="en-GB" sz="2000" b="1" dirty="0"/>
              <a:t>Despite progress </a:t>
            </a:r>
            <a:r>
              <a:rPr lang="mr-IN" sz="2000" b="1" dirty="0"/>
              <a:t>…</a:t>
            </a:r>
            <a:endParaRPr lang="en-AU" sz="2000" b="1" dirty="0"/>
          </a:p>
          <a:p>
            <a:pPr marL="0" indent="0">
              <a:buNone/>
            </a:pPr>
            <a:r>
              <a:rPr lang="en-GB" sz="2000" b="1" dirty="0"/>
              <a:t>Significant inequities remain for </a:t>
            </a:r>
            <a:endParaRPr lang="en-GB" sz="2000" b="1" dirty="0">
              <a:cs typeface="Arial"/>
            </a:endParaRPr>
          </a:p>
          <a:p>
            <a:pPr lvl="1">
              <a:buClr>
                <a:srgbClr val="91180F"/>
              </a:buClr>
              <a:buFont typeface="Wingdings" charset="2"/>
              <a:buChar char="§"/>
            </a:pPr>
            <a:r>
              <a:rPr lang="en-GB" sz="2000" dirty="0"/>
              <a:t>Māori children</a:t>
            </a:r>
          </a:p>
          <a:p>
            <a:pPr lvl="1">
              <a:buClr>
                <a:srgbClr val="91180F"/>
              </a:buClr>
              <a:buFont typeface="Wingdings" charset="2"/>
              <a:buChar char="§"/>
            </a:pPr>
            <a:r>
              <a:rPr lang="en-GB" sz="2000" dirty="0"/>
              <a:t>Pasifika children</a:t>
            </a:r>
          </a:p>
          <a:p>
            <a:pPr lvl="1">
              <a:buClr>
                <a:srgbClr val="91180F"/>
              </a:buClr>
              <a:buFont typeface="Wingdings" charset="2"/>
              <a:buChar char="§"/>
            </a:pPr>
            <a:r>
              <a:rPr lang="en-GB" sz="2000" dirty="0"/>
              <a:t>children with disabilities</a:t>
            </a:r>
          </a:p>
          <a:p>
            <a:pPr lvl="1">
              <a:buClr>
                <a:srgbClr val="91180F"/>
              </a:buClr>
              <a:buFont typeface="Wingdings" charset="2"/>
              <a:buChar char="§"/>
            </a:pPr>
            <a:r>
              <a:rPr lang="en-GB" sz="2000" dirty="0"/>
              <a:t>children living in poverty </a:t>
            </a:r>
          </a:p>
          <a:p>
            <a:pPr lvl="1">
              <a:buClr>
                <a:srgbClr val="91180F"/>
              </a:buClr>
              <a:buFont typeface="Wingdings" charset="2"/>
              <a:buChar char="§"/>
            </a:pPr>
            <a:r>
              <a:rPr lang="en-GB" sz="2000" dirty="0"/>
              <a:t>children in State care</a:t>
            </a:r>
          </a:p>
          <a:p>
            <a:pPr marL="45720" indent="0">
              <a:buClr>
                <a:srgbClr val="91180F"/>
              </a:buClr>
              <a:buNone/>
            </a:pPr>
            <a:endParaRPr lang="en-GB" sz="2300" dirty="0"/>
          </a:p>
          <a:p>
            <a:pPr marL="45720" indent="0">
              <a:buClr>
                <a:srgbClr val="91180F"/>
              </a:buClr>
              <a:buNone/>
            </a:pPr>
            <a:r>
              <a:rPr lang="en-GB" sz="2000" b="1" dirty="0"/>
              <a:t>Key issues that need progress</a:t>
            </a:r>
          </a:p>
          <a:p>
            <a:pPr marL="822960" lvl="1" indent="-457200">
              <a:buClr>
                <a:srgbClr val="91180F"/>
              </a:buClr>
              <a:buAutoNum type="arabicPeriod"/>
            </a:pPr>
            <a:r>
              <a:rPr lang="en-NZ" sz="2000" dirty="0"/>
              <a:t>Children’s rights in domestic law, policy and practice </a:t>
            </a:r>
            <a:endParaRPr lang="en-NZ" sz="2000" dirty="0">
              <a:cs typeface="Arial"/>
            </a:endParaRPr>
          </a:p>
          <a:p>
            <a:pPr marL="822960" lvl="1" indent="-457200">
              <a:buClr>
                <a:srgbClr val="91180F"/>
              </a:buClr>
              <a:buAutoNum type="arabicPeriod"/>
            </a:pPr>
            <a:r>
              <a:rPr lang="en-NZ" sz="2000" dirty="0"/>
              <a:t>Violence and mortality</a:t>
            </a:r>
            <a:endParaRPr lang="en-NZ" sz="2000" dirty="0">
              <a:cs typeface="Arial"/>
            </a:endParaRPr>
          </a:p>
          <a:p>
            <a:pPr marL="822960" lvl="1" indent="-457200">
              <a:buClr>
                <a:srgbClr val="91180F"/>
              </a:buClr>
              <a:buAutoNum type="arabicPeriod"/>
            </a:pPr>
            <a:r>
              <a:rPr lang="en-NZ" sz="2000" dirty="0"/>
              <a:t>Child Poverty</a:t>
            </a:r>
            <a:endParaRPr lang="en-NZ" sz="2000" dirty="0">
              <a:cs typeface="Arial"/>
            </a:endParaRPr>
          </a:p>
          <a:p>
            <a:pPr marL="822960" lvl="1" indent="-457200">
              <a:buClr>
                <a:srgbClr val="91180F"/>
              </a:buClr>
              <a:buAutoNum type="arabicPeriod"/>
            </a:pPr>
            <a:r>
              <a:rPr lang="en-NZ" sz="2000" dirty="0"/>
              <a:t>Children in State care</a:t>
            </a:r>
            <a:endParaRPr lang="en-NZ" sz="2000" dirty="0">
              <a:cs typeface="Arial"/>
            </a:endParaRPr>
          </a:p>
          <a:p>
            <a:pPr marL="45720" indent="0">
              <a:buClr>
                <a:srgbClr val="91180F"/>
              </a:buClr>
              <a:buNone/>
            </a:pPr>
            <a:endParaRPr lang="en-GB" sz="2300" dirty="0"/>
          </a:p>
          <a:p>
            <a:pPr marL="365760" lvl="1" indent="0">
              <a:buClr>
                <a:srgbClr val="91180F"/>
              </a:buClr>
              <a:buNone/>
            </a:pPr>
            <a:endParaRPr lang="en-GB" sz="2000" dirty="0"/>
          </a:p>
        </p:txBody>
      </p:sp>
    </p:spTree>
    <p:extLst>
      <p:ext uri="{BB962C8B-B14F-4D97-AF65-F5344CB8AC3E}">
        <p14:creationId xmlns:p14="http://schemas.microsoft.com/office/powerpoint/2010/main" val="632959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28600"/>
            <a:ext cx="9036496" cy="990600"/>
          </a:xfrm>
        </p:spPr>
        <p:txBody>
          <a:bodyPr>
            <a:noAutofit/>
          </a:bodyPr>
          <a:lstStyle/>
          <a:p>
            <a:r>
              <a:rPr lang="fr-CH" sz="3200" dirty="0">
                <a:solidFill>
                  <a:srgbClr val="91180F"/>
                </a:solidFill>
              </a:rPr>
              <a:t>1. </a:t>
            </a:r>
            <a:r>
              <a:rPr lang="fr-CH" sz="3200" dirty="0" err="1">
                <a:solidFill>
                  <a:srgbClr val="91180F"/>
                </a:solidFill>
              </a:rPr>
              <a:t>Children’s</a:t>
            </a:r>
            <a:r>
              <a:rPr lang="fr-CH" sz="3200" dirty="0">
                <a:solidFill>
                  <a:srgbClr val="91180F"/>
                </a:solidFill>
              </a:rPr>
              <a:t> </a:t>
            </a:r>
            <a:r>
              <a:rPr lang="fr-CH" sz="3200" dirty="0" err="1">
                <a:solidFill>
                  <a:srgbClr val="91180F"/>
                </a:solidFill>
              </a:rPr>
              <a:t>rights</a:t>
            </a:r>
            <a:r>
              <a:rPr lang="fr-CH" sz="3200" dirty="0">
                <a:solidFill>
                  <a:srgbClr val="91180F"/>
                </a:solidFill>
                <a:cs typeface="Arial"/>
              </a:rPr>
              <a:t> in </a:t>
            </a:r>
            <a:r>
              <a:rPr lang="fr-CH" sz="3200" dirty="0" err="1">
                <a:solidFill>
                  <a:srgbClr val="91180F"/>
                </a:solidFill>
                <a:cs typeface="Arial"/>
              </a:rPr>
              <a:t>domestic</a:t>
            </a:r>
            <a:r>
              <a:rPr lang="fr-CH" sz="3200" dirty="0">
                <a:solidFill>
                  <a:srgbClr val="91180F"/>
                </a:solidFill>
                <a:cs typeface="Arial"/>
              </a:rPr>
              <a:t> </a:t>
            </a:r>
            <a:r>
              <a:rPr lang="fr-CH" sz="3200" dirty="0" err="1">
                <a:solidFill>
                  <a:srgbClr val="91180F"/>
                </a:solidFill>
                <a:cs typeface="Arial"/>
              </a:rPr>
              <a:t>law</a:t>
            </a:r>
            <a:r>
              <a:rPr lang="fr-CH" sz="3200" dirty="0">
                <a:solidFill>
                  <a:srgbClr val="91180F"/>
                </a:solidFill>
                <a:cs typeface="Arial"/>
              </a:rPr>
              <a:t>, </a:t>
            </a:r>
            <a:r>
              <a:rPr lang="fr-CH" sz="3200" dirty="0" err="1">
                <a:solidFill>
                  <a:srgbClr val="91180F"/>
                </a:solidFill>
                <a:cs typeface="Arial"/>
              </a:rPr>
              <a:t>policy</a:t>
            </a:r>
            <a:r>
              <a:rPr lang="fr-CH" sz="3200" dirty="0">
                <a:solidFill>
                  <a:srgbClr val="91180F"/>
                </a:solidFill>
                <a:cs typeface="Arial"/>
              </a:rPr>
              <a:t> and practice</a:t>
            </a:r>
            <a:endParaRPr lang="fr-CH" sz="3200" dirty="0">
              <a:solidFill>
                <a:srgbClr val="91180F"/>
              </a:solidFill>
            </a:endParaRPr>
          </a:p>
        </p:txBody>
      </p:sp>
      <p:sp>
        <p:nvSpPr>
          <p:cNvPr id="3" name="Espace réservé du contenu 2"/>
          <p:cNvSpPr>
            <a:spLocks noGrp="1"/>
          </p:cNvSpPr>
          <p:nvPr>
            <p:ph sz="quarter" idx="1"/>
          </p:nvPr>
        </p:nvSpPr>
        <p:spPr>
          <a:xfrm>
            <a:off x="428596" y="1600199"/>
            <a:ext cx="8429684" cy="5062107"/>
          </a:xfrm>
        </p:spPr>
        <p:txBody>
          <a:bodyPr vert="horz" anchor="t">
            <a:noAutofit/>
          </a:bodyPr>
          <a:lstStyle/>
          <a:p>
            <a:pPr>
              <a:buNone/>
            </a:pPr>
            <a:r>
              <a:rPr lang="en-GB" sz="1800" dirty="0">
                <a:cs typeface="Arial"/>
              </a:rPr>
              <a:t>Still significant work to do to align law, policy and practice with the rights of children.</a:t>
            </a:r>
            <a:endParaRPr lang="en-US" dirty="0"/>
          </a:p>
          <a:p>
            <a:pPr marL="0" indent="0" algn="just">
              <a:buNone/>
            </a:pPr>
            <a:endParaRPr lang="en-GB" sz="1800" b="1" dirty="0">
              <a:ea typeface="+mn-lt"/>
              <a:cs typeface="+mn-lt"/>
            </a:endParaRPr>
          </a:p>
          <a:p>
            <a:pPr marL="0" indent="0" algn="just">
              <a:buNone/>
            </a:pPr>
            <a:r>
              <a:rPr lang="en-GB" sz="1800" b="1" dirty="0">
                <a:cs typeface="Arial"/>
              </a:rPr>
              <a:t>Recommendations</a:t>
            </a:r>
          </a:p>
          <a:p>
            <a:pPr marL="342900" indent="-342900" algn="just"/>
            <a:r>
              <a:rPr lang="en-NZ" sz="1800" dirty="0">
                <a:cs typeface="Arial"/>
              </a:rPr>
              <a:t>Ratify the Optional Protocol to the Convention on the Rights of the Child on a communications procedure</a:t>
            </a:r>
            <a:endParaRPr lang="en-NZ" dirty="0">
              <a:cs typeface="Arial"/>
            </a:endParaRPr>
          </a:p>
          <a:p>
            <a:pPr marL="342900" indent="-342900" algn="just"/>
            <a:r>
              <a:rPr lang="en-NZ" sz="1800" dirty="0">
                <a:cs typeface="Arial"/>
              </a:rPr>
              <a:t>Withdraw Aotearoa New Zealand’s reservations to UNCRC (reservations are to articles 2 (discrimination on the basis of immigration status), 32(2) (protections for children who work) and 37(c) (age-mixing in places of detention))</a:t>
            </a:r>
          </a:p>
          <a:p>
            <a:pPr marL="342900" indent="-342900" algn="just"/>
            <a:r>
              <a:rPr lang="en-NZ" sz="1800" dirty="0">
                <a:cs typeface="Arial"/>
              </a:rPr>
              <a:t>Reform adoption law to fully promote and protect children's rights.</a:t>
            </a:r>
          </a:p>
          <a:p>
            <a:pPr marL="0" indent="0">
              <a:buNone/>
            </a:pPr>
            <a:r>
              <a:rPr lang="en-GB" sz="1800" b="1" dirty="0">
                <a:cs typeface="Arial"/>
              </a:rPr>
              <a:t>(Slovakia, Viet Nam, Brazil, Thailand, Nicaragua, Uruguay, Netherlands, Ukraine)</a:t>
            </a:r>
            <a:endParaRPr lang="en-GB" dirty="0"/>
          </a:p>
        </p:txBody>
      </p:sp>
    </p:spTree>
    <p:extLst>
      <p:ext uri="{BB962C8B-B14F-4D97-AF65-F5344CB8AC3E}">
        <p14:creationId xmlns:p14="http://schemas.microsoft.com/office/powerpoint/2010/main" val="4198735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dirty="0">
                <a:solidFill>
                  <a:srgbClr val="91180F"/>
                </a:solidFill>
              </a:rPr>
              <a:t>2. Violence and </a:t>
            </a:r>
            <a:r>
              <a:rPr lang="fr-CH" dirty="0" err="1">
                <a:solidFill>
                  <a:srgbClr val="91180F"/>
                </a:solidFill>
              </a:rPr>
              <a:t>Mortality</a:t>
            </a:r>
          </a:p>
        </p:txBody>
      </p:sp>
      <p:sp>
        <p:nvSpPr>
          <p:cNvPr id="3" name="Espace réservé du contenu 2"/>
          <p:cNvSpPr>
            <a:spLocks noGrp="1"/>
          </p:cNvSpPr>
          <p:nvPr>
            <p:ph sz="quarter" idx="1"/>
          </p:nvPr>
        </p:nvSpPr>
        <p:spPr>
          <a:xfrm>
            <a:off x="191361" y="1600198"/>
            <a:ext cx="8952639" cy="5257801"/>
          </a:xfrm>
        </p:spPr>
        <p:txBody>
          <a:bodyPr vert="horz" anchor="t">
            <a:noAutofit/>
          </a:bodyPr>
          <a:lstStyle/>
          <a:p>
            <a:pPr marL="0" indent="0">
              <a:buNone/>
            </a:pPr>
            <a:r>
              <a:rPr lang="en-GB" sz="2400" dirty="0"/>
              <a:t>Violence, abuse and neglect remain significant issues for children</a:t>
            </a:r>
            <a:endParaRPr lang="en-GB" sz="2400" b="1" dirty="0">
              <a:cs typeface="Arial"/>
            </a:endParaRPr>
          </a:p>
          <a:p>
            <a:pPr marL="0" indent="0" algn="just">
              <a:buNone/>
            </a:pPr>
            <a:endParaRPr lang="en-GB" sz="2000" b="1" dirty="0">
              <a:cs typeface="Arial"/>
            </a:endParaRPr>
          </a:p>
          <a:p>
            <a:pPr marL="0" indent="0" algn="just">
              <a:buNone/>
            </a:pPr>
            <a:r>
              <a:rPr lang="en-GB" sz="2000" b="1" dirty="0">
                <a:cs typeface="Arial"/>
              </a:rPr>
              <a:t>Recommendations</a:t>
            </a:r>
          </a:p>
          <a:p>
            <a:pPr marL="0" indent="0">
              <a:buNone/>
            </a:pPr>
            <a:r>
              <a:rPr lang="en-GB" sz="2000" dirty="0">
                <a:solidFill>
                  <a:srgbClr val="000000"/>
                </a:solidFill>
                <a:ea typeface="Calibri"/>
                <a:cs typeface="Calibri"/>
              </a:rPr>
              <a:t>Prioritise resources and actions to address and prevent:</a:t>
            </a:r>
          </a:p>
          <a:p>
            <a:pPr lvl="1">
              <a:buClr>
                <a:srgbClr val="91180F"/>
              </a:buClr>
              <a:buFont typeface="Wingdings" charset="2"/>
              <a:buChar char="§"/>
            </a:pPr>
            <a:r>
              <a:rPr lang="en-GB" sz="2000" dirty="0">
                <a:solidFill>
                  <a:srgbClr val="000000"/>
                </a:solidFill>
                <a:ea typeface="Calibri"/>
                <a:cs typeface="Calibri"/>
              </a:rPr>
              <a:t>violence, abuse and neglect of </a:t>
            </a:r>
            <a:r>
              <a:rPr lang="en-GB" sz="2000" b="1" i="1" dirty="0">
                <a:ea typeface="Calibri"/>
                <a:cs typeface="Calibri"/>
              </a:rPr>
              <a:t>all</a:t>
            </a:r>
            <a:r>
              <a:rPr lang="en-GB" sz="2000" dirty="0">
                <a:solidFill>
                  <a:srgbClr val="FF0000"/>
                </a:solidFill>
                <a:ea typeface="Calibri"/>
                <a:cs typeface="Calibri"/>
              </a:rPr>
              <a:t> </a:t>
            </a:r>
            <a:r>
              <a:rPr lang="en-GB" sz="2000" dirty="0">
                <a:ea typeface="Calibri"/>
                <a:cs typeface="Calibri"/>
              </a:rPr>
              <a:t>children</a:t>
            </a:r>
            <a:r>
              <a:rPr lang="en-GB" sz="2000" dirty="0">
                <a:solidFill>
                  <a:srgbClr val="000000"/>
                </a:solidFill>
                <a:ea typeface="Calibri"/>
                <a:cs typeface="Calibri"/>
              </a:rPr>
              <a:t>, including those in State care</a:t>
            </a:r>
            <a:endParaRPr lang="en-GB" sz="2000" dirty="0">
              <a:solidFill>
                <a:srgbClr val="000000"/>
              </a:solidFill>
              <a:ea typeface="Calibri"/>
              <a:cs typeface="Arial"/>
            </a:endParaRPr>
          </a:p>
          <a:p>
            <a:pPr lvl="1">
              <a:buClr>
                <a:srgbClr val="91180F"/>
              </a:buClr>
              <a:buFont typeface="Wingdings" charset="2"/>
              <a:buChar char="§"/>
            </a:pPr>
            <a:r>
              <a:rPr lang="en-GB" sz="2000" dirty="0">
                <a:solidFill>
                  <a:srgbClr val="000000"/>
                </a:solidFill>
                <a:ea typeface="Calibri"/>
                <a:cs typeface="Calibri"/>
              </a:rPr>
              <a:t>youth suicide, with urgent priority focus on preventing suicide among Māori </a:t>
            </a:r>
            <a:r>
              <a:rPr lang="en-GB" sz="2000" dirty="0" err="1">
                <a:solidFill>
                  <a:srgbClr val="000000"/>
                </a:solidFill>
                <a:ea typeface="Calibri"/>
                <a:cs typeface="Calibri"/>
              </a:rPr>
              <a:t>tamariki</a:t>
            </a:r>
            <a:r>
              <a:rPr lang="en-GB" sz="2000" dirty="0">
                <a:solidFill>
                  <a:srgbClr val="000000"/>
                </a:solidFill>
                <a:ea typeface="Calibri"/>
                <a:cs typeface="Calibri"/>
              </a:rPr>
              <a:t> and </a:t>
            </a:r>
            <a:r>
              <a:rPr lang="en-GB" sz="2000" dirty="0" err="1">
                <a:solidFill>
                  <a:srgbClr val="000000"/>
                </a:solidFill>
                <a:ea typeface="Calibri"/>
                <a:cs typeface="Calibri"/>
              </a:rPr>
              <a:t>rangatahi</a:t>
            </a:r>
            <a:endParaRPr lang="en-GB" sz="2000" dirty="0">
              <a:solidFill>
                <a:srgbClr val="000000"/>
              </a:solidFill>
              <a:ea typeface="Calibri"/>
              <a:cs typeface="Calibri"/>
            </a:endParaRPr>
          </a:p>
          <a:p>
            <a:pPr>
              <a:buFont typeface="Wingdings" charset="2"/>
              <a:buChar char="q"/>
            </a:pPr>
            <a:r>
              <a:rPr lang="en-US" sz="2000" dirty="0"/>
              <a:t>Take action to reduce infant mortality rates</a:t>
            </a:r>
          </a:p>
          <a:p>
            <a:pPr>
              <a:buFont typeface="Wingdings" charset="2"/>
              <a:buChar char="q"/>
            </a:pPr>
            <a:r>
              <a:rPr lang="en-GB" sz="2000" dirty="0">
                <a:solidFill>
                  <a:srgbClr val="000000"/>
                </a:solidFill>
                <a:ea typeface="Calibri"/>
                <a:cs typeface="Calibri"/>
              </a:rPr>
              <a:t>Ensure, as a matter of priority, that the detention of children and young people is consistent with their rights including international youth justice principles </a:t>
            </a:r>
          </a:p>
          <a:p>
            <a:pPr marL="0" indent="0">
              <a:buNone/>
            </a:pPr>
            <a:br>
              <a:rPr lang="en-GB" sz="1400" b="1" dirty="0">
                <a:cs typeface="Arial"/>
              </a:rPr>
            </a:br>
            <a:r>
              <a:rPr lang="en-GB" sz="1400" b="1" dirty="0">
                <a:cs typeface="Arial"/>
              </a:rPr>
              <a:t>(Australia, Romania, France, Switzerland, UK, Chile, Rep. Of Congo, Germany, Slovenia, Italy, Iran, Timor </a:t>
            </a:r>
            <a:r>
              <a:rPr lang="en-GB" sz="1400" b="1" dirty="0" err="1">
                <a:cs typeface="Arial"/>
              </a:rPr>
              <a:t>Leste</a:t>
            </a:r>
            <a:r>
              <a:rPr lang="en-GB" sz="1400" b="1" dirty="0">
                <a:cs typeface="Arial"/>
              </a:rPr>
              <a:t>) </a:t>
            </a:r>
            <a:endParaRPr lang="en-GB" sz="2000" dirty="0">
              <a:cs typeface="Arial"/>
            </a:endParaRPr>
          </a:p>
        </p:txBody>
      </p:sp>
    </p:spTree>
    <p:extLst>
      <p:ext uri="{BB962C8B-B14F-4D97-AF65-F5344CB8AC3E}">
        <p14:creationId xmlns:p14="http://schemas.microsoft.com/office/powerpoint/2010/main" val="2130236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7628E-A11D-40B6-97F6-8AD106CC3100}"/>
              </a:ext>
            </a:extLst>
          </p:cNvPr>
          <p:cNvSpPr>
            <a:spLocks noGrp="1"/>
          </p:cNvSpPr>
          <p:nvPr>
            <p:ph type="title"/>
          </p:nvPr>
        </p:nvSpPr>
        <p:spPr/>
        <p:txBody>
          <a:bodyPr>
            <a:normAutofit/>
          </a:bodyPr>
          <a:lstStyle/>
          <a:p>
            <a:r>
              <a:rPr lang="fr-CH" sz="4000" dirty="0">
                <a:solidFill>
                  <a:srgbClr val="91180F"/>
                </a:solidFill>
                <a:cs typeface="Arial"/>
              </a:rPr>
              <a:t>3. </a:t>
            </a:r>
            <a:r>
              <a:rPr lang="fr-CH" sz="4000" dirty="0" err="1">
                <a:solidFill>
                  <a:srgbClr val="91180F"/>
                </a:solidFill>
                <a:cs typeface="Arial"/>
              </a:rPr>
              <a:t>Children</a:t>
            </a:r>
            <a:r>
              <a:rPr lang="fr-CH" sz="4000" dirty="0">
                <a:solidFill>
                  <a:srgbClr val="91180F"/>
                </a:solidFill>
                <a:cs typeface="Arial"/>
              </a:rPr>
              <a:t> in State care</a:t>
            </a:r>
            <a:endParaRPr lang="en-NZ" dirty="0">
              <a:solidFill>
                <a:srgbClr val="91180F"/>
              </a:solidFill>
              <a:cs typeface="Arial"/>
            </a:endParaRPr>
          </a:p>
        </p:txBody>
      </p:sp>
      <p:sp>
        <p:nvSpPr>
          <p:cNvPr id="3" name="Content Placeholder 2">
            <a:extLst>
              <a:ext uri="{FF2B5EF4-FFF2-40B4-BE49-F238E27FC236}">
                <a16:creationId xmlns:a16="http://schemas.microsoft.com/office/drawing/2014/main" id="{92B5F764-EF7A-4770-94CC-F19E5A38BBA4}"/>
              </a:ext>
            </a:extLst>
          </p:cNvPr>
          <p:cNvSpPr>
            <a:spLocks noGrp="1"/>
          </p:cNvSpPr>
          <p:nvPr>
            <p:ph sz="quarter" idx="1"/>
          </p:nvPr>
        </p:nvSpPr>
        <p:spPr>
          <a:xfrm>
            <a:off x="498917" y="1569026"/>
            <a:ext cx="8468438" cy="5018809"/>
          </a:xfrm>
        </p:spPr>
        <p:txBody>
          <a:bodyPr vert="horz" anchor="t">
            <a:normAutofit fontScale="25000" lnSpcReduction="20000"/>
          </a:bodyPr>
          <a:lstStyle/>
          <a:p>
            <a:pPr marL="0" indent="0" algn="just">
              <a:buNone/>
            </a:pPr>
            <a:r>
              <a:rPr lang="en-US" sz="8000" dirty="0"/>
              <a:t>Current concerns include:</a:t>
            </a:r>
          </a:p>
          <a:p>
            <a:pPr lvl="1" algn="just">
              <a:buClr>
                <a:srgbClr val="91180F"/>
              </a:buClr>
              <a:buFont typeface="Wingdings" charset="2"/>
              <a:buChar char="§"/>
            </a:pPr>
            <a:r>
              <a:rPr lang="en-US" sz="8000" dirty="0"/>
              <a:t>a high and increasing number of children deprived of care in their own family</a:t>
            </a:r>
          </a:p>
          <a:p>
            <a:pPr lvl="1" algn="just">
              <a:buClr>
                <a:srgbClr val="91180F"/>
              </a:buClr>
              <a:buFont typeface="Wingdings" charset="2"/>
              <a:buChar char="§"/>
            </a:pPr>
            <a:r>
              <a:rPr lang="en-US" sz="8000" dirty="0"/>
              <a:t>a shortfall in the number of caregivers and on-going abuse and harm of children in the State care system </a:t>
            </a:r>
          </a:p>
          <a:p>
            <a:pPr lvl="1" algn="just">
              <a:buClr>
                <a:srgbClr val="91180F"/>
              </a:buClr>
              <a:buFont typeface="Wingdings" charset="2"/>
              <a:buChar char="§"/>
            </a:pPr>
            <a:r>
              <a:rPr lang="en-US" sz="8000" dirty="0"/>
              <a:t>the number of newborn babies being taken into State care</a:t>
            </a:r>
            <a:br>
              <a:rPr lang="en-US" sz="9600" dirty="0"/>
            </a:br>
            <a:endParaRPr lang="en-US" sz="9600" dirty="0"/>
          </a:p>
          <a:p>
            <a:pPr marL="45720" indent="0" algn="just">
              <a:buClr>
                <a:srgbClr val="91180F"/>
              </a:buClr>
              <a:buNone/>
            </a:pPr>
            <a:r>
              <a:rPr lang="en-GB" sz="8000" b="1" dirty="0">
                <a:cs typeface="Arial"/>
              </a:rPr>
              <a:t>Recommendations</a:t>
            </a:r>
            <a:endParaRPr lang="en-US" sz="8000" dirty="0"/>
          </a:p>
          <a:p>
            <a:r>
              <a:rPr lang="en-US" sz="8000" dirty="0"/>
              <a:t>Eradicate, as a matter of urgency, abuse, harm and violence against children in State care</a:t>
            </a:r>
          </a:p>
          <a:p>
            <a:r>
              <a:rPr lang="en-US" sz="8000" dirty="0"/>
              <a:t>Provide training on children’s rights to professionals, parents and caregivers, family, </a:t>
            </a:r>
            <a:r>
              <a:rPr lang="en-US" sz="8000" dirty="0" err="1"/>
              <a:t>whānau</a:t>
            </a:r>
            <a:r>
              <a:rPr lang="en-US" sz="8000" dirty="0"/>
              <a:t> and community </a:t>
            </a:r>
          </a:p>
          <a:p>
            <a:pPr marL="365760" lvl="1" indent="0" algn="just">
              <a:buNone/>
            </a:pPr>
            <a:endParaRPr lang="en-US" sz="7200" dirty="0"/>
          </a:p>
          <a:p>
            <a:pPr lvl="1" algn="just"/>
            <a:endParaRPr lang="en-US" sz="5900" dirty="0"/>
          </a:p>
          <a:p>
            <a:pPr marL="0" indent="0" algn="just">
              <a:buNone/>
            </a:pPr>
            <a:endParaRPr lang="en" sz="6200" dirty="0">
              <a:cs typeface="Arial"/>
            </a:endParaRPr>
          </a:p>
          <a:p>
            <a:pPr marL="0" indent="0" algn="just">
              <a:buNone/>
            </a:pPr>
            <a:endParaRPr lang="en-NZ" sz="4100" dirty="0">
              <a:cs typeface="Arial"/>
            </a:endParaRPr>
          </a:p>
          <a:p>
            <a:pPr marL="0" indent="0" algn="just">
              <a:buNone/>
            </a:pPr>
            <a:endParaRPr lang="en-NZ" sz="4100" dirty="0">
              <a:cs typeface="Arial"/>
            </a:endParaRPr>
          </a:p>
          <a:p>
            <a:pPr>
              <a:buNone/>
            </a:pPr>
            <a:br>
              <a:rPr lang="en-US" dirty="0"/>
            </a:br>
            <a:br>
              <a:rPr lang="en-US" dirty="0"/>
            </a:br>
            <a:endParaRPr lang="en-US" dirty="0"/>
          </a:p>
          <a:p>
            <a:pPr marL="0">
              <a:buNone/>
            </a:pPr>
            <a:endParaRPr lang="en-US" sz="2000" dirty="0">
              <a:latin typeface="Calibri"/>
              <a:cs typeface="Calibri"/>
            </a:endParaRPr>
          </a:p>
          <a:p>
            <a:pPr marL="0" indent="0">
              <a:buNone/>
            </a:pPr>
            <a:endParaRPr lang="en-NZ" sz="2000" dirty="0">
              <a:cs typeface="Arial"/>
            </a:endParaRPr>
          </a:p>
        </p:txBody>
      </p:sp>
    </p:spTree>
    <p:extLst>
      <p:ext uri="{BB962C8B-B14F-4D97-AF65-F5344CB8AC3E}">
        <p14:creationId xmlns:p14="http://schemas.microsoft.com/office/powerpoint/2010/main" val="3477342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43402-C2E8-4B30-8746-B3525985AA32}"/>
              </a:ext>
            </a:extLst>
          </p:cNvPr>
          <p:cNvSpPr>
            <a:spLocks noGrp="1"/>
          </p:cNvSpPr>
          <p:nvPr>
            <p:ph type="title"/>
          </p:nvPr>
        </p:nvSpPr>
        <p:spPr>
          <a:xfrm>
            <a:off x="630045" y="176415"/>
            <a:ext cx="8153400" cy="990600"/>
          </a:xfrm>
        </p:spPr>
        <p:txBody>
          <a:bodyPr/>
          <a:lstStyle/>
          <a:p>
            <a:r>
              <a:rPr lang="en-NZ" dirty="0">
                <a:solidFill>
                  <a:srgbClr val="91180F"/>
                </a:solidFill>
              </a:rPr>
              <a:t>4. Child Poverty</a:t>
            </a:r>
          </a:p>
        </p:txBody>
      </p:sp>
      <p:sp>
        <p:nvSpPr>
          <p:cNvPr id="3" name="Content Placeholder 2">
            <a:extLst>
              <a:ext uri="{FF2B5EF4-FFF2-40B4-BE49-F238E27FC236}">
                <a16:creationId xmlns:a16="http://schemas.microsoft.com/office/drawing/2014/main" id="{2D78D08D-BB03-4114-BA9D-2DB7242C60EA}"/>
              </a:ext>
            </a:extLst>
          </p:cNvPr>
          <p:cNvSpPr>
            <a:spLocks noGrp="1"/>
          </p:cNvSpPr>
          <p:nvPr>
            <p:ph sz="quarter" idx="1"/>
          </p:nvPr>
        </p:nvSpPr>
        <p:spPr>
          <a:xfrm>
            <a:off x="139171" y="1600200"/>
            <a:ext cx="8626877" cy="5257800"/>
          </a:xfrm>
        </p:spPr>
        <p:txBody>
          <a:bodyPr vert="horz" anchor="t">
            <a:normAutofit/>
          </a:bodyPr>
          <a:lstStyle/>
          <a:p>
            <a:pPr marL="0" indent="0">
              <a:buNone/>
            </a:pPr>
            <a:r>
              <a:rPr lang="en-US" sz="2000" dirty="0"/>
              <a:t>Child poverty remains a significant issue  - </a:t>
            </a:r>
            <a:r>
              <a:rPr lang="en-US" sz="2000" dirty="0">
                <a:cs typeface="Arial"/>
              </a:rPr>
              <a:t>28% of children experience income poverty, 135,000 children live in material hardship</a:t>
            </a:r>
          </a:p>
          <a:p>
            <a:pPr marL="0" indent="0">
              <a:buNone/>
            </a:pPr>
            <a:endParaRPr lang="en-US" sz="2000" dirty="0"/>
          </a:p>
          <a:p>
            <a:pPr marL="0" indent="0">
              <a:buNone/>
            </a:pPr>
            <a:r>
              <a:rPr lang="en-US" sz="2000" b="1" dirty="0"/>
              <a:t>Recommendations</a:t>
            </a:r>
          </a:p>
          <a:p>
            <a:pPr marL="0" indent="0">
              <a:buNone/>
            </a:pPr>
            <a:r>
              <a:rPr lang="en-US" sz="2000" dirty="0"/>
              <a:t>Align legislation, policy and services with children’s rights and use robust data to ensure all children have:</a:t>
            </a:r>
          </a:p>
          <a:p>
            <a:pPr>
              <a:buFont typeface="Wingdings" panose="05000000000000000000" pitchFamily="2" charset="2"/>
              <a:buChar char="q"/>
            </a:pPr>
            <a:r>
              <a:rPr lang="en-US" sz="2000" dirty="0"/>
              <a:t>an adequate standard of living, including through a fair and compassionate welfare system and the immediate abolition of benefit sanctions</a:t>
            </a:r>
            <a:endParaRPr lang="en-US" sz="2000" dirty="0">
              <a:cs typeface="Arial"/>
            </a:endParaRPr>
          </a:p>
          <a:p>
            <a:pPr>
              <a:buFont typeface="Wingdings" panose="05000000000000000000" pitchFamily="2" charset="2"/>
              <a:buChar char="q"/>
            </a:pPr>
            <a:r>
              <a:rPr lang="en-US" sz="2000" dirty="0"/>
              <a:t>safe, warm and secure tenure of housing</a:t>
            </a:r>
          </a:p>
          <a:p>
            <a:pPr>
              <a:buFont typeface="Wingdings" panose="05000000000000000000" pitchFamily="2" charset="2"/>
              <a:buChar char="q"/>
            </a:pPr>
            <a:r>
              <a:rPr lang="en-US" sz="2000" dirty="0"/>
              <a:t>free, inclusive and quality, public education</a:t>
            </a:r>
          </a:p>
          <a:p>
            <a:pPr>
              <a:buFont typeface="Wingdings" panose="05000000000000000000" pitchFamily="2" charset="2"/>
              <a:buChar char="q"/>
            </a:pPr>
            <a:r>
              <a:rPr lang="en-US" sz="2000" dirty="0"/>
              <a:t>good health ( nutritious food, safe drinking water, and quality healthcare including mental health care when needed)</a:t>
            </a:r>
          </a:p>
          <a:p>
            <a:pPr marL="0" indent="0">
              <a:buNone/>
            </a:pPr>
            <a:r>
              <a:rPr lang="en-NZ" sz="1600" b="1" i="1" dirty="0"/>
              <a:t>(Australia, Ukraine, Cape Verde, Slovenia, Mexico, Netherlands, Germany, Djibouti, </a:t>
            </a:r>
            <a:r>
              <a:rPr lang="en-NZ" sz="1600" b="1" i="1" dirty="0" err="1"/>
              <a:t>Malayasia</a:t>
            </a:r>
            <a:r>
              <a:rPr lang="en-NZ" sz="1600" b="1" i="1" dirty="0"/>
              <a:t>, Chile, Canada, Viet Nam</a:t>
            </a:r>
            <a:r>
              <a:rPr lang="en-NZ" sz="1600" b="1" dirty="0"/>
              <a:t>)</a:t>
            </a:r>
            <a:endParaRPr lang="en-NZ" sz="1900" dirty="0">
              <a:cs typeface="Arial"/>
            </a:endParaRPr>
          </a:p>
          <a:p>
            <a:endParaRPr lang="en-US" sz="2000" dirty="0"/>
          </a:p>
        </p:txBody>
      </p:sp>
    </p:spTree>
    <p:extLst>
      <p:ext uri="{BB962C8B-B14F-4D97-AF65-F5344CB8AC3E}">
        <p14:creationId xmlns:p14="http://schemas.microsoft.com/office/powerpoint/2010/main" val="363977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153400" cy="1219200"/>
          </a:xfrm>
        </p:spPr>
        <p:txBody>
          <a:bodyPr>
            <a:normAutofit fontScale="90000"/>
          </a:bodyPr>
          <a:lstStyle/>
          <a:p>
            <a:br>
              <a:rPr lang="fr-CH" sz="3600" dirty="0"/>
            </a:br>
            <a:r>
              <a:rPr lang="fr-CH" sz="4000" dirty="0" err="1">
                <a:solidFill>
                  <a:srgbClr val="91180F"/>
                </a:solidFill>
              </a:rPr>
              <a:t>Thank</a:t>
            </a:r>
            <a:r>
              <a:rPr lang="fr-CH" sz="4000" dirty="0">
                <a:solidFill>
                  <a:srgbClr val="91180F"/>
                </a:solidFill>
              </a:rPr>
              <a:t> </a:t>
            </a:r>
            <a:r>
              <a:rPr lang="fr-CH" sz="4000" dirty="0" err="1">
                <a:solidFill>
                  <a:srgbClr val="91180F"/>
                </a:solidFill>
              </a:rPr>
              <a:t>you</a:t>
            </a:r>
            <a:r>
              <a:rPr lang="fr-CH" sz="4000" dirty="0">
                <a:solidFill>
                  <a:srgbClr val="91180F"/>
                </a:solidFill>
              </a:rPr>
              <a:t> - </a:t>
            </a:r>
            <a:r>
              <a:rPr lang="fr-CH" sz="4000" dirty="0" err="1">
                <a:solidFill>
                  <a:srgbClr val="91180F"/>
                </a:solidFill>
              </a:rPr>
              <a:t>from</a:t>
            </a:r>
            <a:r>
              <a:rPr lang="fr-CH" sz="4000" dirty="0">
                <a:solidFill>
                  <a:srgbClr val="91180F"/>
                </a:solidFill>
              </a:rPr>
              <a:t> all the </a:t>
            </a:r>
            <a:r>
              <a:rPr lang="fr-CH" sz="4000" dirty="0" err="1">
                <a:solidFill>
                  <a:srgbClr val="91180F"/>
                </a:solidFill>
              </a:rPr>
              <a:t>members</a:t>
            </a:r>
            <a:r>
              <a:rPr lang="fr-CH" sz="4000" dirty="0">
                <a:solidFill>
                  <a:srgbClr val="91180F"/>
                </a:solidFill>
              </a:rPr>
              <a:t> of </a:t>
            </a:r>
            <a:r>
              <a:rPr lang="fr-CH" sz="4000" dirty="0" err="1">
                <a:solidFill>
                  <a:srgbClr val="91180F"/>
                </a:solidFill>
              </a:rPr>
              <a:t>our</a:t>
            </a:r>
            <a:r>
              <a:rPr lang="fr-CH" sz="4000" dirty="0">
                <a:solidFill>
                  <a:srgbClr val="91180F"/>
                </a:solidFill>
              </a:rPr>
              <a:t> coalition:</a:t>
            </a:r>
            <a:br>
              <a:rPr lang="fr-CH" sz="4000" dirty="0">
                <a:solidFill>
                  <a:srgbClr val="91180F"/>
                </a:solidFill>
              </a:rPr>
            </a:br>
            <a:endParaRPr lang="en-NZ" sz="4000" dirty="0">
              <a:solidFill>
                <a:srgbClr val="91180F"/>
              </a:solidFill>
            </a:endParaRPr>
          </a:p>
        </p:txBody>
      </p:sp>
      <p:sp>
        <p:nvSpPr>
          <p:cNvPr id="3" name="Content Placeholder 2"/>
          <p:cNvSpPr>
            <a:spLocks noGrp="1"/>
          </p:cNvSpPr>
          <p:nvPr>
            <p:ph sz="quarter" idx="1"/>
          </p:nvPr>
        </p:nvSpPr>
        <p:spPr/>
        <p:txBody>
          <a:bodyPr>
            <a:noAutofit/>
          </a:bodyPr>
          <a:lstStyle/>
          <a:p>
            <a:r>
              <a:rPr lang="en-GB" sz="1600" u="sng" dirty="0">
                <a:hlinkClick r:id="rId3"/>
              </a:rPr>
              <a:t>Action for Children and Youth Aotearoa (ACYA)</a:t>
            </a:r>
            <a:endParaRPr lang="en-NZ" sz="1600" dirty="0"/>
          </a:p>
          <a:p>
            <a:r>
              <a:rPr lang="en-GB" sz="1600" u="sng" dirty="0" err="1">
                <a:hlinkClick r:id="rId4"/>
              </a:rPr>
              <a:t>Barnardos</a:t>
            </a:r>
            <a:endParaRPr lang="en-NZ" sz="1600" dirty="0"/>
          </a:p>
          <a:p>
            <a:r>
              <a:rPr lang="en-GB" sz="1600" u="sng" dirty="0">
                <a:hlinkClick r:id="rId5"/>
              </a:rPr>
              <a:t>CCS Disability Action</a:t>
            </a:r>
            <a:endParaRPr lang="en-NZ" sz="1600" dirty="0"/>
          </a:p>
          <a:p>
            <a:r>
              <a:rPr lang="en-GB" sz="1600" u="sng" dirty="0">
                <a:hlinkClick r:id="rId6"/>
              </a:rPr>
              <a:t>Child Matters</a:t>
            </a:r>
            <a:endParaRPr lang="en-NZ" sz="1600" dirty="0"/>
          </a:p>
          <a:p>
            <a:r>
              <a:rPr lang="en-GB" sz="1600" u="sng" dirty="0">
                <a:hlinkClick r:id="rId7"/>
              </a:rPr>
              <a:t>Child Poverty Action Group (CPAG)</a:t>
            </a:r>
            <a:endParaRPr lang="en-NZ" sz="1600" dirty="0"/>
          </a:p>
          <a:p>
            <a:r>
              <a:rPr lang="en-GB" sz="1600" u="sng" dirty="0">
                <a:hlinkClick r:id="rId8"/>
              </a:rPr>
              <a:t>Christian World Service</a:t>
            </a:r>
            <a:endParaRPr lang="en-NZ" sz="1600" dirty="0"/>
          </a:p>
          <a:p>
            <a:r>
              <a:rPr lang="en-GB" sz="1600" u="sng" dirty="0">
                <a:hlinkClick r:id="rId9"/>
              </a:rPr>
              <a:t>IHC</a:t>
            </a:r>
            <a:endParaRPr lang="en-NZ" sz="1600" dirty="0"/>
          </a:p>
          <a:p>
            <a:r>
              <a:rPr lang="en-GB" sz="1600" u="sng" dirty="0" err="1">
                <a:hlinkClick r:id="rId10"/>
              </a:rPr>
              <a:t>JustSpeak</a:t>
            </a:r>
            <a:endParaRPr lang="en-NZ" sz="1600" dirty="0"/>
          </a:p>
          <a:p>
            <a:r>
              <a:rPr lang="en-GB" sz="1600" u="sng" dirty="0">
                <a:hlinkClick r:id="rId11"/>
              </a:rPr>
              <a:t>New Zealand Nurses Organisation </a:t>
            </a:r>
            <a:r>
              <a:rPr lang="en-GB" sz="1600" u="sng" dirty="0" err="1">
                <a:hlinkClick r:id="rId11"/>
              </a:rPr>
              <a:t>Tōpūtanga</a:t>
            </a:r>
            <a:r>
              <a:rPr lang="en-GB" sz="1600" u="sng" dirty="0">
                <a:hlinkClick r:id="rId11"/>
              </a:rPr>
              <a:t> </a:t>
            </a:r>
            <a:r>
              <a:rPr lang="en-GB" sz="1600" u="sng" dirty="0" err="1">
                <a:hlinkClick r:id="rId11"/>
              </a:rPr>
              <a:t>Tapuhi</a:t>
            </a:r>
            <a:r>
              <a:rPr lang="en-GB" sz="1600" u="sng" dirty="0">
                <a:hlinkClick r:id="rId11"/>
              </a:rPr>
              <a:t> </a:t>
            </a:r>
            <a:r>
              <a:rPr lang="en-GB" sz="1600" u="sng" dirty="0" err="1">
                <a:hlinkClick r:id="rId11"/>
              </a:rPr>
              <a:t>Kaitiaki</a:t>
            </a:r>
            <a:r>
              <a:rPr lang="en-GB" sz="1600" u="sng" dirty="0">
                <a:hlinkClick r:id="rId11"/>
              </a:rPr>
              <a:t> o Aotearoa (NZNO)</a:t>
            </a:r>
            <a:r>
              <a:rPr lang="en-GB" sz="1600" dirty="0"/>
              <a:t> </a:t>
            </a:r>
            <a:endParaRPr lang="en-NZ" sz="1600" dirty="0"/>
          </a:p>
          <a:p>
            <a:r>
              <a:rPr lang="en-GB" sz="1600" dirty="0"/>
              <a:t> </a:t>
            </a:r>
            <a:r>
              <a:rPr lang="pt-BR" sz="1600" u="sng" dirty="0">
                <a:hlinkClick r:id="rId12"/>
              </a:rPr>
              <a:t>NZEI Te Riu Roa</a:t>
            </a:r>
            <a:endParaRPr lang="en-NZ" sz="1600" dirty="0"/>
          </a:p>
          <a:p>
            <a:endParaRPr lang="en-NZ" sz="1800" dirty="0"/>
          </a:p>
          <a:p>
            <a:endParaRPr lang="en-NZ" sz="1800" dirty="0"/>
          </a:p>
        </p:txBody>
      </p:sp>
      <p:sp>
        <p:nvSpPr>
          <p:cNvPr id="4" name="Content Placeholder 3"/>
          <p:cNvSpPr>
            <a:spLocks noGrp="1"/>
          </p:cNvSpPr>
          <p:nvPr>
            <p:ph sz="quarter" idx="2"/>
          </p:nvPr>
        </p:nvSpPr>
        <p:spPr/>
        <p:txBody>
          <a:bodyPr>
            <a:noAutofit/>
          </a:bodyPr>
          <a:lstStyle/>
          <a:p>
            <a:r>
              <a:rPr lang="pt-BR" sz="1600" u="sng" dirty="0">
                <a:hlinkClick r:id="rId13"/>
              </a:rPr>
              <a:t>OMEP Aotearoa New Zealand</a:t>
            </a:r>
            <a:endParaRPr lang="en-NZ" sz="1600" dirty="0"/>
          </a:p>
          <a:p>
            <a:r>
              <a:rPr lang="pt-BR" sz="1600" u="sng" dirty="0">
                <a:hlinkClick r:id="rId14"/>
              </a:rPr>
              <a:t>Peace Movement Aotearoa</a:t>
            </a:r>
            <a:endParaRPr lang="en-NZ" sz="1600" dirty="0"/>
          </a:p>
          <a:p>
            <a:r>
              <a:rPr lang="en-GB" sz="1600" u="sng" dirty="0">
                <a:hlinkClick r:id="rId15"/>
              </a:rPr>
              <a:t>The Public Health Association of New Zealand</a:t>
            </a:r>
            <a:r>
              <a:rPr lang="en-GB" sz="1600" dirty="0"/>
              <a:t> </a:t>
            </a:r>
            <a:endParaRPr lang="en-NZ" sz="1600" dirty="0"/>
          </a:p>
          <a:p>
            <a:r>
              <a:rPr lang="en-GB" sz="1600" u="sng" dirty="0">
                <a:hlinkClick r:id="rId16"/>
              </a:rPr>
              <a:t>Royal New Zealand Plunket Trust</a:t>
            </a:r>
            <a:endParaRPr lang="en-NZ" sz="1600" dirty="0"/>
          </a:p>
          <a:p>
            <a:r>
              <a:rPr lang="en-GB" sz="1600" u="sng" dirty="0">
                <a:hlinkClick r:id="rId17"/>
              </a:rPr>
              <a:t>Safeguarding Children </a:t>
            </a:r>
            <a:r>
              <a:rPr lang="en-GB" sz="1600" u="sng" dirty="0" err="1">
                <a:hlinkClick r:id="rId17"/>
              </a:rPr>
              <a:t>Tiakina</a:t>
            </a:r>
            <a:r>
              <a:rPr lang="en-GB" sz="1600" u="sng" dirty="0">
                <a:hlinkClick r:id="rId17"/>
              </a:rPr>
              <a:t> </a:t>
            </a:r>
            <a:r>
              <a:rPr lang="en-GB" sz="1600" u="sng" dirty="0" err="1">
                <a:hlinkClick r:id="rId17"/>
              </a:rPr>
              <a:t>ngā</a:t>
            </a:r>
            <a:r>
              <a:rPr lang="en-GB" sz="1600" u="sng" dirty="0">
                <a:hlinkClick r:id="rId17"/>
              </a:rPr>
              <a:t> </a:t>
            </a:r>
            <a:r>
              <a:rPr lang="en-GB" sz="1600" u="sng" dirty="0" err="1">
                <a:hlinkClick r:id="rId17"/>
              </a:rPr>
              <a:t>tamariki</a:t>
            </a:r>
            <a:endParaRPr lang="en-NZ" sz="1600" dirty="0"/>
          </a:p>
          <a:p>
            <a:r>
              <a:rPr lang="en-GB" sz="1600" u="sng" dirty="0">
                <a:hlinkClick r:id="rId18"/>
              </a:rPr>
              <a:t>Save the Children</a:t>
            </a:r>
            <a:r>
              <a:rPr lang="en-GB" sz="1600" u="sng" dirty="0"/>
              <a:t> </a:t>
            </a:r>
            <a:r>
              <a:rPr lang="en-GB" sz="1600" u="sng" dirty="0">
                <a:solidFill>
                  <a:srgbClr val="0070C0"/>
                </a:solidFill>
              </a:rPr>
              <a:t>NZ</a:t>
            </a:r>
            <a:endParaRPr lang="en-NZ" sz="1600" dirty="0">
              <a:solidFill>
                <a:srgbClr val="0070C0"/>
              </a:solidFill>
            </a:endParaRPr>
          </a:p>
          <a:p>
            <a:r>
              <a:rPr lang="en-GB" sz="1600" u="sng" dirty="0">
                <a:hlinkClick r:id="rId19"/>
              </a:rPr>
              <a:t>Stand Children’s Services </a:t>
            </a:r>
            <a:r>
              <a:rPr lang="en-GB" sz="1600" u="sng" dirty="0" err="1">
                <a:hlinkClick r:id="rId19"/>
              </a:rPr>
              <a:t>Tu</a:t>
            </a:r>
            <a:r>
              <a:rPr lang="en-GB" sz="1600" u="sng" dirty="0">
                <a:hlinkClick r:id="rId19"/>
              </a:rPr>
              <a:t> Maia Whanau</a:t>
            </a:r>
            <a:endParaRPr lang="en-NZ" sz="1600" dirty="0"/>
          </a:p>
          <a:p>
            <a:r>
              <a:rPr lang="en-GB" sz="1600" u="sng" dirty="0">
                <a:hlinkClick r:id="rId20"/>
              </a:rPr>
              <a:t>UNICEF New Zealand</a:t>
            </a:r>
            <a:endParaRPr lang="en-NZ" sz="1600" dirty="0"/>
          </a:p>
          <a:p>
            <a:r>
              <a:rPr lang="en-GB" sz="1600" u="sng" dirty="0">
                <a:hlinkClick r:id="rId21"/>
              </a:rPr>
              <a:t>University of Otago Children’s Issues Centre</a:t>
            </a:r>
            <a:endParaRPr lang="en-NZ" sz="1600" dirty="0"/>
          </a:p>
          <a:p>
            <a:r>
              <a:rPr lang="en-GB" sz="1600" u="sng" dirty="0">
                <a:hlinkClick r:id="rId22"/>
              </a:rPr>
              <a:t>Wesley Community Action</a:t>
            </a:r>
            <a:r>
              <a:rPr lang="en-GB" sz="1600" dirty="0"/>
              <a:t> </a:t>
            </a:r>
            <a:endParaRPr lang="en-NZ" sz="1600" dirty="0"/>
          </a:p>
          <a:p>
            <a:r>
              <a:rPr lang="en-GB" sz="1600" u="sng" dirty="0">
                <a:hlinkClick r:id="rId23"/>
              </a:rPr>
              <a:t>YouthLaw</a:t>
            </a:r>
            <a:r>
              <a:rPr lang="en-GB" sz="1600" dirty="0"/>
              <a:t> </a:t>
            </a:r>
            <a:endParaRPr lang="en-NZ" sz="1600" dirty="0"/>
          </a:p>
          <a:p>
            <a:endParaRPr lang="en-NZ" sz="1800" dirty="0"/>
          </a:p>
        </p:txBody>
      </p:sp>
    </p:spTree>
    <p:extLst>
      <p:ext uri="{BB962C8B-B14F-4D97-AF65-F5344CB8AC3E}">
        <p14:creationId xmlns:p14="http://schemas.microsoft.com/office/powerpoint/2010/main" val="421662383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789</TotalTime>
  <Words>535</Words>
  <Application>Microsoft Office PowerPoint</Application>
  <PresentationFormat>On-screen Show (4:3)</PresentationFormat>
  <Paragraphs>125</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Mangal</vt:lpstr>
      <vt:lpstr>Wingdings</vt:lpstr>
      <vt:lpstr>Wingdings 2</vt:lpstr>
      <vt:lpstr>Médian</vt:lpstr>
      <vt:lpstr>Protecting and promoting children’s rights in Aotearoa through  UPR3</vt:lpstr>
      <vt:lpstr>Children’s rights situation in Aotearoa New Zealand</vt:lpstr>
      <vt:lpstr>1. Children’s rights in domestic law, policy and practice</vt:lpstr>
      <vt:lpstr>2. Violence and Mortality</vt:lpstr>
      <vt:lpstr>3. Children in State care</vt:lpstr>
      <vt:lpstr>4. Child Poverty</vt:lpstr>
      <vt:lpstr> Thank you - from all the members of our coalition: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in XCountryX</dc:title>
  <dc:creator>jcv</dc:creator>
  <cp:lastModifiedBy>Eleanor Vermunt</cp:lastModifiedBy>
  <cp:revision>403</cp:revision>
  <cp:lastPrinted>2018-10-25T06:58:03Z</cp:lastPrinted>
  <dcterms:created xsi:type="dcterms:W3CDTF">2014-10-23T07:55:06Z</dcterms:created>
  <dcterms:modified xsi:type="dcterms:W3CDTF">2018-10-25T07:26:32Z</dcterms:modified>
</cp:coreProperties>
</file>