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427" r:id="rId3"/>
    <p:sldId id="259" r:id="rId4"/>
    <p:sldId id="260" r:id="rId5"/>
    <p:sldId id="436" r:id="rId6"/>
    <p:sldId id="384" r:id="rId7"/>
    <p:sldId id="385" r:id="rId8"/>
    <p:sldId id="257" r:id="rId9"/>
    <p:sldId id="435" r:id="rId10"/>
    <p:sldId id="350" r:id="rId11"/>
    <p:sldId id="352" r:id="rId12"/>
    <p:sldId id="272" r:id="rId13"/>
    <p:sldId id="274" r:id="rId14"/>
    <p:sldId id="273" r:id="rId15"/>
    <p:sldId id="318" r:id="rId16"/>
    <p:sldId id="267" r:id="rId17"/>
    <p:sldId id="314" r:id="rId18"/>
    <p:sldId id="419" r:id="rId19"/>
    <p:sldId id="420" r:id="rId20"/>
    <p:sldId id="432" r:id="rId21"/>
    <p:sldId id="433" r:id="rId22"/>
    <p:sldId id="434" r:id="rId23"/>
    <p:sldId id="429" r:id="rId24"/>
    <p:sldId id="431" r:id="rId25"/>
    <p:sldId id="421" r:id="rId26"/>
    <p:sldId id="311" r:id="rId27"/>
    <p:sldId id="422" r:id="rId28"/>
    <p:sldId id="308" r:id="rId29"/>
    <p:sldId id="310" r:id="rId30"/>
    <p:sldId id="428" r:id="rId31"/>
    <p:sldId id="331" r:id="rId32"/>
    <p:sldId id="423" r:id="rId33"/>
    <p:sldId id="424" r:id="rId34"/>
    <p:sldId id="437" r:id="rId35"/>
    <p:sldId id="329" r:id="rId36"/>
    <p:sldId id="288" r:id="rId37"/>
    <p:sldId id="289" r:id="rId38"/>
    <p:sldId id="425" r:id="rId39"/>
    <p:sldId id="409" r:id="rId40"/>
    <p:sldId id="426" r:id="rId41"/>
    <p:sldId id="290" r:id="rId42"/>
    <p:sldId id="326" r:id="rId43"/>
    <p:sldId id="327" r:id="rId44"/>
    <p:sldId id="258" r:id="rId45"/>
    <p:sldId id="263" r:id="rId46"/>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FFFF"/>
    <a:srgbClr val="330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89010" autoAdjust="0"/>
  </p:normalViewPr>
  <p:slideViewPr>
    <p:cSldViewPr>
      <p:cViewPr varScale="1">
        <p:scale>
          <a:sx n="43" d="100"/>
          <a:sy n="43" d="100"/>
        </p:scale>
        <p:origin x="82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8C52E15-5B5F-4F06-941C-1FAB47EB3026}" type="datetimeFigureOut">
              <a:rPr lang="en-GB" smtClean="0"/>
              <a:pPr/>
              <a:t>23/10/2018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4E24694-6F87-4C73-AE6B-A34477472566}" type="slidenum">
              <a:rPr lang="en-GB" smtClean="0"/>
              <a:pPr/>
              <a:t>‹#›</a:t>
            </a:fld>
            <a:endParaRPr lang="en-GB"/>
          </a:p>
        </p:txBody>
      </p:sp>
    </p:spTree>
    <p:extLst>
      <p:ext uri="{BB962C8B-B14F-4D97-AF65-F5344CB8AC3E}">
        <p14:creationId xmlns:p14="http://schemas.microsoft.com/office/powerpoint/2010/main" val="302525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pr-info.org/en/databas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mailto:uprstates@ohchr.org" TargetMode="External"/><Relationship Id="rId4" Type="http://schemas.openxmlformats.org/officeDocument/2006/relationships/hyperlink" Target="https://www.upr-info.org/en/upr-process/pre-sess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24694-6F87-4C73-AE6B-A34477472566}" type="slidenum">
              <a:rPr lang="en-GB" smtClean="0"/>
              <a:pPr/>
              <a:t>1</a:t>
            </a:fld>
            <a:endParaRPr lang="en-GB"/>
          </a:p>
        </p:txBody>
      </p:sp>
    </p:spTree>
    <p:extLst>
      <p:ext uri="{BB962C8B-B14F-4D97-AF65-F5344CB8AC3E}">
        <p14:creationId xmlns:p14="http://schemas.microsoft.com/office/powerpoint/2010/main" val="210616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pPr/>
              <a:t>10</a:t>
            </a:fld>
            <a:endParaRPr lang="en-GB" dirty="0"/>
          </a:p>
        </p:txBody>
      </p:sp>
    </p:spTree>
    <p:extLst>
      <p:ext uri="{BB962C8B-B14F-4D97-AF65-F5344CB8AC3E}">
        <p14:creationId xmlns:p14="http://schemas.microsoft.com/office/powerpoint/2010/main" val="332360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4E24694-6F87-4C73-AE6B-A34477472566}" type="slidenum">
              <a:rPr lang="en-GB" smtClean="0"/>
              <a:t>11</a:t>
            </a:fld>
            <a:endParaRPr lang="en-GB"/>
          </a:p>
        </p:txBody>
      </p:sp>
    </p:spTree>
    <p:extLst>
      <p:ext uri="{BB962C8B-B14F-4D97-AF65-F5344CB8AC3E}">
        <p14:creationId xmlns:p14="http://schemas.microsoft.com/office/powerpoint/2010/main" val="300696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All </a:t>
            </a:r>
            <a:r>
              <a:rPr lang="fr-CH" dirty="0" err="1"/>
              <a:t>member</a:t>
            </a:r>
            <a:r>
              <a:rPr lang="fr-CH" dirty="0"/>
              <a:t> states have been </a:t>
            </a:r>
            <a:r>
              <a:rPr lang="fr-CH" dirty="0" err="1"/>
              <a:t>reviewed</a:t>
            </a:r>
            <a:r>
              <a:rPr lang="fr-CH" dirty="0"/>
              <a:t> </a:t>
            </a:r>
            <a:r>
              <a:rPr lang="fr-CH" dirty="0" err="1"/>
              <a:t>twice</a:t>
            </a:r>
            <a:r>
              <a:rPr lang="fr-CH" baseline="0" dirty="0"/>
              <a:t> – </a:t>
            </a:r>
            <a:r>
              <a:rPr lang="fr-CH" baseline="0" dirty="0" err="1"/>
              <a:t>so</a:t>
            </a:r>
            <a:r>
              <a:rPr lang="fr-CH" baseline="0" dirty="0"/>
              <a:t> how </a:t>
            </a:r>
            <a:r>
              <a:rPr lang="fr-CH" baseline="0" dirty="0" err="1"/>
              <a:t>many</a:t>
            </a:r>
            <a:r>
              <a:rPr lang="fr-CH" baseline="0" dirty="0"/>
              <a:t> </a:t>
            </a:r>
            <a:r>
              <a:rPr lang="fr-CH" baseline="0" dirty="0" err="1"/>
              <a:t>is</a:t>
            </a:r>
            <a:r>
              <a:rPr lang="fr-CH" baseline="0" dirty="0"/>
              <a:t> </a:t>
            </a:r>
            <a:r>
              <a:rPr lang="fr-CH" baseline="0" dirty="0" err="1"/>
              <a:t>that</a:t>
            </a:r>
            <a:r>
              <a:rPr lang="fr-CH" baseline="0" dirty="0"/>
              <a:t>? (193) </a:t>
            </a:r>
          </a:p>
          <a:p>
            <a:r>
              <a:rPr lang="fr-CH" baseline="0" dirty="0"/>
              <a:t>South </a:t>
            </a:r>
            <a:r>
              <a:rPr lang="fr-CH" baseline="0" dirty="0" err="1"/>
              <a:t>Sudan</a:t>
            </a:r>
            <a:r>
              <a:rPr lang="fr-CH" baseline="0" dirty="0"/>
              <a:t> </a:t>
            </a:r>
            <a:r>
              <a:rPr lang="fr-CH" baseline="0" dirty="0" err="1"/>
              <a:t>had</a:t>
            </a:r>
            <a:r>
              <a:rPr lang="fr-CH" baseline="0" dirty="0"/>
              <a:t> </a:t>
            </a:r>
            <a:r>
              <a:rPr lang="fr-CH" baseline="0" dirty="0" err="1"/>
              <a:t>its</a:t>
            </a:r>
            <a:r>
              <a:rPr lang="fr-CH" baseline="0" dirty="0"/>
              <a:t> first </a:t>
            </a:r>
            <a:r>
              <a:rPr lang="fr-CH" baseline="0" dirty="0" err="1"/>
              <a:t>review</a:t>
            </a:r>
            <a:r>
              <a:rPr lang="fr-CH" baseline="0" dirty="0"/>
              <a:t> in the second cycle </a:t>
            </a:r>
            <a:r>
              <a:rPr lang="fr-CH" baseline="0" dirty="0" err="1"/>
              <a:t>however</a:t>
            </a:r>
            <a:r>
              <a:rPr lang="fr-CH" baseline="0" dirty="0"/>
              <a:t> </a:t>
            </a:r>
            <a:r>
              <a:rPr lang="fr-CH" baseline="0" dirty="0" err="1"/>
              <a:t>it</a:t>
            </a:r>
            <a:r>
              <a:rPr lang="fr-CH" baseline="0" dirty="0"/>
              <a:t> </a:t>
            </a:r>
            <a:r>
              <a:rPr lang="fr-CH" baseline="0" dirty="0" err="1"/>
              <a:t>did</a:t>
            </a:r>
            <a:r>
              <a:rPr lang="fr-CH" baseline="0" dirty="0"/>
              <a:t> </a:t>
            </a:r>
            <a:r>
              <a:rPr lang="fr-CH" baseline="0" dirty="0" err="1"/>
              <a:t>recieve</a:t>
            </a:r>
            <a:r>
              <a:rPr lang="fr-CH" baseline="0" dirty="0"/>
              <a:t> </a:t>
            </a:r>
            <a:r>
              <a:rPr lang="fr-CH" baseline="0" dirty="0" err="1"/>
              <a:t>recs</a:t>
            </a:r>
            <a:r>
              <a:rPr lang="fr-CH" baseline="0" dirty="0"/>
              <a:t> </a:t>
            </a:r>
            <a:r>
              <a:rPr lang="fr-CH" baseline="0" dirty="0" err="1"/>
              <a:t>during</a:t>
            </a:r>
            <a:r>
              <a:rPr lang="fr-CH" baseline="0" dirty="0"/>
              <a:t> the first </a:t>
            </a:r>
            <a:r>
              <a:rPr lang="fr-CH" baseline="0" dirty="0" err="1"/>
              <a:t>cylce</a:t>
            </a:r>
            <a:r>
              <a:rPr lang="fr-CH" baseline="0" dirty="0"/>
              <a:t> </a:t>
            </a:r>
            <a:r>
              <a:rPr lang="fr-CH" baseline="0" dirty="0" err="1"/>
              <a:t>during</a:t>
            </a:r>
            <a:r>
              <a:rPr lang="fr-CH" baseline="0" dirty="0"/>
              <a:t> the UPR of </a:t>
            </a:r>
            <a:r>
              <a:rPr lang="fr-CH" baseline="0" dirty="0" err="1"/>
              <a:t>Sudan</a:t>
            </a:r>
            <a:r>
              <a:rPr lang="fr-CH" baseline="0" dirty="0"/>
              <a:t>.</a:t>
            </a:r>
          </a:p>
          <a:p>
            <a:r>
              <a:rPr lang="fr-CH" baseline="0" dirty="0" err="1"/>
              <a:t>Who</a:t>
            </a:r>
            <a:r>
              <a:rPr lang="fr-CH" baseline="0" dirty="0"/>
              <a:t> has not been </a:t>
            </a:r>
            <a:r>
              <a:rPr lang="fr-CH" baseline="0" dirty="0" err="1"/>
              <a:t>reviewed</a:t>
            </a:r>
            <a:r>
              <a:rPr lang="fr-CH" baseline="0" dirty="0"/>
              <a:t> but </a:t>
            </a:r>
            <a:r>
              <a:rPr lang="fr-CH" baseline="0" dirty="0" err="1"/>
              <a:t>can</a:t>
            </a:r>
            <a:r>
              <a:rPr lang="fr-CH" baseline="0" dirty="0"/>
              <a:t> </a:t>
            </a:r>
            <a:r>
              <a:rPr lang="fr-CH" baseline="0" dirty="0" err="1"/>
              <a:t>make</a:t>
            </a:r>
            <a:r>
              <a:rPr lang="fr-CH" baseline="0" dirty="0"/>
              <a:t> </a:t>
            </a:r>
            <a:r>
              <a:rPr lang="fr-CH" baseline="0" dirty="0" err="1"/>
              <a:t>recommendations</a:t>
            </a:r>
            <a:r>
              <a:rPr lang="fr-CH" baseline="0" dirty="0"/>
              <a:t>? (observer states Palestine/ Holy </a:t>
            </a:r>
            <a:r>
              <a:rPr lang="fr-CH" baseline="0" dirty="0" err="1"/>
              <a:t>See</a:t>
            </a:r>
            <a:r>
              <a:rPr lang="fr-CH" baseline="0" dirty="0"/>
              <a:t>)</a:t>
            </a:r>
          </a:p>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t>12</a:t>
            </a:fld>
            <a:endParaRPr lang="en-GB"/>
          </a:p>
        </p:txBody>
      </p:sp>
    </p:spTree>
    <p:extLst>
      <p:ext uri="{BB962C8B-B14F-4D97-AF65-F5344CB8AC3E}">
        <p14:creationId xmlns:p14="http://schemas.microsoft.com/office/powerpoint/2010/main" val="261730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t>13</a:t>
            </a:fld>
            <a:endParaRPr lang="en-GB"/>
          </a:p>
        </p:txBody>
      </p:sp>
    </p:spTree>
    <p:extLst>
      <p:ext uri="{BB962C8B-B14F-4D97-AF65-F5344CB8AC3E}">
        <p14:creationId xmlns:p14="http://schemas.microsoft.com/office/powerpoint/2010/main" val="33815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dirty="0">
                <a:solidFill>
                  <a:srgbClr val="000000"/>
                </a:solidFill>
              </a:rPr>
              <a:t>The UPR </a:t>
            </a:r>
            <a:r>
              <a:rPr lang="fr-FR" dirty="0" err="1">
                <a:solidFill>
                  <a:srgbClr val="000000"/>
                </a:solidFill>
              </a:rPr>
              <a:t>is</a:t>
            </a:r>
            <a:r>
              <a:rPr lang="fr-FR" dirty="0">
                <a:solidFill>
                  <a:srgbClr val="000000"/>
                </a:solidFill>
              </a:rPr>
              <a:t> a full-</a:t>
            </a:r>
            <a:r>
              <a:rPr lang="fr-FR" dirty="0" err="1">
                <a:solidFill>
                  <a:srgbClr val="000000"/>
                </a:solidFill>
              </a:rPr>
              <a:t>circle</a:t>
            </a:r>
            <a:r>
              <a:rPr lang="fr-FR" dirty="0">
                <a:solidFill>
                  <a:srgbClr val="000000"/>
                </a:solidFill>
              </a:rPr>
              <a:t> </a:t>
            </a:r>
            <a:r>
              <a:rPr lang="fr-FR" dirty="0" err="1">
                <a:solidFill>
                  <a:srgbClr val="000000"/>
                </a:solidFill>
              </a:rPr>
              <a:t>process</a:t>
            </a:r>
            <a:r>
              <a:rPr lang="fr-FR" dirty="0">
                <a:solidFill>
                  <a:srgbClr val="000000"/>
                </a:solidFill>
              </a:rPr>
              <a:t> </a:t>
            </a:r>
            <a:r>
              <a:rPr lang="fr-FR" dirty="0" err="1">
                <a:solidFill>
                  <a:srgbClr val="000000"/>
                </a:solidFill>
              </a:rPr>
              <a:t>comprising</a:t>
            </a:r>
            <a:r>
              <a:rPr lang="fr-FR" dirty="0">
                <a:solidFill>
                  <a:srgbClr val="000000"/>
                </a:solidFill>
              </a:rPr>
              <a:t> </a:t>
            </a:r>
            <a:r>
              <a:rPr lang="fr-FR" b="1" dirty="0">
                <a:solidFill>
                  <a:srgbClr val="000000"/>
                </a:solidFill>
              </a:rPr>
              <a:t>3 key stages</a:t>
            </a:r>
            <a:r>
              <a:rPr lang="fr-FR" dirty="0">
                <a:solidFill>
                  <a:srgbClr val="000000"/>
                </a:solidFill>
              </a:rPr>
              <a:t>:</a:t>
            </a:r>
          </a:p>
          <a:p>
            <a:pPr eaLnBrk="1" hangingPunct="1"/>
            <a:endParaRPr lang="en-GB" dirty="0"/>
          </a:p>
          <a:p>
            <a:pPr eaLnBrk="1" hangingPunct="1"/>
            <a:r>
              <a:rPr lang="en-GB" dirty="0"/>
              <a:t>1) Preparation</a:t>
            </a:r>
            <a:r>
              <a:rPr lang="en-GB" baseline="0" dirty="0"/>
              <a:t> for the Review – reporting on </a:t>
            </a:r>
            <a:r>
              <a:rPr lang="en-GB" dirty="0"/>
              <a:t>implementation of those recommendations and pledges and on the human rights situation in the country since the previous review</a:t>
            </a:r>
          </a:p>
          <a:p>
            <a:pPr eaLnBrk="1" hangingPunct="1"/>
            <a:r>
              <a:rPr lang="en-GB" dirty="0"/>
              <a:t>2) Review of the human rights situation of the </a:t>
            </a:r>
            <a:r>
              <a:rPr lang="en-GB" dirty="0" err="1"/>
              <a:t>SuR</a:t>
            </a:r>
            <a:endParaRPr lang="en-GB" dirty="0"/>
          </a:p>
          <a:p>
            <a:pPr eaLnBrk="1" hangingPunct="1"/>
            <a:r>
              <a:rPr lang="en-GB" dirty="0"/>
              <a:t>3) Implementation between two reviews (5</a:t>
            </a:r>
            <a:r>
              <a:rPr lang="en-GB" baseline="0" dirty="0"/>
              <a:t> </a:t>
            </a:r>
            <a:r>
              <a:rPr lang="en-GB" dirty="0"/>
              <a:t>years) of the recommendations accepted and voluntary pledges and commitments by the </a:t>
            </a:r>
            <a:r>
              <a:rPr lang="en-GB" dirty="0" err="1"/>
              <a:t>SuR.</a:t>
            </a:r>
            <a:r>
              <a:rPr lang="en-GB" baseline="0" dirty="0"/>
              <a:t> Also</a:t>
            </a:r>
            <a:r>
              <a:rPr lang="en-GB" dirty="0"/>
              <a:t> midterms: reporting at midterm</a:t>
            </a:r>
            <a:r>
              <a:rPr lang="en-GB" baseline="0" dirty="0"/>
              <a:t> </a:t>
            </a:r>
            <a:r>
              <a:rPr lang="en-GB" dirty="0"/>
              <a:t>on the rate of implementation.</a:t>
            </a:r>
          </a:p>
          <a:p>
            <a:pPr eaLnBrk="1" hangingPunct="1"/>
            <a:r>
              <a:rPr lang="en-GB" dirty="0"/>
              <a:t>It’s a National mechanism therefore</a:t>
            </a:r>
            <a:r>
              <a:rPr lang="en-GB" baseline="0" dirty="0"/>
              <a:t> CSOs need to remain engaged throughout the cycle</a:t>
            </a:r>
            <a:r>
              <a:rPr lang="en-GB" dirty="0"/>
              <a:t>!</a:t>
            </a:r>
            <a:endParaRPr lang="fr-CH" dirty="0"/>
          </a:p>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t>14</a:t>
            </a:fld>
            <a:endParaRPr lang="en-GB"/>
          </a:p>
        </p:txBody>
      </p:sp>
    </p:spTree>
    <p:extLst>
      <p:ext uri="{BB962C8B-B14F-4D97-AF65-F5344CB8AC3E}">
        <p14:creationId xmlns:p14="http://schemas.microsoft.com/office/powerpoint/2010/main" val="327849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All </a:t>
            </a:r>
            <a:r>
              <a:rPr lang="fr-CH" dirty="0" err="1"/>
              <a:t>member</a:t>
            </a:r>
            <a:r>
              <a:rPr lang="fr-CH" dirty="0"/>
              <a:t> states have been </a:t>
            </a:r>
            <a:r>
              <a:rPr lang="fr-CH" dirty="0" err="1"/>
              <a:t>reviewed</a:t>
            </a:r>
            <a:r>
              <a:rPr lang="fr-CH" dirty="0"/>
              <a:t> </a:t>
            </a:r>
            <a:r>
              <a:rPr lang="fr-CH" dirty="0" err="1"/>
              <a:t>twice</a:t>
            </a:r>
            <a:r>
              <a:rPr lang="fr-CH" baseline="0" dirty="0"/>
              <a:t> – </a:t>
            </a:r>
            <a:r>
              <a:rPr lang="fr-CH" baseline="0" dirty="0" err="1"/>
              <a:t>so</a:t>
            </a:r>
            <a:r>
              <a:rPr lang="fr-CH" baseline="0" dirty="0"/>
              <a:t> how </a:t>
            </a:r>
            <a:r>
              <a:rPr lang="fr-CH" baseline="0" dirty="0" err="1"/>
              <a:t>many</a:t>
            </a:r>
            <a:r>
              <a:rPr lang="fr-CH" baseline="0" dirty="0"/>
              <a:t> </a:t>
            </a:r>
            <a:r>
              <a:rPr lang="fr-CH" baseline="0" dirty="0" err="1"/>
              <a:t>is</a:t>
            </a:r>
            <a:r>
              <a:rPr lang="fr-CH" baseline="0" dirty="0"/>
              <a:t> </a:t>
            </a:r>
            <a:r>
              <a:rPr lang="fr-CH" baseline="0" dirty="0" err="1"/>
              <a:t>that</a:t>
            </a:r>
            <a:r>
              <a:rPr lang="fr-CH" baseline="0" dirty="0"/>
              <a:t>? (193) </a:t>
            </a:r>
          </a:p>
          <a:p>
            <a:r>
              <a:rPr lang="fr-CH" baseline="0" dirty="0"/>
              <a:t>South </a:t>
            </a:r>
            <a:r>
              <a:rPr lang="fr-CH" baseline="0" dirty="0" err="1"/>
              <a:t>Sudan</a:t>
            </a:r>
            <a:r>
              <a:rPr lang="fr-CH" baseline="0" dirty="0"/>
              <a:t> </a:t>
            </a:r>
            <a:r>
              <a:rPr lang="fr-CH" baseline="0" dirty="0" err="1"/>
              <a:t>had</a:t>
            </a:r>
            <a:r>
              <a:rPr lang="fr-CH" baseline="0" dirty="0"/>
              <a:t> </a:t>
            </a:r>
            <a:r>
              <a:rPr lang="fr-CH" baseline="0" dirty="0" err="1"/>
              <a:t>its</a:t>
            </a:r>
            <a:r>
              <a:rPr lang="fr-CH" baseline="0" dirty="0"/>
              <a:t> first </a:t>
            </a:r>
            <a:r>
              <a:rPr lang="fr-CH" baseline="0" dirty="0" err="1"/>
              <a:t>review</a:t>
            </a:r>
            <a:r>
              <a:rPr lang="fr-CH" baseline="0" dirty="0"/>
              <a:t> in the second cycle </a:t>
            </a:r>
            <a:r>
              <a:rPr lang="fr-CH" baseline="0" dirty="0" err="1"/>
              <a:t>however</a:t>
            </a:r>
            <a:r>
              <a:rPr lang="fr-CH" baseline="0" dirty="0"/>
              <a:t> </a:t>
            </a:r>
            <a:r>
              <a:rPr lang="fr-CH" baseline="0" dirty="0" err="1"/>
              <a:t>it</a:t>
            </a:r>
            <a:r>
              <a:rPr lang="fr-CH" baseline="0" dirty="0"/>
              <a:t> </a:t>
            </a:r>
            <a:r>
              <a:rPr lang="fr-CH" baseline="0" dirty="0" err="1"/>
              <a:t>did</a:t>
            </a:r>
            <a:r>
              <a:rPr lang="fr-CH" baseline="0" dirty="0"/>
              <a:t> </a:t>
            </a:r>
            <a:r>
              <a:rPr lang="fr-CH" baseline="0" dirty="0" err="1"/>
              <a:t>recieve</a:t>
            </a:r>
            <a:r>
              <a:rPr lang="fr-CH" baseline="0" dirty="0"/>
              <a:t> </a:t>
            </a:r>
            <a:r>
              <a:rPr lang="fr-CH" baseline="0" dirty="0" err="1"/>
              <a:t>recs</a:t>
            </a:r>
            <a:r>
              <a:rPr lang="fr-CH" baseline="0" dirty="0"/>
              <a:t> </a:t>
            </a:r>
            <a:r>
              <a:rPr lang="fr-CH" baseline="0" dirty="0" err="1"/>
              <a:t>during</a:t>
            </a:r>
            <a:r>
              <a:rPr lang="fr-CH" baseline="0" dirty="0"/>
              <a:t> the first </a:t>
            </a:r>
            <a:r>
              <a:rPr lang="fr-CH" baseline="0" dirty="0" err="1"/>
              <a:t>cylce</a:t>
            </a:r>
            <a:r>
              <a:rPr lang="fr-CH" baseline="0" dirty="0"/>
              <a:t> </a:t>
            </a:r>
            <a:r>
              <a:rPr lang="fr-CH" baseline="0" dirty="0" err="1"/>
              <a:t>during</a:t>
            </a:r>
            <a:r>
              <a:rPr lang="fr-CH" baseline="0" dirty="0"/>
              <a:t> the UPR of </a:t>
            </a:r>
            <a:r>
              <a:rPr lang="fr-CH" baseline="0" dirty="0" err="1"/>
              <a:t>Sudan</a:t>
            </a:r>
            <a:r>
              <a:rPr lang="fr-CH" baseline="0" dirty="0"/>
              <a:t>.</a:t>
            </a:r>
          </a:p>
          <a:p>
            <a:r>
              <a:rPr lang="fr-CH" baseline="0" dirty="0" err="1"/>
              <a:t>Who</a:t>
            </a:r>
            <a:r>
              <a:rPr lang="fr-CH" baseline="0" dirty="0"/>
              <a:t> has not been </a:t>
            </a:r>
            <a:r>
              <a:rPr lang="fr-CH" baseline="0" dirty="0" err="1"/>
              <a:t>reviewed</a:t>
            </a:r>
            <a:r>
              <a:rPr lang="fr-CH" baseline="0" dirty="0"/>
              <a:t> but </a:t>
            </a:r>
            <a:r>
              <a:rPr lang="fr-CH" baseline="0" dirty="0" err="1"/>
              <a:t>can</a:t>
            </a:r>
            <a:r>
              <a:rPr lang="fr-CH" baseline="0" dirty="0"/>
              <a:t> </a:t>
            </a:r>
            <a:r>
              <a:rPr lang="fr-CH" baseline="0" dirty="0" err="1"/>
              <a:t>make</a:t>
            </a:r>
            <a:r>
              <a:rPr lang="fr-CH" baseline="0" dirty="0"/>
              <a:t> </a:t>
            </a:r>
            <a:r>
              <a:rPr lang="fr-CH" baseline="0" dirty="0" err="1"/>
              <a:t>recommendations</a:t>
            </a:r>
            <a:r>
              <a:rPr lang="fr-CH" baseline="0" dirty="0"/>
              <a:t>? (observer states Palestine/ Holy </a:t>
            </a:r>
            <a:r>
              <a:rPr lang="fr-CH" baseline="0" dirty="0" err="1"/>
              <a:t>See</a:t>
            </a:r>
            <a:r>
              <a:rPr lang="fr-CH" baseline="0" dirty="0"/>
              <a:t>)</a:t>
            </a:r>
          </a:p>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pPr/>
              <a:t>15</a:t>
            </a:fld>
            <a:endParaRPr lang="en-GB"/>
          </a:p>
        </p:txBody>
      </p:sp>
    </p:spTree>
    <p:extLst>
      <p:ext uri="{BB962C8B-B14F-4D97-AF65-F5344CB8AC3E}">
        <p14:creationId xmlns:p14="http://schemas.microsoft.com/office/powerpoint/2010/main" val="14021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Before the UPR, three documents, 1) the national report submitted by the State under Review 2) the compilation of information from the UN 3) the summary of reports submitted by civil society, are available on the OHCHR website </a:t>
            </a:r>
            <a:r>
              <a:rPr lang="en-GB" sz="1200" b="0" i="0" kern="1200" dirty="0" err="1">
                <a:solidFill>
                  <a:schemeClr val="tx1"/>
                </a:solidFill>
                <a:effectLst/>
                <a:latin typeface="+mn-lt"/>
                <a:ea typeface="+mn-ea"/>
                <a:cs typeface="+mn-cs"/>
              </a:rPr>
              <a:t>aproximately</a:t>
            </a:r>
            <a:r>
              <a:rPr lang="en-GB" sz="1200" b="0" i="0" kern="1200" dirty="0">
                <a:solidFill>
                  <a:schemeClr val="tx1"/>
                </a:solidFill>
                <a:effectLst/>
                <a:latin typeface="+mn-lt"/>
                <a:ea typeface="+mn-ea"/>
                <a:cs typeface="+mn-cs"/>
              </a:rPr>
              <a:t> six weeks before the review itself (</a:t>
            </a:r>
            <a:r>
              <a:rPr lang="en-GB" sz="1200" b="0" i="1" kern="1200" dirty="0">
                <a:solidFill>
                  <a:schemeClr val="tx1"/>
                </a:solidFill>
                <a:effectLst/>
                <a:latin typeface="+mn-lt"/>
                <a:ea typeface="+mn-ea"/>
                <a:cs typeface="+mn-cs"/>
              </a:rPr>
              <a:t>UPR Info</a:t>
            </a:r>
            <a:r>
              <a:rPr lang="en-GB" sz="1200" b="0" i="0" kern="1200" dirty="0">
                <a:solidFill>
                  <a:schemeClr val="tx1"/>
                </a:solidFill>
                <a:effectLst/>
                <a:latin typeface="+mn-lt"/>
                <a:ea typeface="+mn-ea"/>
                <a:cs typeface="+mn-cs"/>
              </a:rPr>
              <a:t> also provides them on its country pages). These documents provide information about the human rights situation, including progress and challenges, since the last review. It is necessary for recommending States to read them in order to have a clear understanding of the human rights in the countries under review.</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order to prepare the statement on a country under review, States can meet with national and international civil society organisations to collect information about the human rights situation in the country and about the level of implementation of the previous recommendations. To find out the recommendations made during the previous review, check our </a:t>
            </a:r>
            <a:r>
              <a:rPr lang="en-GB" sz="1200" b="0" i="0" u="none" strike="noStrike" kern="1200" dirty="0">
                <a:solidFill>
                  <a:schemeClr val="tx1"/>
                </a:solidFill>
                <a:effectLst/>
                <a:latin typeface="+mn-lt"/>
                <a:ea typeface="+mn-ea"/>
                <a:cs typeface="+mn-cs"/>
                <a:hlinkClick r:id="rId3"/>
              </a:rPr>
              <a:t>database</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States can also attend </a:t>
            </a:r>
            <a:r>
              <a:rPr lang="en-GB" sz="1200" b="0" i="1" kern="1200" dirty="0">
                <a:solidFill>
                  <a:schemeClr val="tx1"/>
                </a:solidFill>
                <a:effectLst/>
                <a:latin typeface="+mn-lt"/>
                <a:ea typeface="+mn-ea"/>
                <a:cs typeface="+mn-cs"/>
              </a:rPr>
              <a:t>UPR Info</a:t>
            </a:r>
            <a:r>
              <a:rPr lang="en-GB" sz="1200" b="0" i="0" kern="1200" dirty="0">
                <a:solidFill>
                  <a:schemeClr val="tx1"/>
                </a:solidFill>
                <a:effectLst/>
                <a:latin typeface="+mn-lt"/>
                <a:ea typeface="+mn-ea"/>
                <a:cs typeface="+mn-cs"/>
              </a:rPr>
              <a:t>’s "</a:t>
            </a:r>
            <a:r>
              <a:rPr lang="en-GB" sz="1200" b="0" i="0" u="none" strike="noStrike" kern="1200" dirty="0">
                <a:solidFill>
                  <a:schemeClr val="tx1"/>
                </a:solidFill>
                <a:effectLst/>
                <a:latin typeface="+mn-lt"/>
                <a:ea typeface="+mn-ea"/>
                <a:cs typeface="+mn-cs"/>
                <a:hlinkClick r:id="rId4"/>
              </a:rPr>
              <a:t>Pre-sessions</a:t>
            </a:r>
            <a:r>
              <a:rPr lang="en-GB" sz="1200" b="0" i="0" kern="1200" dirty="0">
                <a:solidFill>
                  <a:schemeClr val="tx1"/>
                </a:solidFill>
                <a:effectLst/>
                <a:latin typeface="+mn-lt"/>
                <a:ea typeface="+mn-ea"/>
                <a:cs typeface="+mn-cs"/>
              </a:rPr>
              <a:t>" in Geneva, Switzerland. One month before the review, we organise a one-hour meeting on the State under Review and give the floor to national and international NGOs to brief Permanent Missions about the human rights situation in the country. This allows States to receive first-hand and comprehensive information on countries and meet several NGOs at once.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States can, before the review, submit questions to the State under Review (</a:t>
            </a:r>
            <a:r>
              <a:rPr lang="en-GB" sz="1200" b="0" i="0" kern="1200" dirty="0" err="1">
                <a:solidFill>
                  <a:schemeClr val="tx1"/>
                </a:solidFill>
                <a:effectLst/>
                <a:latin typeface="+mn-lt"/>
                <a:ea typeface="+mn-ea"/>
                <a:cs typeface="+mn-cs"/>
              </a:rPr>
              <a:t>SuR</a:t>
            </a:r>
            <a:r>
              <a:rPr lang="en-GB" sz="1200" b="0" i="0" kern="1200" dirty="0">
                <a:solidFill>
                  <a:schemeClr val="tx1"/>
                </a:solidFill>
                <a:effectLst/>
                <a:latin typeface="+mn-lt"/>
                <a:ea typeface="+mn-ea"/>
                <a:cs typeface="+mn-cs"/>
              </a:rPr>
              <a:t>). These written questions have to be transmitted to OHCHR Secretariat (</a:t>
            </a:r>
            <a:r>
              <a:rPr lang="en-GB" sz="1200" b="0" i="0" u="none" strike="noStrike" kern="1200" dirty="0">
                <a:solidFill>
                  <a:schemeClr val="tx1"/>
                </a:solidFill>
                <a:effectLst/>
                <a:latin typeface="+mn-lt"/>
                <a:ea typeface="+mn-ea"/>
                <a:cs typeface="+mn-cs"/>
                <a:hlinkClick r:id="rId5"/>
              </a:rPr>
              <a:t>uprstates@ohchr.org</a:t>
            </a:r>
            <a:r>
              <a:rPr lang="en-GB" sz="1200" b="0" i="0" kern="1200" dirty="0">
                <a:solidFill>
                  <a:schemeClr val="tx1"/>
                </a:solidFill>
                <a:effectLst/>
                <a:latin typeface="+mn-lt"/>
                <a:ea typeface="+mn-ea"/>
                <a:cs typeface="+mn-cs"/>
              </a:rPr>
              <a:t>) at least ten working days before the day of the review. Written questions can be an opportunity to ask about the level of implementation of the recommendations made at the previous review, or to ask for clarification about a specific human rights problem.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troika is a group of three UN Member States that assist the State under Review. The three States can still participate in the Working Group session as normal, but the troika representatives have two main roles: (1) receive all advance questions and relay them to the State under Review and (2) help to prepare the report of the WG with the assistance of the UN Secretariat and the State under Review. One troika member is in charge of introducing the list of recommendations before its adoption in the Working Group.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review in the Working Group consists of a 3,5h interactive dialogue between the </a:t>
            </a:r>
            <a:r>
              <a:rPr lang="en-GB" sz="1200" b="0" i="0" kern="1200" dirty="0" err="1">
                <a:solidFill>
                  <a:schemeClr val="tx1"/>
                </a:solidFill>
                <a:effectLst/>
                <a:latin typeface="+mn-lt"/>
                <a:ea typeface="+mn-ea"/>
                <a:cs typeface="+mn-cs"/>
              </a:rPr>
              <a:t>SuR</a:t>
            </a:r>
            <a:r>
              <a:rPr lang="en-GB" sz="1200" b="0" i="0" kern="1200" dirty="0">
                <a:solidFill>
                  <a:schemeClr val="tx1"/>
                </a:solidFill>
                <a:effectLst/>
                <a:latin typeface="+mn-lt"/>
                <a:ea typeface="+mn-ea"/>
                <a:cs typeface="+mn-cs"/>
              </a:rPr>
              <a:t> and United Nations Member States. In total, 140 minutes are given to the latter. Every State willing to speak on a specific review is able to do so. The 140 minutes are divided by the number of States interested in taking the floor. Recommending States must register to speak at the reviews. Registration opens at 10:00 am on the Monday and closes at 6:00 pm on the Thursday during the week prior to the Working Group session. A registration desk is installed in </a:t>
            </a:r>
            <a:r>
              <a:rPr lang="en-GB" sz="1200" b="0" i="0" kern="1200" dirty="0" err="1">
                <a:solidFill>
                  <a:schemeClr val="tx1"/>
                </a:solidFill>
                <a:effectLst/>
                <a:latin typeface="+mn-lt"/>
                <a:ea typeface="+mn-ea"/>
                <a:cs typeface="+mn-cs"/>
              </a:rPr>
              <a:t>Palais</a:t>
            </a:r>
            <a:r>
              <a:rPr lang="en-GB" sz="1200" b="0" i="0" kern="1200" dirty="0">
                <a:solidFill>
                  <a:schemeClr val="tx1"/>
                </a:solidFill>
                <a:effectLst/>
                <a:latin typeface="+mn-lt"/>
                <a:ea typeface="+mn-ea"/>
                <a:cs typeface="+mn-cs"/>
              </a:rPr>
              <a:t> des Nations and the OHCHR Secretariat notifies Permanent Missions of its location. It is important to register during those four days, otherwise States will not be allowed to take the floor.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lists of speakers for the 14 reviews of a given Working Group session open the week before the beginning of the session and States have four days to register. Then, each list is arranged in English alphabetical order and the HRC President chooses the first speaker by lot. The list continues from that speaker in alphabetical order. States are able to swap place on the list. Those wishing to withdraw from a list have to inform the Secretariat at least 30 minutes before the beginning of the review to allow the latter to recalculate the speaking time provided to each delegation. If a Recommending State is not present when it is due to speak, it may be possible to speak at the end of the review (the OHCHR Secretariat should be informed if this is the case).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During the Working Group session, the Recommending States take the floor to read their prepared statements. Unless already submitted to the OHCHR Secretariat in electronic form, Recommending States should bring an additional copy of the statement for officers of conference services and interpreters.  It should be noted that any recommendations that are not read in the room will not be included in the Working Group report.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After the review of a State in the Working Group, the list of recommendations is finalised by the Secretariat with the support of the troika. Recommending States might be approached during the 48 hours pursuing the review by the troika to confirm the language in the recommendations. Changes to those recommendations can only be made orally at the adoption and will not be accepted afterwards. The adoption of the list of recommendations lasts 30 minutes for each country. The final full draft report, including the adopted recommendation section, is distributed by the OHCHR Secretariat one week after the end of the UPR Working Group session. Recommending States can notify the OHCHR Secretariat about any errors to their statement summary within one week by writing to </a:t>
            </a:r>
            <a:r>
              <a:rPr lang="en-GB" sz="1200" b="0" i="0" u="none" strike="noStrike" kern="1200" dirty="0">
                <a:solidFill>
                  <a:schemeClr val="tx1"/>
                </a:solidFill>
                <a:effectLst/>
                <a:latin typeface="+mn-lt"/>
                <a:ea typeface="+mn-ea"/>
                <a:cs typeface="+mn-cs"/>
                <a:hlinkClick r:id="rId5"/>
              </a:rPr>
              <a:t>uprstates@ohchr.org</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final step in Geneva, before the implementation period begins, is for the HRC to officially adopt the Working Group report during a plenary session. During the adoption of the report, recommending States must check if the summary of their statement contained in the report is accurately reflected and if the recommendations they made have been included with the correct wording:</a:t>
            </a:r>
          </a:p>
          <a:p>
            <a:r>
              <a:rPr lang="en-GB" sz="1200" b="0" i="0" kern="1200" dirty="0">
                <a:solidFill>
                  <a:schemeClr val="tx1"/>
                </a:solidFill>
                <a:effectLst/>
                <a:latin typeface="+mn-lt"/>
                <a:ea typeface="+mn-ea"/>
                <a:cs typeface="+mn-cs"/>
              </a:rPr>
              <a:t>- Editorial changes to summaries of statements should be brought by writing to the Secretariat (</a:t>
            </a:r>
            <a:r>
              <a:rPr lang="en-GB" sz="1200" b="0" i="0" kern="1200" dirty="0" err="1">
                <a:solidFill>
                  <a:schemeClr val="tx1"/>
                </a:solidFill>
                <a:effectLst/>
                <a:latin typeface="+mn-lt"/>
                <a:ea typeface="+mn-ea"/>
                <a:cs typeface="+mn-cs"/>
              </a:rPr>
              <a:t>uprstates</a:t>
            </a:r>
            <a:r>
              <a:rPr lang="en-GB" sz="1200" b="0" i="0" kern="1200" dirty="0">
                <a:solidFill>
                  <a:schemeClr val="tx1"/>
                </a:solidFill>
                <a:effectLst/>
                <a:latin typeface="+mn-lt"/>
                <a:ea typeface="+mn-ea"/>
                <a:cs typeface="+mn-cs"/>
              </a:rPr>
              <a:t> [at] ohchr.org) within two weeks after the end of the Working Group session.</a:t>
            </a:r>
          </a:p>
          <a:p>
            <a:r>
              <a:rPr lang="en-GB" sz="1200" b="0" i="0" kern="1200" dirty="0">
                <a:solidFill>
                  <a:schemeClr val="tx1"/>
                </a:solidFill>
                <a:effectLst/>
                <a:latin typeface="+mn-lt"/>
                <a:ea typeface="+mn-ea"/>
                <a:cs typeface="+mn-cs"/>
              </a:rPr>
              <a:t>- Changes to recommendations can be brought solely orally during the adoption of the Report at the Working Group stage.</a:t>
            </a:r>
          </a:p>
          <a:p>
            <a:r>
              <a:rPr lang="en-GB" sz="1200" b="0" i="0" kern="1200" dirty="0">
                <a:solidFill>
                  <a:schemeClr val="tx1"/>
                </a:solidFill>
                <a:effectLst/>
                <a:latin typeface="+mn-lt"/>
                <a:ea typeface="+mn-ea"/>
                <a:cs typeface="+mn-cs"/>
              </a:rPr>
              <a:t>During the adoption of the report at the Human Rights Council session stage, States can use this opportunity to ask for responses to recommendations or clarifications on them.</a:t>
            </a:r>
          </a:p>
          <a:p>
            <a:r>
              <a:rPr lang="en-GB" sz="1200" b="0" i="0" kern="1200" dirty="0">
                <a:solidFill>
                  <a:schemeClr val="tx1"/>
                </a:solidFill>
                <a:effectLst/>
                <a:latin typeface="+mn-lt"/>
                <a:ea typeface="+mn-ea"/>
                <a:cs typeface="+mn-cs"/>
              </a:rPr>
              <a:t>The adoption only lasts for one hour per country, divided in three segments of 20 minutes between the State under Review, civil society and Recommending States. Registration for the </a:t>
            </a:r>
            <a:r>
              <a:rPr lang="en-GB" sz="1200" b="0" i="0" kern="1200" dirty="0" err="1">
                <a:solidFill>
                  <a:schemeClr val="tx1"/>
                </a:solidFill>
                <a:effectLst/>
                <a:latin typeface="+mn-lt"/>
                <a:ea typeface="+mn-ea"/>
                <a:cs typeface="+mn-cs"/>
              </a:rPr>
              <a:t>latters</a:t>
            </a:r>
            <a:r>
              <a:rPr lang="en-GB" sz="1200" b="0" i="0" kern="1200" dirty="0">
                <a:solidFill>
                  <a:schemeClr val="tx1"/>
                </a:solidFill>
                <a:effectLst/>
                <a:latin typeface="+mn-lt"/>
                <a:ea typeface="+mn-ea"/>
                <a:cs typeface="+mn-cs"/>
              </a:rPr>
              <a:t> begins on Monday of the week before the UPR segment of the HRC session and is open until Thursday. The list of speakers is in alphabetical order, with the first speaker drawn by lot and the list proceeding alphabetically from that point. The speaking time for each speaker depends on the number of States registered, but with a minimum of 90 seconds each, which usually allows for 13 States to take the floor. If time is left, States beyond the 13th on the list are given the floor within the 20 minutes. </a:t>
            </a:r>
          </a:p>
          <a:p>
            <a:r>
              <a:rPr lang="en-GB" sz="1200" b="0" i="0" kern="1200" dirty="0">
                <a:solidFill>
                  <a:schemeClr val="tx1"/>
                </a:solidFill>
                <a:effectLst/>
                <a:latin typeface="+mn-lt"/>
                <a:ea typeface="+mn-ea"/>
                <a:cs typeface="+mn-cs"/>
              </a:rPr>
              <a:t>Recommending States take the floor at the adoption of the final Working Group report in the HRC in order to:</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Ask for clarification of the State under Review´s responses to recommendations;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Express regret or concern that certain recommendations that the State under Review has wrongfully indicated as "already implemented or in the process of implementation" and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Encourage implementation of recommendations.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Recommending State can also express its readiness to assist the State under Review with the implementation of specific recommendations.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final Working Group report is always adopted by the HRC by consensus.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Through their embassies, development agencies and local partners, States should monitor the implementation of the recommendations they made. When needed and possible, they should provide support, financial or technical, to the Government and other actors such as civil society in this regard.</a:t>
            </a:r>
            <a:br>
              <a:rPr lang="en-GB" sz="1200" b="0" i="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t>16</a:t>
            </a:fld>
            <a:endParaRPr lang="en-GB"/>
          </a:p>
        </p:txBody>
      </p:sp>
    </p:spTree>
    <p:extLst>
      <p:ext uri="{BB962C8B-B14F-4D97-AF65-F5344CB8AC3E}">
        <p14:creationId xmlns:p14="http://schemas.microsoft.com/office/powerpoint/2010/main" val="4825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All </a:t>
            </a:r>
            <a:r>
              <a:rPr lang="fr-CH" dirty="0" err="1"/>
              <a:t>member</a:t>
            </a:r>
            <a:r>
              <a:rPr lang="fr-CH" dirty="0"/>
              <a:t> states have been </a:t>
            </a:r>
            <a:r>
              <a:rPr lang="fr-CH" dirty="0" err="1"/>
              <a:t>reviewed</a:t>
            </a:r>
            <a:r>
              <a:rPr lang="fr-CH" dirty="0"/>
              <a:t> </a:t>
            </a:r>
            <a:r>
              <a:rPr lang="fr-CH" dirty="0" err="1"/>
              <a:t>twice</a:t>
            </a:r>
            <a:r>
              <a:rPr lang="fr-CH" baseline="0" dirty="0"/>
              <a:t> – </a:t>
            </a:r>
            <a:r>
              <a:rPr lang="fr-CH" baseline="0" dirty="0" err="1"/>
              <a:t>so</a:t>
            </a:r>
            <a:r>
              <a:rPr lang="fr-CH" baseline="0" dirty="0"/>
              <a:t> how </a:t>
            </a:r>
            <a:r>
              <a:rPr lang="fr-CH" baseline="0" dirty="0" err="1"/>
              <a:t>many</a:t>
            </a:r>
            <a:r>
              <a:rPr lang="fr-CH" baseline="0" dirty="0"/>
              <a:t> </a:t>
            </a:r>
            <a:r>
              <a:rPr lang="fr-CH" baseline="0" dirty="0" err="1"/>
              <a:t>is</a:t>
            </a:r>
            <a:r>
              <a:rPr lang="fr-CH" baseline="0" dirty="0"/>
              <a:t> </a:t>
            </a:r>
            <a:r>
              <a:rPr lang="fr-CH" baseline="0" dirty="0" err="1"/>
              <a:t>that</a:t>
            </a:r>
            <a:r>
              <a:rPr lang="fr-CH" baseline="0" dirty="0"/>
              <a:t>? (193) </a:t>
            </a:r>
          </a:p>
          <a:p>
            <a:r>
              <a:rPr lang="fr-CH" baseline="0" dirty="0"/>
              <a:t>South </a:t>
            </a:r>
            <a:r>
              <a:rPr lang="fr-CH" baseline="0" dirty="0" err="1"/>
              <a:t>Sudan</a:t>
            </a:r>
            <a:r>
              <a:rPr lang="fr-CH" baseline="0" dirty="0"/>
              <a:t> </a:t>
            </a:r>
            <a:r>
              <a:rPr lang="fr-CH" baseline="0" dirty="0" err="1"/>
              <a:t>had</a:t>
            </a:r>
            <a:r>
              <a:rPr lang="fr-CH" baseline="0" dirty="0"/>
              <a:t> </a:t>
            </a:r>
            <a:r>
              <a:rPr lang="fr-CH" baseline="0" dirty="0" err="1"/>
              <a:t>its</a:t>
            </a:r>
            <a:r>
              <a:rPr lang="fr-CH" baseline="0" dirty="0"/>
              <a:t> first </a:t>
            </a:r>
            <a:r>
              <a:rPr lang="fr-CH" baseline="0" dirty="0" err="1"/>
              <a:t>review</a:t>
            </a:r>
            <a:r>
              <a:rPr lang="fr-CH" baseline="0" dirty="0"/>
              <a:t> in the second cycle </a:t>
            </a:r>
            <a:r>
              <a:rPr lang="fr-CH" baseline="0" dirty="0" err="1"/>
              <a:t>however</a:t>
            </a:r>
            <a:r>
              <a:rPr lang="fr-CH" baseline="0" dirty="0"/>
              <a:t> </a:t>
            </a:r>
            <a:r>
              <a:rPr lang="fr-CH" baseline="0" dirty="0" err="1"/>
              <a:t>it</a:t>
            </a:r>
            <a:r>
              <a:rPr lang="fr-CH" baseline="0" dirty="0"/>
              <a:t> </a:t>
            </a:r>
            <a:r>
              <a:rPr lang="fr-CH" baseline="0" dirty="0" err="1"/>
              <a:t>did</a:t>
            </a:r>
            <a:r>
              <a:rPr lang="fr-CH" baseline="0" dirty="0"/>
              <a:t> </a:t>
            </a:r>
            <a:r>
              <a:rPr lang="fr-CH" baseline="0" dirty="0" err="1"/>
              <a:t>recieve</a:t>
            </a:r>
            <a:r>
              <a:rPr lang="fr-CH" baseline="0" dirty="0"/>
              <a:t> </a:t>
            </a:r>
            <a:r>
              <a:rPr lang="fr-CH" baseline="0" dirty="0" err="1"/>
              <a:t>recs</a:t>
            </a:r>
            <a:r>
              <a:rPr lang="fr-CH" baseline="0" dirty="0"/>
              <a:t> </a:t>
            </a:r>
            <a:r>
              <a:rPr lang="fr-CH" baseline="0" dirty="0" err="1"/>
              <a:t>during</a:t>
            </a:r>
            <a:r>
              <a:rPr lang="fr-CH" baseline="0" dirty="0"/>
              <a:t> the first </a:t>
            </a:r>
            <a:r>
              <a:rPr lang="fr-CH" baseline="0" dirty="0" err="1"/>
              <a:t>cylce</a:t>
            </a:r>
            <a:r>
              <a:rPr lang="fr-CH" baseline="0" dirty="0"/>
              <a:t> </a:t>
            </a:r>
            <a:r>
              <a:rPr lang="fr-CH" baseline="0" dirty="0" err="1"/>
              <a:t>during</a:t>
            </a:r>
            <a:r>
              <a:rPr lang="fr-CH" baseline="0" dirty="0"/>
              <a:t> the UPR of </a:t>
            </a:r>
            <a:r>
              <a:rPr lang="fr-CH" baseline="0" dirty="0" err="1"/>
              <a:t>Sudan</a:t>
            </a:r>
            <a:r>
              <a:rPr lang="fr-CH" baseline="0" dirty="0"/>
              <a:t>.</a:t>
            </a:r>
          </a:p>
          <a:p>
            <a:r>
              <a:rPr lang="fr-CH" baseline="0" dirty="0" err="1"/>
              <a:t>Who</a:t>
            </a:r>
            <a:r>
              <a:rPr lang="fr-CH" baseline="0" dirty="0"/>
              <a:t> has not been </a:t>
            </a:r>
            <a:r>
              <a:rPr lang="fr-CH" baseline="0" dirty="0" err="1"/>
              <a:t>reviewed</a:t>
            </a:r>
            <a:r>
              <a:rPr lang="fr-CH" baseline="0" dirty="0"/>
              <a:t> but </a:t>
            </a:r>
            <a:r>
              <a:rPr lang="fr-CH" baseline="0" dirty="0" err="1"/>
              <a:t>can</a:t>
            </a:r>
            <a:r>
              <a:rPr lang="fr-CH" baseline="0" dirty="0"/>
              <a:t> </a:t>
            </a:r>
            <a:r>
              <a:rPr lang="fr-CH" baseline="0" dirty="0" err="1"/>
              <a:t>make</a:t>
            </a:r>
            <a:r>
              <a:rPr lang="fr-CH" baseline="0" dirty="0"/>
              <a:t> </a:t>
            </a:r>
            <a:r>
              <a:rPr lang="fr-CH" baseline="0" dirty="0" err="1"/>
              <a:t>recommendations</a:t>
            </a:r>
            <a:r>
              <a:rPr lang="fr-CH" baseline="0" dirty="0"/>
              <a:t>? (observer states Palestine/ Holy </a:t>
            </a:r>
            <a:r>
              <a:rPr lang="fr-CH" baseline="0" dirty="0" err="1"/>
              <a:t>See</a:t>
            </a:r>
            <a:r>
              <a:rPr lang="fr-CH" baseline="0" dirty="0"/>
              <a:t>)</a:t>
            </a:r>
          </a:p>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pPr/>
              <a:t>17</a:t>
            </a:fld>
            <a:endParaRPr lang="en-GB"/>
          </a:p>
        </p:txBody>
      </p:sp>
    </p:spTree>
    <p:extLst>
      <p:ext uri="{BB962C8B-B14F-4D97-AF65-F5344CB8AC3E}">
        <p14:creationId xmlns:p14="http://schemas.microsoft.com/office/powerpoint/2010/main" val="296232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97667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53202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325334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784531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21501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9113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65711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UPR Info has developed the Pre-sessions? Even though the Human Rights Council has formally acknowledged the important role of CSOs in the UPR process, the formal structure limited the extent to which civil society could engage directly and dynamically with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Why is this access limited? CSOs can engage with the UPR process by submitting a report to the OHCHR </a:t>
            </a: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407567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Ultimate objective of the Pre-session for the civil society is that your recommendations are reflected, picked up by State delegations at the actual UPR review, so your recommendations are made to New Zealand in January by State representatives in Geneva. </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207640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to promote and strengthen the UPR by raising awareness, providing capacity-building tools, and bridging the different actors of the UPR.</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611073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to promote and strengthen the UPR by raising awareness, providing capacity-building tools, and bridging the different actors of the UPR.</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11840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From 2012 until October 2018: </a:t>
            </a:r>
            <a:r>
              <a:rPr lang="en-GB" i="1" dirty="0">
                <a:ea typeface="ＭＳ Ｐゴシック" pitchFamily="34" charset="-128"/>
              </a:rPr>
              <a:t>UPR Info </a:t>
            </a:r>
            <a:r>
              <a:rPr lang="en-GB" dirty="0">
                <a:ea typeface="ＭＳ Ｐゴシック" pitchFamily="34" charset="-128"/>
              </a:rPr>
              <a:t>organised Pre-sessions on 210 States, bringing 524 national NGOs to Geneva. At the Pre-sessions 31, we had an average of 38 PM attending each Pre-session. </a:t>
            </a: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319725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to promote and strengthen the UPR by raising awareness, providing capacity-building tools, and bridging the different actors of the UPR.</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74194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to promote and strengthen the UPR by raising awareness, providing capacity-building tools, and bridging the different actors of the UPR.</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729312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Extended to New Zealand because of the in-country Pre-session. </a:t>
            </a: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225995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870034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Complementarity between the in-country Pre-session and the Geneva Pre-session because in Geneva, you have the State delegations to the UN which are specialised in human rights, but not country-specific (mainly issue-specific according to their priority issues), whereas in Wellington, you have the residents diplomats which are more aware of New Zealand’s national context and relations between their country and New Zealand. </a:t>
            </a: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09576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to promote and strengthen the UPR by raising awareness, providing capacity-building tools, and bridging the different actors of the UPR.</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532900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pPr/>
              <a:t>34</a:t>
            </a:fld>
            <a:endParaRPr lang="en-GB"/>
          </a:p>
        </p:txBody>
      </p:sp>
    </p:spTree>
    <p:extLst>
      <p:ext uri="{BB962C8B-B14F-4D97-AF65-F5344CB8AC3E}">
        <p14:creationId xmlns:p14="http://schemas.microsoft.com/office/powerpoint/2010/main" val="4051918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926844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42900" indent="-342900">
              <a:buFont typeface="Arial" panose="020B0604020202020204" pitchFamily="34" charset="0"/>
              <a:buChar char="•"/>
            </a:pPr>
            <a:r>
              <a:rPr lang="en-GB" sz="1200" dirty="0">
                <a:solidFill>
                  <a:srgbClr val="4F81BD"/>
                </a:solidFill>
              </a:rPr>
              <a:t>Arrive at the Pre-session in good time so that you can settle in and find your place on the panel</a:t>
            </a:r>
          </a:p>
          <a:p>
            <a:pPr marL="342900" indent="-342900">
              <a:buFont typeface="Arial" panose="020B0604020202020204" pitchFamily="34" charset="0"/>
              <a:buChar char="•"/>
            </a:pPr>
            <a:r>
              <a:rPr lang="en-GB" sz="1200" dirty="0">
                <a:solidFill>
                  <a:srgbClr val="4F81BD"/>
                </a:solidFill>
              </a:rPr>
              <a:t>Bring business cards to exchange with the diplomatic representations</a:t>
            </a:r>
          </a:p>
          <a:p>
            <a:pPr marL="342900" indent="-342900">
              <a:buFont typeface="Arial" panose="020B0604020202020204" pitchFamily="34" charset="0"/>
              <a:buChar char="•"/>
            </a:pPr>
            <a:r>
              <a:rPr lang="en-GB" sz="1200" dirty="0">
                <a:solidFill>
                  <a:srgbClr val="4F81BD"/>
                </a:solidFill>
              </a:rPr>
              <a:t>When you are delivering your presentation, refer to what factsheet it relates to </a:t>
            </a:r>
          </a:p>
          <a:p>
            <a:pPr marL="342900" indent="-342900">
              <a:buFont typeface="Arial" panose="020B0604020202020204" pitchFamily="34" charset="0"/>
              <a:buChar char="•"/>
            </a:pPr>
            <a:r>
              <a:rPr lang="en-GB" sz="1200" dirty="0">
                <a:solidFill>
                  <a:srgbClr val="4F81BD"/>
                </a:solidFill>
              </a:rPr>
              <a:t>In the interests of fairness and efficiency, time limitations are strict: </a:t>
            </a:r>
            <a:r>
              <a:rPr lang="en-GB" sz="1200" b="1" dirty="0">
                <a:solidFill>
                  <a:srgbClr val="4F81BD"/>
                </a:solidFill>
              </a:rPr>
              <a:t>6 minutes </a:t>
            </a:r>
            <a:r>
              <a:rPr lang="en-GB" sz="1200" dirty="0">
                <a:solidFill>
                  <a:srgbClr val="4F81BD"/>
                </a:solidFill>
              </a:rPr>
              <a:t>per speaker. Practice your presentation several times in advance to make sure it can be delivered in the allotted time. When there is one minute left of your time, the moderator will pass you a piece of paper to inform you. </a:t>
            </a:r>
          </a:p>
          <a:p>
            <a:pPr marL="342900" indent="-342900">
              <a:buFont typeface="Arial" panose="020B0604020202020204" pitchFamily="34" charset="0"/>
              <a:buChar char="•"/>
            </a:pPr>
            <a:r>
              <a:rPr lang="en-GB" sz="1200" dirty="0">
                <a:solidFill>
                  <a:srgbClr val="4F81BD"/>
                </a:solidFill>
              </a:rPr>
              <a:t>Reflect on what type of potential questions the diplomats may ask you in relation to your topic; mentally prepare the responses</a:t>
            </a: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1939747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marL="342900" indent="-342900">
              <a:buFont typeface="Arial" panose="020B0604020202020204" pitchFamily="34" charset="0"/>
              <a:buChar char="•"/>
            </a:pPr>
            <a:r>
              <a:rPr lang="en-GB" sz="2000" dirty="0">
                <a:solidFill>
                  <a:srgbClr val="4F81BD"/>
                </a:solidFill>
              </a:rPr>
              <a:t>The aim of your presentation is not to read your organisation’s UPR submission in its entirety, but to share some key information and recommendations</a:t>
            </a:r>
          </a:p>
          <a:p>
            <a:pPr marL="342900" indent="-342900">
              <a:buFont typeface="Arial" panose="020B0604020202020204" pitchFamily="34" charset="0"/>
              <a:buChar char="•"/>
            </a:pPr>
            <a:r>
              <a:rPr lang="en-GB" sz="2000" dirty="0">
                <a:solidFill>
                  <a:srgbClr val="4F81BD"/>
                </a:solidFill>
              </a:rPr>
              <a:t>Try to make your presentation as engaging as possible by making eye contact with the audience and speaking at a reasonable pace </a:t>
            </a:r>
          </a:p>
          <a:p>
            <a:pPr marL="342900" indent="-342900">
              <a:buFont typeface="Arial" panose="020B0604020202020204" pitchFamily="34" charset="0"/>
              <a:buChar char="•"/>
            </a:pPr>
            <a:r>
              <a:rPr lang="en-GB" sz="2000" dirty="0">
                <a:solidFill>
                  <a:srgbClr val="4F81BD"/>
                </a:solidFill>
              </a:rPr>
              <a:t>It is strongly encouraged to use a </a:t>
            </a:r>
            <a:r>
              <a:rPr lang="en-GB" sz="2000" b="1" dirty="0">
                <a:solidFill>
                  <a:srgbClr val="4F81BD"/>
                </a:solidFill>
              </a:rPr>
              <a:t>Power Point </a:t>
            </a:r>
            <a:r>
              <a:rPr lang="en-GB" sz="2000" dirty="0">
                <a:solidFill>
                  <a:srgbClr val="4F81BD"/>
                </a:solidFill>
              </a:rPr>
              <a:t>presentation to highlight the main issues raised in a statement, </a:t>
            </a:r>
            <a:r>
              <a:rPr lang="en-GB" sz="2000" i="1" dirty="0">
                <a:solidFill>
                  <a:srgbClr val="4F81BD"/>
                </a:solidFill>
              </a:rPr>
              <a:t>i.e. </a:t>
            </a:r>
            <a:r>
              <a:rPr lang="en-GB" sz="2000" dirty="0">
                <a:solidFill>
                  <a:srgbClr val="4F81BD"/>
                </a:solidFill>
              </a:rPr>
              <a:t>suggested recommendations</a:t>
            </a:r>
          </a:p>
          <a:p>
            <a:pPr marL="342900" indent="-342900">
              <a:buFont typeface="Arial" panose="020B0604020202020204" pitchFamily="34" charset="0"/>
              <a:buChar char="•"/>
            </a:pPr>
            <a:r>
              <a:rPr lang="en-GB" sz="2000" dirty="0">
                <a:solidFill>
                  <a:srgbClr val="4F81BD"/>
                </a:solidFill>
              </a:rPr>
              <a:t>However, with Power Point, bear in mind the following:</a:t>
            </a:r>
          </a:p>
          <a:p>
            <a:pPr marL="800100" lvl="1" indent="-342900">
              <a:buFont typeface="Arial" panose="020B0604020202020204" pitchFamily="34" charset="0"/>
              <a:buChar char="•"/>
            </a:pPr>
            <a:r>
              <a:rPr lang="en-GB" sz="2000" dirty="0">
                <a:solidFill>
                  <a:srgbClr val="4F81BD"/>
                </a:solidFill>
              </a:rPr>
              <a:t>Only use Power Point if you feel comfortable to do so</a:t>
            </a:r>
          </a:p>
          <a:p>
            <a:pPr marL="800100" lvl="1" indent="-342900">
              <a:buFont typeface="Arial" panose="020B0604020202020204" pitchFamily="34" charset="0"/>
              <a:buChar char="•"/>
            </a:pPr>
            <a:r>
              <a:rPr lang="en-GB" sz="2000" dirty="0">
                <a:solidFill>
                  <a:srgbClr val="4F81BD"/>
                </a:solidFill>
              </a:rPr>
              <a:t>For </a:t>
            </a:r>
            <a:r>
              <a:rPr lang="en-GB" sz="2000" b="1" dirty="0">
                <a:solidFill>
                  <a:srgbClr val="4F81BD"/>
                </a:solidFill>
              </a:rPr>
              <a:t>6 minutes speaking time</a:t>
            </a:r>
            <a:r>
              <a:rPr lang="en-GB" sz="2000" dirty="0">
                <a:solidFill>
                  <a:srgbClr val="4F81BD"/>
                </a:solidFill>
              </a:rPr>
              <a:t>, you should have no more than </a:t>
            </a:r>
            <a:r>
              <a:rPr lang="en-GB" sz="2000" b="1" dirty="0">
                <a:solidFill>
                  <a:srgbClr val="4F81BD"/>
                </a:solidFill>
              </a:rPr>
              <a:t>6 slides of content</a:t>
            </a:r>
          </a:p>
          <a:p>
            <a:pPr marL="800100" lvl="1" indent="-342900">
              <a:buFont typeface="Arial" panose="020B0604020202020204" pitchFamily="34" charset="0"/>
              <a:buChar char="•"/>
            </a:pPr>
            <a:r>
              <a:rPr lang="en-GB" sz="2000" dirty="0">
                <a:solidFill>
                  <a:srgbClr val="4F81BD"/>
                </a:solidFill>
              </a:rPr>
              <a:t>Do not overload the slides with too much text</a:t>
            </a:r>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190005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to promote and strengthen the UPR by raising awareness, providing capacity-building tools, and bridging the different actors of the UPR.</a:t>
            </a:r>
            <a:endParaRPr lang="en-GB" dirty="0">
              <a:ea typeface="ＭＳ Ｐゴシック" pitchFamily="34" charset="-128"/>
            </a:endParaRPr>
          </a:p>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817401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47824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In </a:t>
            </a:r>
            <a:r>
              <a:rPr lang="fr-CH" dirty="0" err="1"/>
              <a:t>terms</a:t>
            </a:r>
            <a:r>
              <a:rPr lang="fr-CH" dirty="0"/>
              <a:t> of </a:t>
            </a:r>
            <a:r>
              <a:rPr lang="fr-CH" dirty="0" err="1"/>
              <a:t>who</a:t>
            </a:r>
            <a:r>
              <a:rPr lang="fr-CH" baseline="0" dirty="0"/>
              <a:t> </a:t>
            </a:r>
            <a:r>
              <a:rPr lang="fr-CH" baseline="0" dirty="0" err="1"/>
              <a:t>does</a:t>
            </a:r>
            <a:r>
              <a:rPr lang="fr-CH" baseline="0" dirty="0"/>
              <a:t> </a:t>
            </a:r>
            <a:r>
              <a:rPr lang="fr-CH" baseline="0" dirty="0" err="1"/>
              <a:t>this</a:t>
            </a:r>
            <a:r>
              <a:rPr lang="fr-CH" baseline="0" dirty="0"/>
              <a:t>:</a:t>
            </a:r>
          </a:p>
          <a:p>
            <a:r>
              <a:rPr lang="fr-CH" baseline="0" dirty="0"/>
              <a:t>5 staff (as </a:t>
            </a:r>
            <a:r>
              <a:rPr lang="fr-CH" baseline="0" dirty="0" err="1"/>
              <a:t>well</a:t>
            </a:r>
            <a:r>
              <a:rPr lang="fr-CH" baseline="0" dirty="0"/>
              <a:t> as  2 </a:t>
            </a:r>
            <a:r>
              <a:rPr lang="fr-CH" baseline="0" dirty="0" err="1"/>
              <a:t>interns</a:t>
            </a:r>
            <a:r>
              <a:rPr lang="fr-CH" baseline="0" dirty="0"/>
              <a:t> in GVA) 3 in the </a:t>
            </a:r>
            <a:r>
              <a:rPr lang="fr-CH" baseline="0" dirty="0" err="1"/>
              <a:t>Africa</a:t>
            </a:r>
            <a:r>
              <a:rPr lang="fr-CH" baseline="0" dirty="0"/>
              <a:t> </a:t>
            </a:r>
            <a:r>
              <a:rPr lang="fr-CH" baseline="0" dirty="0" err="1"/>
              <a:t>Regional</a:t>
            </a:r>
            <a:r>
              <a:rPr lang="fr-CH" baseline="0" dirty="0"/>
              <a:t> Office Nairobi</a:t>
            </a:r>
          </a:p>
          <a:p>
            <a:r>
              <a:rPr lang="fr-CH" baseline="0" dirty="0" err="1"/>
              <a:t>Finacial</a:t>
            </a:r>
            <a:r>
              <a:rPr lang="fr-CH" baseline="0" dirty="0"/>
              <a:t> support </a:t>
            </a:r>
            <a:r>
              <a:rPr lang="fr-CH" baseline="0" dirty="0" err="1"/>
              <a:t>is</a:t>
            </a:r>
            <a:r>
              <a:rPr lang="fr-CH" baseline="0" dirty="0"/>
              <a:t> </a:t>
            </a:r>
            <a:r>
              <a:rPr lang="fr-CH" baseline="0" dirty="0" err="1"/>
              <a:t>mostly</a:t>
            </a:r>
            <a:r>
              <a:rPr lang="fr-CH" baseline="0" dirty="0"/>
              <a:t> </a:t>
            </a:r>
            <a:r>
              <a:rPr lang="fr-CH" baseline="0" dirty="0" err="1"/>
              <a:t>from</a:t>
            </a:r>
            <a:r>
              <a:rPr lang="fr-CH" baseline="0" dirty="0"/>
              <a:t> States</a:t>
            </a:r>
            <a:endParaRPr lang="en-GB" dirty="0"/>
          </a:p>
          <a:p>
            <a:endParaRPr lang="en-GB" dirty="0"/>
          </a:p>
        </p:txBody>
      </p:sp>
      <p:sp>
        <p:nvSpPr>
          <p:cNvPr id="4" name="Slide Number Placeholder 3"/>
          <p:cNvSpPr>
            <a:spLocks noGrp="1"/>
          </p:cNvSpPr>
          <p:nvPr>
            <p:ph type="sldNum" sz="quarter" idx="10"/>
          </p:nvPr>
        </p:nvSpPr>
        <p:spPr/>
        <p:txBody>
          <a:bodyPr/>
          <a:lstStyle/>
          <a:p>
            <a:fld id="{04E24694-6F87-4C73-AE6B-A34477472566}" type="slidenum">
              <a:rPr lang="en-GB" smtClean="0"/>
              <a:t>4</a:t>
            </a:fld>
            <a:endParaRPr lang="en-GB"/>
          </a:p>
        </p:txBody>
      </p:sp>
    </p:spTree>
    <p:extLst>
      <p:ext uri="{BB962C8B-B14F-4D97-AF65-F5344CB8AC3E}">
        <p14:creationId xmlns:p14="http://schemas.microsoft.com/office/powerpoint/2010/main" val="3873654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1661516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Nepali CSOs recommended to reform the narrow definition of rape which included a 35-day </a:t>
            </a:r>
            <a:r>
              <a:rPr lang="en-US" dirty="0" err="1"/>
              <a:t>sttute</a:t>
            </a:r>
            <a:r>
              <a:rPr lang="en-US" dirty="0"/>
              <a:t> of limitation for reporting. Four states picked up this specific recommendation and Nepal extended the timeframe to 180 days. </a:t>
            </a:r>
          </a:p>
        </p:txBody>
      </p:sp>
      <p:sp>
        <p:nvSpPr>
          <p:cNvPr id="4" name="Slide Number Placeholder 3"/>
          <p:cNvSpPr>
            <a:spLocks noGrp="1"/>
          </p:cNvSpPr>
          <p:nvPr>
            <p:ph type="sldNum" sz="quarter" idx="10"/>
          </p:nvPr>
        </p:nvSpPr>
        <p:spPr/>
        <p:txBody>
          <a:bodyPr/>
          <a:lstStyle/>
          <a:p>
            <a:fld id="{04E24694-6F87-4C73-AE6B-A34477472566}" type="slidenum">
              <a:rPr lang="en-GB" smtClean="0"/>
              <a:pPr/>
              <a:t>41</a:t>
            </a:fld>
            <a:endParaRPr lang="en-GB"/>
          </a:p>
        </p:txBody>
      </p:sp>
    </p:spTree>
    <p:extLst>
      <p:ext uri="{BB962C8B-B14F-4D97-AF65-F5344CB8AC3E}">
        <p14:creationId xmlns:p14="http://schemas.microsoft.com/office/powerpoint/2010/main" val="2805177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advocacy in the second cycle of the UPR to highlight the situation of the indigenous Batwa people in Rwanda resulted in an increased number of recommendations addressing the topic compared to the first cycle. It demonstrates that the UPR can be utilized to raise the profile of a specific theme and introduce emerging issues.</a:t>
            </a:r>
          </a:p>
        </p:txBody>
      </p:sp>
      <p:sp>
        <p:nvSpPr>
          <p:cNvPr id="4" name="Slide Number Placeholder 3"/>
          <p:cNvSpPr>
            <a:spLocks noGrp="1"/>
          </p:cNvSpPr>
          <p:nvPr>
            <p:ph type="sldNum" sz="quarter" idx="10"/>
          </p:nvPr>
        </p:nvSpPr>
        <p:spPr/>
        <p:txBody>
          <a:bodyPr/>
          <a:lstStyle/>
          <a:p>
            <a:fld id="{04E24694-6F87-4C73-AE6B-A34477472566}" type="slidenum">
              <a:rPr lang="en-GB" smtClean="0"/>
              <a:pPr/>
              <a:t>42</a:t>
            </a:fld>
            <a:endParaRPr lang="en-GB"/>
          </a:p>
        </p:txBody>
      </p:sp>
    </p:spTree>
    <p:extLst>
      <p:ext uri="{BB962C8B-B14F-4D97-AF65-F5344CB8AC3E}">
        <p14:creationId xmlns:p14="http://schemas.microsoft.com/office/powerpoint/2010/main" val="1067463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Mongolian CSO </a:t>
            </a:r>
            <a:r>
              <a:rPr lang="en-US" dirty="0" err="1"/>
              <a:t>utilised</a:t>
            </a:r>
            <a:r>
              <a:rPr lang="en-US" dirty="0"/>
              <a:t> the advocacy platform presented by the UPR to lobby for the specific goal of decriminalization of defamation. The US, Ireland and the Czech Republic participated in Mongolia’s Pre-session in </a:t>
            </a:r>
            <a:r>
              <a:rPr lang="en-US" dirty="0" err="1"/>
              <a:t>Geneve</a:t>
            </a:r>
            <a:r>
              <a:rPr lang="en-US" dirty="0"/>
              <a:t> and subsequently made the recommendation at Mongolia’s review.</a:t>
            </a:r>
          </a:p>
        </p:txBody>
      </p:sp>
      <p:sp>
        <p:nvSpPr>
          <p:cNvPr id="4" name="Slide Number Placeholder 3"/>
          <p:cNvSpPr>
            <a:spLocks noGrp="1"/>
          </p:cNvSpPr>
          <p:nvPr>
            <p:ph type="sldNum" sz="quarter" idx="10"/>
          </p:nvPr>
        </p:nvSpPr>
        <p:spPr/>
        <p:txBody>
          <a:bodyPr/>
          <a:lstStyle/>
          <a:p>
            <a:fld id="{04E24694-6F87-4C73-AE6B-A34477472566}" type="slidenum">
              <a:rPr lang="en-GB" smtClean="0"/>
              <a:pPr/>
              <a:t>43</a:t>
            </a:fld>
            <a:endParaRPr lang="en-GB"/>
          </a:p>
        </p:txBody>
      </p:sp>
    </p:spTree>
    <p:extLst>
      <p:ext uri="{BB962C8B-B14F-4D97-AF65-F5344CB8AC3E}">
        <p14:creationId xmlns:p14="http://schemas.microsoft.com/office/powerpoint/2010/main" val="7852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24694-6F87-4C73-AE6B-A34477472566}" type="slidenum">
              <a:rPr lang="en-GB" smtClean="0"/>
              <a:pPr/>
              <a:t>44</a:t>
            </a:fld>
            <a:endParaRPr lang="en-GB"/>
          </a:p>
        </p:txBody>
      </p:sp>
    </p:spTree>
    <p:extLst>
      <p:ext uri="{BB962C8B-B14F-4D97-AF65-F5344CB8AC3E}">
        <p14:creationId xmlns:p14="http://schemas.microsoft.com/office/powerpoint/2010/main" val="192502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24694-6F87-4C73-AE6B-A34477472566}" type="slidenum">
              <a:rPr lang="en-GB" smtClean="0"/>
              <a:pPr/>
              <a:t>45</a:t>
            </a:fld>
            <a:endParaRPr lang="en-GB"/>
          </a:p>
        </p:txBody>
      </p:sp>
    </p:spTree>
    <p:extLst>
      <p:ext uri="{BB962C8B-B14F-4D97-AF65-F5344CB8AC3E}">
        <p14:creationId xmlns:p14="http://schemas.microsoft.com/office/powerpoint/2010/main" val="363762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9776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2,815 </a:t>
            </a:r>
            <a:r>
              <a:rPr lang="fr-CH" dirty="0" err="1"/>
              <a:t>words</a:t>
            </a:r>
            <a:r>
              <a:rPr lang="fr-CH" dirty="0"/>
              <a:t> for </a:t>
            </a:r>
            <a:r>
              <a:rPr lang="fr-CH" dirty="0" err="1"/>
              <a:t>individual</a:t>
            </a:r>
            <a:r>
              <a:rPr lang="fr-CH" dirty="0"/>
              <a:t> </a:t>
            </a:r>
            <a:r>
              <a:rPr lang="fr-CH" dirty="0" err="1"/>
              <a:t>submissions</a:t>
            </a:r>
            <a:r>
              <a:rPr lang="fr-CH" dirty="0"/>
              <a:t>; 5,630 </a:t>
            </a:r>
            <a:r>
              <a:rPr lang="fr-CH" dirty="0" err="1"/>
              <a:t>words</a:t>
            </a:r>
            <a:r>
              <a:rPr lang="fr-CH" dirty="0"/>
              <a:t> for joint </a:t>
            </a:r>
            <a:r>
              <a:rPr lang="fr-CH" dirty="0" err="1"/>
              <a:t>submission</a:t>
            </a:r>
            <a:endParaRPr lang="fr-CH" dirty="0"/>
          </a:p>
        </p:txBody>
      </p:sp>
      <p:sp>
        <p:nvSpPr>
          <p:cNvPr id="4" name="Espace réservé du numéro de diapositive 3"/>
          <p:cNvSpPr>
            <a:spLocks noGrp="1"/>
          </p:cNvSpPr>
          <p:nvPr>
            <p:ph type="sldNum" sz="quarter" idx="10"/>
          </p:nvPr>
        </p:nvSpPr>
        <p:spPr/>
        <p:txBody>
          <a:bodyPr/>
          <a:lstStyle/>
          <a:p>
            <a:fld id="{4779F343-BFF4-48AD-A79F-FE0B89663EC8}" type="slidenum">
              <a:rPr lang="fr-CH" smtClean="0"/>
              <a:pPr/>
              <a:t>6</a:t>
            </a:fld>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On </a:t>
            </a:r>
            <a:r>
              <a:rPr lang="fr-CH" dirty="0" err="1"/>
              <a:t>average</a:t>
            </a:r>
            <a:r>
              <a:rPr lang="fr-CH" dirty="0"/>
              <a:t>, SuR</a:t>
            </a:r>
            <a:r>
              <a:rPr lang="fr-CH" baseline="0" dirty="0"/>
              <a:t> </a:t>
            </a:r>
            <a:r>
              <a:rPr lang="fr-CH" baseline="0" dirty="0" err="1"/>
              <a:t>receives</a:t>
            </a:r>
            <a:r>
              <a:rPr lang="fr-CH" baseline="0" dirty="0"/>
              <a:t> </a:t>
            </a:r>
            <a:r>
              <a:rPr lang="fr-CH" baseline="0" dirty="0" err="1"/>
              <a:t>around</a:t>
            </a:r>
            <a:r>
              <a:rPr lang="fr-CH" baseline="0" dirty="0"/>
              <a:t> 200 </a:t>
            </a:r>
            <a:r>
              <a:rPr lang="fr-CH" baseline="0" dirty="0" err="1"/>
              <a:t>recommendations</a:t>
            </a:r>
            <a:r>
              <a:rPr lang="fr-CH" baseline="0" dirty="0"/>
              <a:t>; RS </a:t>
            </a:r>
            <a:r>
              <a:rPr lang="fr-CH" baseline="0" dirty="0" err="1"/>
              <a:t>makes</a:t>
            </a:r>
            <a:r>
              <a:rPr lang="fr-CH" baseline="0" dirty="0"/>
              <a:t> 2.5 </a:t>
            </a:r>
            <a:r>
              <a:rPr lang="fr-CH" baseline="0" dirty="0" err="1"/>
              <a:t>recommendations</a:t>
            </a:r>
            <a:endParaRPr lang="fr-CH" baseline="0" dirty="0"/>
          </a:p>
          <a:p>
            <a:r>
              <a:rPr lang="fr-CH" baseline="0" dirty="0" err="1"/>
              <a:t>Res</a:t>
            </a:r>
            <a:r>
              <a:rPr lang="fr-CH" baseline="0" dirty="0"/>
              <a:t> 5/1: </a:t>
            </a:r>
            <a:r>
              <a:rPr lang="en-GB" sz="1200" kern="1200" dirty="0">
                <a:solidFill>
                  <a:schemeClr val="tx1"/>
                </a:solidFill>
                <a:latin typeface="+mn-lt"/>
                <a:ea typeface="+mn-ea"/>
                <a:cs typeface="+mn-cs"/>
              </a:rPr>
              <a:t>”After exhausting all efforts to encourage a State to cooperate with the universal periodic review mechanism, the Council will address, as appropriate, cases of persistent non-cooperation with the mechanism.”</a:t>
            </a:r>
            <a:endParaRPr lang="fr-CH" baseline="0" dirty="0"/>
          </a:p>
        </p:txBody>
      </p:sp>
      <p:sp>
        <p:nvSpPr>
          <p:cNvPr id="4" name="Espace réservé du numéro de diapositive 3"/>
          <p:cNvSpPr>
            <a:spLocks noGrp="1"/>
          </p:cNvSpPr>
          <p:nvPr>
            <p:ph type="sldNum" sz="quarter" idx="10"/>
          </p:nvPr>
        </p:nvSpPr>
        <p:spPr/>
        <p:txBody>
          <a:bodyPr/>
          <a:lstStyle/>
          <a:p>
            <a:fld id="{4779F343-BFF4-48AD-A79F-FE0B89663EC8}" type="slidenum">
              <a:rPr lang="fr-CH" smtClean="0"/>
              <a:pPr/>
              <a:t>7</a:t>
            </a:fld>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24694-6F87-4C73-AE6B-A34477472566}" type="slidenum">
              <a:rPr lang="en-GB" smtClean="0"/>
              <a:pPr/>
              <a:t>8</a:t>
            </a:fld>
            <a:endParaRPr lang="en-GB"/>
          </a:p>
        </p:txBody>
      </p:sp>
    </p:spTree>
    <p:extLst>
      <p:ext uri="{BB962C8B-B14F-4D97-AF65-F5344CB8AC3E}">
        <p14:creationId xmlns:p14="http://schemas.microsoft.com/office/powerpoint/2010/main" val="130670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D89FB96F-CA4E-4E2D-8AA7-CA486C602CD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94476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23/10/2018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23/10/2018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fif"/><Relationship Id="rId4" Type="http://schemas.openxmlformats.org/officeDocument/2006/relationships/hyperlink" Target="http://www.upr-info.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mailto:n.arupova@upr-info.org" TargetMode="Externa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72816"/>
            <a:ext cx="9144000" cy="1470025"/>
          </a:xfrm>
          <a:solidFill>
            <a:srgbClr val="0070C0"/>
          </a:solidFill>
          <a:ln>
            <a:solidFill>
              <a:srgbClr val="0070C0"/>
            </a:solidFill>
          </a:ln>
        </p:spPr>
        <p:txBody>
          <a:bodyPr>
            <a:normAutofit/>
          </a:bodyPr>
          <a:lstStyle/>
          <a:p>
            <a:r>
              <a:rPr lang="en-GB" dirty="0">
                <a:solidFill>
                  <a:schemeClr val="bg1"/>
                </a:solidFill>
              </a:rPr>
              <a:t>Introduction to the Pre-sessions</a:t>
            </a:r>
            <a:br>
              <a:rPr lang="en-GB" dirty="0">
                <a:solidFill>
                  <a:schemeClr val="bg1"/>
                </a:solidFill>
              </a:rPr>
            </a:br>
            <a:r>
              <a:rPr lang="en-GB" sz="2000" b="1" dirty="0">
                <a:solidFill>
                  <a:srgbClr val="FFFFFF"/>
                </a:solidFill>
              </a:rPr>
              <a:t>Auckland, 23</a:t>
            </a:r>
            <a:r>
              <a:rPr lang="en-GB" sz="2000" b="1" baseline="30000" dirty="0">
                <a:solidFill>
                  <a:srgbClr val="FFFFFF"/>
                </a:solidFill>
              </a:rPr>
              <a:t>rd</a:t>
            </a:r>
            <a:r>
              <a:rPr lang="en-GB" sz="2000" b="1" dirty="0">
                <a:solidFill>
                  <a:srgbClr val="FFFFFF"/>
                </a:solidFill>
              </a:rPr>
              <a:t> October 2018</a:t>
            </a:r>
          </a:p>
        </p:txBody>
      </p:sp>
      <p:sp>
        <p:nvSpPr>
          <p:cNvPr id="3" name="Sous-titre 2"/>
          <p:cNvSpPr>
            <a:spLocks noGrp="1"/>
          </p:cNvSpPr>
          <p:nvPr>
            <p:ph type="subTitle" idx="1"/>
          </p:nvPr>
        </p:nvSpPr>
        <p:spPr>
          <a:xfrm>
            <a:off x="1043608" y="3383279"/>
            <a:ext cx="6984776" cy="1095975"/>
          </a:xfrm>
        </p:spPr>
        <p:txBody>
          <a:bodyPr>
            <a:noAutofit/>
          </a:bodyPr>
          <a:lstStyle/>
          <a:p>
            <a:r>
              <a:rPr lang="en-GB" sz="2000" dirty="0"/>
              <a:t>What is the UPR? What are the Pre-sessions? How to prepare? </a:t>
            </a:r>
          </a:p>
          <a:p>
            <a:r>
              <a:rPr lang="en-GB" sz="2000" dirty="0"/>
              <a:t>What to expect?</a:t>
            </a:r>
          </a:p>
        </p:txBody>
      </p:sp>
      <p:pic>
        <p:nvPicPr>
          <p:cNvPr id="4" name="Image 3" descr="ppt 1.PNG"/>
          <p:cNvPicPr>
            <a:picLocks noChangeAspect="1"/>
          </p:cNvPicPr>
          <p:nvPr/>
        </p:nvPicPr>
        <p:blipFill>
          <a:blip r:embed="rId4" cstate="print"/>
          <a:stretch>
            <a:fillRect/>
          </a:stretch>
        </p:blipFill>
        <p:spPr>
          <a:xfrm>
            <a:off x="2915816" y="4388990"/>
            <a:ext cx="3091343" cy="2072766"/>
          </a:xfrm>
          <a:prstGeom prst="rect">
            <a:avLst/>
          </a:prstGeom>
        </p:spPr>
      </p:pic>
      <p:pic>
        <p:nvPicPr>
          <p:cNvPr id="5" name="Image 4" descr="Logo-square.png"/>
          <p:cNvPicPr>
            <a:picLocks noChangeAspect="1"/>
          </p:cNvPicPr>
          <p:nvPr/>
        </p:nvPicPr>
        <p:blipFill>
          <a:blip r:embed="rId5" cstate="print"/>
          <a:stretch>
            <a:fillRect/>
          </a:stretch>
        </p:blipFill>
        <p:spPr>
          <a:xfrm>
            <a:off x="3779912" y="0"/>
            <a:ext cx="1772816" cy="1700808"/>
          </a:xfrm>
          <a:prstGeom prst="rect">
            <a:avLst/>
          </a:prstGeom>
        </p:spPr>
      </p:pic>
      <p:pic>
        <p:nvPicPr>
          <p:cNvPr id="6" name="Image 5" descr="We Pay Our Interns_LOGO Final-small (1).png"/>
          <p:cNvPicPr>
            <a:picLocks noChangeAspect="1"/>
          </p:cNvPicPr>
          <p:nvPr/>
        </p:nvPicPr>
        <p:blipFill>
          <a:blip r:embed="rId6" cstate="print"/>
          <a:stretch>
            <a:fillRect/>
          </a:stretch>
        </p:blipFill>
        <p:spPr>
          <a:xfrm>
            <a:off x="7524328" y="6021288"/>
            <a:ext cx="1219202" cy="438913"/>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3968" y="4634"/>
            <a:ext cx="4860032" cy="1338670"/>
          </a:xfrm>
          <a:solidFill>
            <a:schemeClr val="bg1">
              <a:lumMod val="65000"/>
            </a:schemeClr>
          </a:solidFill>
        </p:spPr>
        <p:txBody>
          <a:bodyPr>
            <a:normAutofit fontScale="92500" lnSpcReduction="20000"/>
          </a:bodyPr>
          <a:lstStyle/>
          <a:p>
            <a:pPr algn="ctr">
              <a:buNone/>
            </a:pPr>
            <a:endParaRPr lang="en-GB" dirty="0">
              <a:solidFill>
                <a:schemeClr val="bg1"/>
              </a:solidFill>
            </a:endParaRPr>
          </a:p>
          <a:p>
            <a:pPr algn="ctr">
              <a:buNone/>
            </a:pPr>
            <a:r>
              <a:rPr lang="en-GB" dirty="0">
                <a:solidFill>
                  <a:schemeClr val="bg1"/>
                </a:solidFill>
              </a:rPr>
              <a:t>Main international human rights mechanisms</a:t>
            </a:r>
          </a:p>
        </p:txBody>
      </p:sp>
      <p:pic>
        <p:nvPicPr>
          <p:cNvPr id="6" name="Image 5" descr="Logo-square.png"/>
          <p:cNvPicPr>
            <a:picLocks noChangeAspect="1"/>
          </p:cNvPicPr>
          <p:nvPr/>
        </p:nvPicPr>
        <p:blipFill>
          <a:blip r:embed="rId4" cstate="print"/>
          <a:stretch>
            <a:fillRect/>
          </a:stretch>
        </p:blipFill>
        <p:spPr>
          <a:xfrm>
            <a:off x="899592" y="371196"/>
            <a:ext cx="972108" cy="972108"/>
          </a:xfrm>
          <a:prstGeom prst="rect">
            <a:avLst/>
          </a:prstGeom>
        </p:spPr>
      </p:pic>
      <p:graphicFrame>
        <p:nvGraphicFramePr>
          <p:cNvPr id="2" name="Table 1">
            <a:extLst>
              <a:ext uri="{FF2B5EF4-FFF2-40B4-BE49-F238E27FC236}">
                <a16:creationId xmlns:a16="http://schemas.microsoft.com/office/drawing/2014/main" id="{62901B58-852A-442C-BFCB-5A72529CD6E4}"/>
              </a:ext>
            </a:extLst>
          </p:cNvPr>
          <p:cNvGraphicFramePr>
            <a:graphicFrameLocks noGrp="1"/>
          </p:cNvGraphicFramePr>
          <p:nvPr>
            <p:extLst>
              <p:ext uri="{D42A27DB-BD31-4B8C-83A1-F6EECF244321}">
                <p14:modId xmlns:p14="http://schemas.microsoft.com/office/powerpoint/2010/main" val="1753449507"/>
              </p:ext>
            </p:extLst>
          </p:nvPr>
        </p:nvGraphicFramePr>
        <p:xfrm>
          <a:off x="755576" y="1700808"/>
          <a:ext cx="7704857" cy="4608512"/>
        </p:xfrm>
        <a:graphic>
          <a:graphicData uri="http://schemas.openxmlformats.org/drawingml/2006/table">
            <a:tbl>
              <a:tblPr firstRow="1" bandRow="1">
                <a:tableStyleId>{5C22544A-7EE6-4342-B048-85BDC9FD1C3A}</a:tableStyleId>
              </a:tblPr>
              <a:tblGrid>
                <a:gridCol w="1073628">
                  <a:extLst>
                    <a:ext uri="{9D8B030D-6E8A-4147-A177-3AD203B41FA5}">
                      <a16:colId xmlns:a16="http://schemas.microsoft.com/office/drawing/2014/main" val="1170125567"/>
                    </a:ext>
                  </a:extLst>
                </a:gridCol>
                <a:gridCol w="2559557">
                  <a:extLst>
                    <a:ext uri="{9D8B030D-6E8A-4147-A177-3AD203B41FA5}">
                      <a16:colId xmlns:a16="http://schemas.microsoft.com/office/drawing/2014/main" val="3701325103"/>
                    </a:ext>
                  </a:extLst>
                </a:gridCol>
                <a:gridCol w="2183939">
                  <a:extLst>
                    <a:ext uri="{9D8B030D-6E8A-4147-A177-3AD203B41FA5}">
                      <a16:colId xmlns:a16="http://schemas.microsoft.com/office/drawing/2014/main" val="2985970639"/>
                    </a:ext>
                  </a:extLst>
                </a:gridCol>
                <a:gridCol w="1887733">
                  <a:extLst>
                    <a:ext uri="{9D8B030D-6E8A-4147-A177-3AD203B41FA5}">
                      <a16:colId xmlns:a16="http://schemas.microsoft.com/office/drawing/2014/main" val="3203627897"/>
                    </a:ext>
                  </a:extLst>
                </a:gridCol>
              </a:tblGrid>
              <a:tr h="358798">
                <a:tc>
                  <a:txBody>
                    <a:bodyPr/>
                    <a:lstStyle/>
                    <a:p>
                      <a:r>
                        <a:rPr lang="en-GB" sz="1200" dirty="0"/>
                        <a:t>Mechanism </a:t>
                      </a:r>
                    </a:p>
                  </a:txBody>
                  <a:tcPr marL="68580" marR="68580" marT="34290" marB="34290"/>
                </a:tc>
                <a:tc>
                  <a:txBody>
                    <a:bodyPr/>
                    <a:lstStyle/>
                    <a:p>
                      <a:r>
                        <a:rPr lang="en-GB" sz="1200" dirty="0"/>
                        <a:t>Treaty bodies</a:t>
                      </a:r>
                    </a:p>
                  </a:txBody>
                  <a:tcPr marL="68580" marR="68580" marT="34290" marB="34290"/>
                </a:tc>
                <a:tc>
                  <a:txBody>
                    <a:bodyPr/>
                    <a:lstStyle/>
                    <a:p>
                      <a:r>
                        <a:rPr lang="en-GB" sz="1200" dirty="0"/>
                        <a:t>Special Procedures</a:t>
                      </a:r>
                    </a:p>
                  </a:txBody>
                  <a:tcPr marL="68580" marR="68580" marT="34290" marB="34290"/>
                </a:tc>
                <a:tc>
                  <a:txBody>
                    <a:bodyPr/>
                    <a:lstStyle/>
                    <a:p>
                      <a:r>
                        <a:rPr lang="en-GB" sz="1200" dirty="0"/>
                        <a:t>UPR</a:t>
                      </a:r>
                    </a:p>
                  </a:txBody>
                  <a:tcPr marL="68580" marR="68580" marT="34290" marB="34290"/>
                </a:tc>
                <a:extLst>
                  <a:ext uri="{0D108BD9-81ED-4DB2-BD59-A6C34878D82A}">
                    <a16:rowId xmlns:a16="http://schemas.microsoft.com/office/drawing/2014/main" val="2932932703"/>
                  </a:ext>
                </a:extLst>
              </a:tr>
              <a:tr h="798880">
                <a:tc>
                  <a:txBody>
                    <a:bodyPr/>
                    <a:lstStyle/>
                    <a:p>
                      <a:r>
                        <a:rPr lang="en-GB" sz="1100" dirty="0"/>
                        <a:t>Description</a:t>
                      </a:r>
                    </a:p>
                  </a:txBody>
                  <a:tcPr marL="68580" marR="68580" marT="34290" marB="34290"/>
                </a:tc>
                <a:tc>
                  <a:txBody>
                    <a:bodyPr/>
                    <a:lstStyle/>
                    <a:p>
                      <a:r>
                        <a:rPr lang="en-GB" sz="1100" dirty="0"/>
                        <a:t>International treaties setting out duties for States to protect human rights</a:t>
                      </a:r>
                    </a:p>
                  </a:txBody>
                  <a:tcPr marL="68580" marR="68580" marT="34290" marB="34290"/>
                </a:tc>
                <a:tc>
                  <a:txBody>
                    <a:bodyPr/>
                    <a:lstStyle/>
                    <a:p>
                      <a:r>
                        <a:rPr lang="en-GB" sz="1100" dirty="0"/>
                        <a:t>International experts who examine human rights either thematically or by country</a:t>
                      </a:r>
                    </a:p>
                  </a:txBody>
                  <a:tcPr marL="68580" marR="68580" marT="34290" marB="34290"/>
                </a:tc>
                <a:tc>
                  <a:txBody>
                    <a:bodyPr/>
                    <a:lstStyle/>
                    <a:p>
                      <a:r>
                        <a:rPr lang="en-GB" sz="1100" dirty="0"/>
                        <a:t>International human rights assessment undergone by each UN Member State every  4 ½ years</a:t>
                      </a:r>
                    </a:p>
                  </a:txBody>
                  <a:tcPr marL="68580" marR="68580" marT="34290" marB="34290"/>
                </a:tc>
                <a:extLst>
                  <a:ext uri="{0D108BD9-81ED-4DB2-BD59-A6C34878D82A}">
                    <a16:rowId xmlns:a16="http://schemas.microsoft.com/office/drawing/2014/main" val="3804076166"/>
                  </a:ext>
                </a:extLst>
              </a:tr>
              <a:tr h="436502">
                <a:tc>
                  <a:txBody>
                    <a:bodyPr/>
                    <a:lstStyle/>
                    <a:p>
                      <a:r>
                        <a:rPr lang="en-GB" sz="1100" dirty="0"/>
                        <a:t>Number</a:t>
                      </a:r>
                    </a:p>
                  </a:txBody>
                  <a:tcPr marL="68580" marR="68580" marT="34290" marB="34290"/>
                </a:tc>
                <a:tc>
                  <a:txBody>
                    <a:bodyPr/>
                    <a:lstStyle/>
                    <a:p>
                      <a:r>
                        <a:rPr lang="en-GB" sz="1100" dirty="0"/>
                        <a:t>10 treaty bodies</a:t>
                      </a:r>
                    </a:p>
                  </a:txBody>
                  <a:tcPr marL="68580" marR="68580" marT="34290" marB="34290"/>
                </a:tc>
                <a:tc>
                  <a:txBody>
                    <a:bodyPr/>
                    <a:lstStyle/>
                    <a:p>
                      <a:r>
                        <a:rPr lang="en-GB" sz="1100" b="1" dirty="0"/>
                        <a:t>44 thematic; 12 country-specific</a:t>
                      </a:r>
                    </a:p>
                  </a:txBody>
                  <a:tcPr marL="68580" marR="68580" marT="34290" marB="34290"/>
                </a:tc>
                <a:tc>
                  <a:txBody>
                    <a:bodyPr/>
                    <a:lstStyle/>
                    <a:p>
                      <a:r>
                        <a:rPr lang="en-GB" sz="1100" dirty="0"/>
                        <a:t>All 193 UN Member States</a:t>
                      </a:r>
                    </a:p>
                  </a:txBody>
                  <a:tcPr marL="68580" marR="68580" marT="34290" marB="34290"/>
                </a:tc>
                <a:extLst>
                  <a:ext uri="{0D108BD9-81ED-4DB2-BD59-A6C34878D82A}">
                    <a16:rowId xmlns:a16="http://schemas.microsoft.com/office/drawing/2014/main" val="215090715"/>
                  </a:ext>
                </a:extLst>
              </a:tr>
              <a:tr h="61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Foundation</a:t>
                      </a:r>
                    </a:p>
                  </a:txBody>
                  <a:tcPr marL="68580" marR="68580" marT="34290" marB="34290"/>
                </a:tc>
                <a:tc>
                  <a:txBody>
                    <a:bodyPr/>
                    <a:lstStyle/>
                    <a:p>
                      <a:r>
                        <a:rPr lang="en-GB" sz="1100" dirty="0"/>
                        <a:t>9 international human rights treaties, ratified by States</a:t>
                      </a:r>
                    </a:p>
                  </a:txBody>
                  <a:tcPr marL="68580" marR="68580" marT="34290" marB="34290"/>
                </a:tc>
                <a:tc>
                  <a:txBody>
                    <a:bodyPr/>
                    <a:lstStyle/>
                    <a:p>
                      <a:r>
                        <a:rPr lang="en-GB" sz="1100" dirty="0"/>
                        <a:t>By resolution of the Human Right Council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By resolution of the UN General Assembly &amp; Human Rights Council </a:t>
                      </a:r>
                    </a:p>
                  </a:txBody>
                  <a:tcPr marL="68580" marR="68580" marT="34290" marB="34290"/>
                </a:tc>
                <a:extLst>
                  <a:ext uri="{0D108BD9-81ED-4DB2-BD59-A6C34878D82A}">
                    <a16:rowId xmlns:a16="http://schemas.microsoft.com/office/drawing/2014/main" val="3411044627"/>
                  </a:ext>
                </a:extLst>
              </a:tr>
              <a:tr h="1161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Themes</a:t>
                      </a:r>
                    </a:p>
                  </a:txBody>
                  <a:tcPr marL="68580" marR="68580" marT="34290" marB="34290"/>
                </a:tc>
                <a:tc>
                  <a:txBody>
                    <a:bodyPr/>
                    <a:lstStyle/>
                    <a:p>
                      <a:r>
                        <a:rPr lang="en-GB" sz="1100" dirty="0"/>
                        <a:t>Civil &amp; political rights (CPs); Economic, social &amp; cultural rights (ESCRs); Racial discrimination; Women; Torture; Children; Migrant workers; Disabilities; Enforced disappearances</a:t>
                      </a:r>
                    </a:p>
                  </a:txBody>
                  <a:tcPr marL="68580" marR="68580" marT="34290" marB="34290"/>
                </a:tc>
                <a:tc>
                  <a:txBody>
                    <a:bodyPr/>
                    <a:lstStyle/>
                    <a:p>
                      <a:r>
                        <a:rPr lang="en-GB" sz="1100" dirty="0"/>
                        <a:t>Varied: CPs; ESCRs; collective rights (</a:t>
                      </a:r>
                      <a:r>
                        <a:rPr lang="en-GB" sz="1100" i="1" dirty="0"/>
                        <a:t>e.g.</a:t>
                      </a:r>
                      <a:r>
                        <a:rPr lang="en-GB" sz="1100" i="0" dirty="0"/>
                        <a:t> environment); marginalised groups; country mandates incl. Syria; Palestine; Myanmar…</a:t>
                      </a:r>
                      <a:endParaRPr lang="en-GB" sz="1100" dirty="0"/>
                    </a:p>
                  </a:txBody>
                  <a:tcPr marL="68580" marR="68580" marT="34290" marB="34290"/>
                </a:tc>
                <a:tc>
                  <a:txBody>
                    <a:bodyPr/>
                    <a:lstStyle/>
                    <a:p>
                      <a:r>
                        <a:rPr lang="en-GB" sz="1100" dirty="0"/>
                        <a:t>All human rights issues can be raised in the UPR, as well as tenets of humanitarian law</a:t>
                      </a:r>
                    </a:p>
                  </a:txBody>
                  <a:tcPr marL="68580" marR="68580" marT="34290" marB="34290"/>
                </a:tc>
                <a:extLst>
                  <a:ext uri="{0D108BD9-81ED-4DB2-BD59-A6C34878D82A}">
                    <a16:rowId xmlns:a16="http://schemas.microsoft.com/office/drawing/2014/main" val="3263523269"/>
                  </a:ext>
                </a:extLst>
              </a:tr>
              <a:tr h="61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Nature</a:t>
                      </a:r>
                    </a:p>
                  </a:txBody>
                  <a:tcPr marL="68580" marR="68580" marT="34290" marB="34290"/>
                </a:tc>
                <a:tc>
                  <a:txBody>
                    <a:bodyPr/>
                    <a:lstStyle/>
                    <a:p>
                      <a:r>
                        <a:rPr lang="en-GB" sz="1100" b="1" dirty="0"/>
                        <a:t>Legally binding </a:t>
                      </a:r>
                      <a:r>
                        <a:rPr lang="en-GB" sz="1100" dirty="0"/>
                        <a:t>treaties; treaty bodies led by committees of independent human rights experts</a:t>
                      </a:r>
                    </a:p>
                  </a:txBody>
                  <a:tcPr marL="68580" marR="68580" marT="34290" marB="34290"/>
                </a:tc>
                <a:tc>
                  <a:txBody>
                    <a:bodyPr/>
                    <a:lstStyle/>
                    <a:p>
                      <a:r>
                        <a:rPr lang="en-GB" sz="1100" dirty="0"/>
                        <a:t>Independent experts appointed by the UN; issue reports &amp; recommendations</a:t>
                      </a:r>
                    </a:p>
                  </a:txBody>
                  <a:tcPr marL="68580" marR="68580" marT="34290" marB="34290"/>
                </a:tc>
                <a:tc>
                  <a:txBody>
                    <a:bodyPr/>
                    <a:lstStyle/>
                    <a:p>
                      <a:r>
                        <a:rPr lang="en-GB" sz="1100" dirty="0"/>
                        <a:t>Inter-governmental, peer-review political process; not legally binding</a:t>
                      </a:r>
                    </a:p>
                  </a:txBody>
                  <a:tcPr marL="68580" marR="68580" marT="34290" marB="34290"/>
                </a:tc>
                <a:extLst>
                  <a:ext uri="{0D108BD9-81ED-4DB2-BD59-A6C34878D82A}">
                    <a16:rowId xmlns:a16="http://schemas.microsoft.com/office/drawing/2014/main" val="2140335645"/>
                  </a:ext>
                </a:extLst>
              </a:tr>
              <a:tr h="617691">
                <a:tc>
                  <a:txBody>
                    <a:bodyPr/>
                    <a:lstStyle/>
                    <a:p>
                      <a:r>
                        <a:rPr lang="en-GB" sz="1100" dirty="0"/>
                        <a:t>Other information</a:t>
                      </a:r>
                    </a:p>
                  </a:txBody>
                  <a:tcPr marL="68580" marR="68580" marT="34290" marB="34290"/>
                </a:tc>
                <a:tc>
                  <a:txBody>
                    <a:bodyPr/>
                    <a:lstStyle/>
                    <a:p>
                      <a:r>
                        <a:rPr lang="en-GB" sz="1100" dirty="0"/>
                        <a:t>Individual complaints procedure under CCPR; CERD; CAT; CEDAW; CRPD; CED; CESCR; and CRC</a:t>
                      </a:r>
                    </a:p>
                  </a:txBody>
                  <a:tcPr marL="68580" marR="68580" marT="34290" marB="34290"/>
                </a:tc>
                <a:tc>
                  <a:txBody>
                    <a:bodyPr/>
                    <a:lstStyle/>
                    <a:p>
                      <a:r>
                        <a:rPr lang="en-GB" sz="1100" dirty="0"/>
                        <a:t>Mandate holder must have express permission of the State to conduct a visit</a:t>
                      </a:r>
                    </a:p>
                  </a:txBody>
                  <a:tcPr marL="68580" marR="68580" marT="34290" marB="34290"/>
                </a:tc>
                <a:tc>
                  <a:txBody>
                    <a:bodyPr/>
                    <a:lstStyle/>
                    <a:p>
                      <a:r>
                        <a:rPr lang="en-GB" sz="1100" dirty="0"/>
                        <a:t>The only universal human rights mechanism, with a </a:t>
                      </a:r>
                      <a:r>
                        <a:rPr lang="en-GB" sz="1100" b="1" dirty="0"/>
                        <a:t>100% participation rate</a:t>
                      </a:r>
                    </a:p>
                  </a:txBody>
                  <a:tcPr marL="68580" marR="68580" marT="34290" marB="34290"/>
                </a:tc>
                <a:extLst>
                  <a:ext uri="{0D108BD9-81ED-4DB2-BD59-A6C34878D82A}">
                    <a16:rowId xmlns:a16="http://schemas.microsoft.com/office/drawing/2014/main" val="915281140"/>
                  </a:ext>
                </a:extLst>
              </a:tr>
            </a:tbl>
          </a:graphicData>
        </a:graphic>
      </p:graphicFrame>
    </p:spTree>
    <p:custDataLst>
      <p:tags r:id="rId1"/>
    </p:custDataLst>
    <p:extLst>
      <p:ext uri="{BB962C8B-B14F-4D97-AF65-F5344CB8AC3E}">
        <p14:creationId xmlns:p14="http://schemas.microsoft.com/office/powerpoint/2010/main" val="1147108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universal periodic review">
            <a:extLst>
              <a:ext uri="{FF2B5EF4-FFF2-40B4-BE49-F238E27FC236}">
                <a16:creationId xmlns:a16="http://schemas.microsoft.com/office/drawing/2014/main" id="{D81DC51B-35E6-41BE-BBFF-1428F24DF1B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852" y="188640"/>
            <a:ext cx="9014296" cy="60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7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37108"/>
            <a:ext cx="5724128" cy="1412776"/>
          </a:xfrm>
          <a:solidFill>
            <a:schemeClr val="bg1">
              <a:lumMod val="65000"/>
            </a:schemeClr>
          </a:solidFill>
        </p:spPr>
        <p:txBody>
          <a:bodyPr/>
          <a:lstStyle/>
          <a:p>
            <a:pPr algn="ctr">
              <a:buNone/>
            </a:pPr>
            <a:endParaRPr lang="en-GB" dirty="0">
              <a:solidFill>
                <a:schemeClr val="bg1"/>
              </a:solidFill>
            </a:endParaRPr>
          </a:p>
          <a:p>
            <a:pPr algn="ctr">
              <a:buNone/>
            </a:pPr>
            <a:r>
              <a:rPr lang="en-GB" dirty="0">
                <a:solidFill>
                  <a:schemeClr val="bg1"/>
                </a:solidFill>
              </a:rPr>
              <a:t>1 UPR cycle</a:t>
            </a:r>
          </a:p>
        </p:txBody>
      </p:sp>
      <p:sp>
        <p:nvSpPr>
          <p:cNvPr id="7" name="ZoneTexte 6"/>
          <p:cNvSpPr txBox="1"/>
          <p:nvPr/>
        </p:nvSpPr>
        <p:spPr>
          <a:xfrm>
            <a:off x="251520" y="3087872"/>
            <a:ext cx="3024336" cy="1938992"/>
          </a:xfrm>
          <a:prstGeom prst="rect">
            <a:avLst/>
          </a:prstGeom>
          <a:noFill/>
        </p:spPr>
        <p:txBody>
          <a:bodyPr wrap="square" rtlCol="0">
            <a:spAutoFit/>
          </a:bodyPr>
          <a:lstStyle/>
          <a:p>
            <a:r>
              <a:rPr lang="en-GB" sz="2400" b="1" dirty="0">
                <a:solidFill>
                  <a:schemeClr val="accent1"/>
                </a:solidFill>
              </a:rPr>
              <a:t>1st cycle: 2008-2011</a:t>
            </a:r>
          </a:p>
          <a:p>
            <a:endParaRPr lang="en-GB" sz="2400" b="1" dirty="0">
              <a:solidFill>
                <a:schemeClr val="accent1"/>
              </a:solidFill>
            </a:endParaRPr>
          </a:p>
          <a:p>
            <a:r>
              <a:rPr lang="en-GB" sz="2400" b="1" dirty="0">
                <a:solidFill>
                  <a:schemeClr val="accent1"/>
                </a:solidFill>
              </a:rPr>
              <a:t>2nd cycle: 2012-2016</a:t>
            </a:r>
          </a:p>
          <a:p>
            <a:endParaRPr lang="en-GB" sz="2400" b="1" dirty="0">
              <a:solidFill>
                <a:schemeClr val="accent1"/>
              </a:solidFill>
            </a:endParaRPr>
          </a:p>
          <a:p>
            <a:r>
              <a:rPr lang="en-GB" sz="2400" b="1" dirty="0">
                <a:solidFill>
                  <a:schemeClr val="accent1"/>
                </a:solidFill>
              </a:rPr>
              <a:t>3rd cycle: 2017-2021</a:t>
            </a: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276872"/>
            <a:ext cx="5730855" cy="3560993"/>
          </a:xfrm>
          <a:prstGeom prst="rect">
            <a:avLst/>
          </a:prstGeom>
        </p:spPr>
      </p:pic>
    </p:spTree>
    <p:extLst>
      <p:ext uri="{BB962C8B-B14F-4D97-AF65-F5344CB8AC3E}">
        <p14:creationId xmlns:p14="http://schemas.microsoft.com/office/powerpoint/2010/main" val="186487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lstStyle/>
          <a:p>
            <a:pPr algn="ctr">
              <a:buNone/>
            </a:pPr>
            <a:endParaRPr lang="en-GB" dirty="0">
              <a:solidFill>
                <a:schemeClr val="bg1"/>
              </a:solidFill>
            </a:endParaRPr>
          </a:p>
          <a:p>
            <a:pPr algn="ctr">
              <a:buNone/>
            </a:pPr>
            <a:r>
              <a:rPr lang="fr-CH" dirty="0" err="1">
                <a:solidFill>
                  <a:schemeClr val="bg1"/>
                </a:solidFill>
              </a:rPr>
              <a:t>What</a:t>
            </a:r>
            <a:r>
              <a:rPr lang="fr-CH" dirty="0">
                <a:solidFill>
                  <a:schemeClr val="bg1"/>
                </a:solidFill>
              </a:rPr>
              <a:t> </a:t>
            </a:r>
            <a:r>
              <a:rPr lang="fr-CH" dirty="0" err="1">
                <a:solidFill>
                  <a:schemeClr val="bg1"/>
                </a:solidFill>
              </a:rPr>
              <a:t>is</a:t>
            </a:r>
            <a:r>
              <a:rPr lang="fr-CH" dirty="0">
                <a:solidFill>
                  <a:schemeClr val="bg1"/>
                </a:solidFill>
              </a:rPr>
              <a:t> </a:t>
            </a:r>
            <a:r>
              <a:rPr lang="fr-CH" dirty="0" err="1">
                <a:solidFill>
                  <a:schemeClr val="bg1"/>
                </a:solidFill>
              </a:rPr>
              <a:t>being</a:t>
            </a:r>
            <a:r>
              <a:rPr lang="fr-CH" dirty="0">
                <a:solidFill>
                  <a:schemeClr val="bg1"/>
                </a:solidFill>
              </a:rPr>
              <a:t> </a:t>
            </a:r>
            <a:r>
              <a:rPr lang="fr-CH" dirty="0" err="1">
                <a:solidFill>
                  <a:schemeClr val="bg1"/>
                </a:solidFill>
              </a:rPr>
              <a:t>examined</a:t>
            </a:r>
            <a:r>
              <a:rPr lang="fr-CH" dirty="0">
                <a:solidFill>
                  <a:schemeClr val="bg1"/>
                </a:solidFill>
              </a:rPr>
              <a:t>?</a:t>
            </a:r>
            <a:endParaRPr lang="en-GB" dirty="0">
              <a:solidFill>
                <a:schemeClr val="bg1"/>
              </a:solidFill>
            </a:endParaRPr>
          </a:p>
        </p:txBody>
      </p:sp>
      <p:pic>
        <p:nvPicPr>
          <p:cNvPr id="6" name="Image 5" descr="Logo-square.png"/>
          <p:cNvPicPr>
            <a:picLocks noChangeAspect="1"/>
          </p:cNvPicPr>
          <p:nvPr/>
        </p:nvPicPr>
        <p:blipFill>
          <a:blip r:embed="rId4" cstate="print"/>
          <a:stretch>
            <a:fillRect/>
          </a:stretch>
        </p:blipFill>
        <p:spPr>
          <a:xfrm>
            <a:off x="971600" y="44624"/>
            <a:ext cx="1296144" cy="1296144"/>
          </a:xfrm>
          <a:prstGeom prst="rect">
            <a:avLst/>
          </a:prstGeom>
        </p:spPr>
      </p:pic>
      <p:sp>
        <p:nvSpPr>
          <p:cNvPr id="7" name="ZoneTexte 6"/>
          <p:cNvSpPr txBox="1"/>
          <p:nvPr/>
        </p:nvSpPr>
        <p:spPr>
          <a:xfrm>
            <a:off x="323528" y="1628800"/>
            <a:ext cx="8568952" cy="646331"/>
          </a:xfrm>
          <a:prstGeom prst="rect">
            <a:avLst/>
          </a:prstGeom>
          <a:noFill/>
        </p:spPr>
        <p:txBody>
          <a:bodyPr wrap="square" rtlCol="0">
            <a:spAutoFit/>
          </a:bodyPr>
          <a:lstStyle/>
          <a:p>
            <a:pPr>
              <a:spcAft>
                <a:spcPts val="1800"/>
              </a:spcAft>
            </a:pPr>
            <a:r>
              <a:rPr lang="fr-FR" b="1" dirty="0">
                <a:solidFill>
                  <a:schemeClr val="accent1"/>
                </a:solidFill>
                <a:latin typeface="Arial" pitchFamily="34" charset="0"/>
                <a:cs typeface="Arial" pitchFamily="34" charset="0"/>
              </a:rPr>
              <a:t>The </a:t>
            </a:r>
            <a:r>
              <a:rPr lang="fr-FR" b="1" dirty="0" err="1">
                <a:solidFill>
                  <a:schemeClr val="accent1"/>
                </a:solidFill>
                <a:latin typeface="Arial" pitchFamily="34" charset="0"/>
                <a:cs typeface="Arial" pitchFamily="34" charset="0"/>
              </a:rPr>
              <a:t>human</a:t>
            </a:r>
            <a:r>
              <a:rPr lang="fr-FR" b="1" dirty="0">
                <a:solidFill>
                  <a:schemeClr val="accent1"/>
                </a:solidFill>
                <a:latin typeface="Arial" pitchFamily="34" charset="0"/>
                <a:cs typeface="Arial" pitchFamily="34" charset="0"/>
              </a:rPr>
              <a:t> </a:t>
            </a:r>
            <a:r>
              <a:rPr lang="fr-FR" b="1" dirty="0" err="1">
                <a:solidFill>
                  <a:schemeClr val="accent1"/>
                </a:solidFill>
                <a:latin typeface="Arial" pitchFamily="34" charset="0"/>
                <a:cs typeface="Arial" pitchFamily="34" charset="0"/>
              </a:rPr>
              <a:t>rights</a:t>
            </a:r>
            <a:r>
              <a:rPr lang="fr-FR" b="1" dirty="0">
                <a:solidFill>
                  <a:schemeClr val="accent1"/>
                </a:solidFill>
                <a:latin typeface="Arial" pitchFamily="34" charset="0"/>
                <a:cs typeface="Arial" pitchFamily="34" charset="0"/>
              </a:rPr>
              <a:t> situation in the </a:t>
            </a:r>
            <a:r>
              <a:rPr lang="fr-FR" b="1" dirty="0" err="1">
                <a:solidFill>
                  <a:schemeClr val="accent1"/>
                </a:solidFill>
                <a:latin typeface="Arial" pitchFamily="34" charset="0"/>
                <a:cs typeface="Arial" pitchFamily="34" charset="0"/>
              </a:rPr>
              <a:t>SuR</a:t>
            </a:r>
            <a:r>
              <a:rPr lang="fr-FR" b="1" dirty="0">
                <a:solidFill>
                  <a:schemeClr val="accent1"/>
                </a:solidFill>
                <a:latin typeface="Arial" pitchFamily="34" charset="0"/>
                <a:cs typeface="Arial" pitchFamily="34" charset="0"/>
              </a:rPr>
              <a:t> and </a:t>
            </a:r>
            <a:r>
              <a:rPr lang="fr-FR" b="1" dirty="0" err="1">
                <a:solidFill>
                  <a:schemeClr val="accent1"/>
                </a:solidFill>
                <a:latin typeface="Arial" pitchFamily="34" charset="0"/>
                <a:cs typeface="Arial" pitchFamily="34" charset="0"/>
              </a:rPr>
              <a:t>its</a:t>
            </a:r>
            <a:r>
              <a:rPr lang="fr-FR" b="1" dirty="0">
                <a:solidFill>
                  <a:schemeClr val="accent1"/>
                </a:solidFill>
                <a:latin typeface="Arial" pitchFamily="34" charset="0"/>
                <a:cs typeface="Arial" pitchFamily="34" charset="0"/>
              </a:rPr>
              <a:t> compliance </a:t>
            </a:r>
            <a:r>
              <a:rPr lang="fr-FR" b="1" dirty="0" err="1">
                <a:solidFill>
                  <a:schemeClr val="accent1"/>
                </a:solidFill>
                <a:latin typeface="Arial" pitchFamily="34" charset="0"/>
                <a:cs typeface="Arial" pitchFamily="34" charset="0"/>
              </a:rPr>
              <a:t>with</a:t>
            </a:r>
            <a:r>
              <a:rPr lang="fr-FR" b="1" dirty="0">
                <a:solidFill>
                  <a:schemeClr val="accent1"/>
                </a:solidFill>
                <a:latin typeface="Arial" pitchFamily="34" charset="0"/>
                <a:cs typeface="Arial" pitchFamily="34" charset="0"/>
              </a:rPr>
              <a:t> international </a:t>
            </a:r>
            <a:r>
              <a:rPr lang="fr-FR" b="1" dirty="0" err="1">
                <a:solidFill>
                  <a:schemeClr val="accent1"/>
                </a:solidFill>
                <a:latin typeface="Arial" pitchFamily="34" charset="0"/>
                <a:cs typeface="Arial" pitchFamily="34" charset="0"/>
              </a:rPr>
              <a:t>human</a:t>
            </a:r>
            <a:r>
              <a:rPr lang="fr-FR" b="1" dirty="0">
                <a:solidFill>
                  <a:schemeClr val="accent1"/>
                </a:solidFill>
                <a:latin typeface="Arial" pitchFamily="34" charset="0"/>
                <a:cs typeface="Arial" pitchFamily="34" charset="0"/>
              </a:rPr>
              <a:t> </a:t>
            </a:r>
            <a:r>
              <a:rPr lang="fr-FR" b="1" dirty="0" err="1">
                <a:solidFill>
                  <a:schemeClr val="accent1"/>
                </a:solidFill>
                <a:latin typeface="Arial" pitchFamily="34" charset="0"/>
                <a:cs typeface="Arial" pitchFamily="34" charset="0"/>
              </a:rPr>
              <a:t>rights</a:t>
            </a:r>
            <a:r>
              <a:rPr lang="fr-FR" b="1" dirty="0">
                <a:solidFill>
                  <a:schemeClr val="accent1"/>
                </a:solidFill>
                <a:latin typeface="Arial" pitchFamily="34" charset="0"/>
                <a:cs typeface="Arial" pitchFamily="34" charset="0"/>
              </a:rPr>
              <a:t> </a:t>
            </a:r>
            <a:r>
              <a:rPr lang="fr-FR" b="1" dirty="0" err="1">
                <a:solidFill>
                  <a:schemeClr val="accent1"/>
                </a:solidFill>
                <a:latin typeface="Arial" pitchFamily="34" charset="0"/>
                <a:cs typeface="Arial" pitchFamily="34" charset="0"/>
              </a:rPr>
              <a:t>mechanisms</a:t>
            </a:r>
            <a:r>
              <a:rPr lang="fr-FR" b="1" dirty="0">
                <a:solidFill>
                  <a:schemeClr val="accent1"/>
                </a:solidFill>
                <a:latin typeface="Arial" pitchFamily="34" charset="0"/>
                <a:cs typeface="Arial" pitchFamily="34" charset="0"/>
              </a:rPr>
              <a:t> and standards</a:t>
            </a:r>
          </a:p>
        </p:txBody>
      </p:sp>
      <p:pic>
        <p:nvPicPr>
          <p:cNvPr id="5" name="Picture 4">
            <a:extLst>
              <a:ext uri="{FF2B5EF4-FFF2-40B4-BE49-F238E27FC236}">
                <a16:creationId xmlns:a16="http://schemas.microsoft.com/office/drawing/2014/main" id="{BFE9A1AB-A7BF-40BF-B851-70C089107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281" y="2636912"/>
            <a:ext cx="5417445" cy="3149057"/>
          </a:xfrm>
          <a:prstGeom prst="rect">
            <a:avLst/>
          </a:prstGeom>
        </p:spPr>
      </p:pic>
    </p:spTree>
    <p:custDataLst>
      <p:tags r:id="rId1"/>
    </p:custDataLst>
    <p:extLst>
      <p:ext uri="{BB962C8B-B14F-4D97-AF65-F5344CB8AC3E}">
        <p14:creationId xmlns:p14="http://schemas.microsoft.com/office/powerpoint/2010/main" val="40794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lstStyle/>
          <a:p>
            <a:pPr algn="ctr">
              <a:buNone/>
            </a:pPr>
            <a:endParaRPr lang="en-GB" dirty="0">
              <a:solidFill>
                <a:schemeClr val="bg1"/>
              </a:solidFill>
            </a:endParaRPr>
          </a:p>
          <a:p>
            <a:pPr algn="ctr">
              <a:buNone/>
            </a:pPr>
            <a:r>
              <a:rPr lang="en-GB" dirty="0">
                <a:solidFill>
                  <a:schemeClr val="bg1"/>
                </a:solidFill>
              </a:rPr>
              <a:t>The stages of the UPR</a:t>
            </a:r>
          </a:p>
        </p:txBody>
      </p:sp>
      <p:pic>
        <p:nvPicPr>
          <p:cNvPr id="6" name="Image 5" descr="Logo-square.png"/>
          <p:cNvPicPr>
            <a:picLocks noChangeAspect="1"/>
          </p:cNvPicPr>
          <p:nvPr/>
        </p:nvPicPr>
        <p:blipFill>
          <a:blip r:embed="rId4" cstate="print"/>
          <a:stretch>
            <a:fillRect/>
          </a:stretch>
        </p:blipFill>
        <p:spPr>
          <a:xfrm>
            <a:off x="971600" y="44624"/>
            <a:ext cx="1296144" cy="129614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88840"/>
            <a:ext cx="9144000" cy="4286250"/>
          </a:xfrm>
          <a:prstGeom prst="rect">
            <a:avLst/>
          </a:prstGeom>
        </p:spPr>
      </p:pic>
    </p:spTree>
    <p:custDataLst>
      <p:tags r:id="rId1"/>
    </p:custDataLst>
    <p:extLst>
      <p:ext uri="{BB962C8B-B14F-4D97-AF65-F5344CB8AC3E}">
        <p14:creationId xmlns:p14="http://schemas.microsoft.com/office/powerpoint/2010/main" val="98570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37108"/>
            <a:ext cx="5724128" cy="1412776"/>
          </a:xfrm>
          <a:solidFill>
            <a:schemeClr val="bg1">
              <a:lumMod val="65000"/>
            </a:schemeClr>
          </a:solidFill>
        </p:spPr>
        <p:txBody>
          <a:bodyPr/>
          <a:lstStyle/>
          <a:p>
            <a:pPr algn="ctr">
              <a:buNone/>
            </a:pPr>
            <a:endParaRPr lang="en-GB" dirty="0">
              <a:solidFill>
                <a:schemeClr val="bg1"/>
              </a:solidFill>
            </a:endParaRPr>
          </a:p>
          <a:p>
            <a:pPr algn="ctr">
              <a:buNone/>
            </a:pPr>
            <a:r>
              <a:rPr lang="en-GB" dirty="0">
                <a:solidFill>
                  <a:schemeClr val="bg1"/>
                </a:solidFill>
              </a:rPr>
              <a:t>UPR data</a:t>
            </a:r>
          </a:p>
        </p:txBody>
      </p:sp>
      <p:sp>
        <p:nvSpPr>
          <p:cNvPr id="7" name="ZoneTexte 6"/>
          <p:cNvSpPr txBox="1"/>
          <p:nvPr/>
        </p:nvSpPr>
        <p:spPr>
          <a:xfrm>
            <a:off x="251520" y="3087872"/>
            <a:ext cx="3024336" cy="461665"/>
          </a:xfrm>
          <a:prstGeom prst="rect">
            <a:avLst/>
          </a:prstGeom>
          <a:noFill/>
        </p:spPr>
        <p:txBody>
          <a:bodyPr wrap="square" rtlCol="0">
            <a:spAutoFit/>
          </a:bodyPr>
          <a:lstStyle/>
          <a:p>
            <a:endParaRPr lang="en-GB" sz="2400" b="1" dirty="0">
              <a:solidFill>
                <a:schemeClr val="accent1"/>
              </a:solidFill>
            </a:endParaRPr>
          </a:p>
        </p:txBody>
      </p:sp>
      <p:sp>
        <p:nvSpPr>
          <p:cNvPr id="8" name="Rectangle 7">
            <a:extLst>
              <a:ext uri="{FF2B5EF4-FFF2-40B4-BE49-F238E27FC236}">
                <a16:creationId xmlns:a16="http://schemas.microsoft.com/office/drawing/2014/main" id="{03A459B6-D79C-4833-B0E3-6FB8141C7218}"/>
              </a:ext>
            </a:extLst>
          </p:cNvPr>
          <p:cNvSpPr/>
          <p:nvPr/>
        </p:nvSpPr>
        <p:spPr>
          <a:xfrm>
            <a:off x="395536" y="2744188"/>
            <a:ext cx="8604448" cy="1610697"/>
          </a:xfrm>
          <a:prstGeom prst="rect">
            <a:avLst/>
          </a:prstGeom>
        </p:spPr>
        <p:txBody>
          <a:bodyPr wrap="square">
            <a:spAutoFit/>
          </a:bodyPr>
          <a:lstStyle/>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All UN Member States undertake the review</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174 States have made recommendations		</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On average, 3 recommendations per State (session 1-26)</a:t>
            </a:r>
          </a:p>
        </p:txBody>
      </p:sp>
      <p:pic>
        <p:nvPicPr>
          <p:cNvPr id="11" name="Image 5" descr="Logo-square.png">
            <a:extLst>
              <a:ext uri="{FF2B5EF4-FFF2-40B4-BE49-F238E27FC236}">
                <a16:creationId xmlns:a16="http://schemas.microsoft.com/office/drawing/2014/main" id="{4D85EE3A-5E67-4C32-B1F2-9CC66560840D}"/>
              </a:ext>
            </a:extLst>
          </p:cNvPr>
          <p:cNvPicPr>
            <a:picLocks noChangeAspect="1"/>
          </p:cNvPicPr>
          <p:nvPr/>
        </p:nvPicPr>
        <p:blipFill>
          <a:blip r:embed="rId3" cstate="print"/>
          <a:stretch>
            <a:fillRect/>
          </a:stretch>
        </p:blipFill>
        <p:spPr>
          <a:xfrm>
            <a:off x="971600" y="44624"/>
            <a:ext cx="1296144" cy="1296144"/>
          </a:xfrm>
          <a:prstGeom prst="rect">
            <a:avLst/>
          </a:prstGeom>
        </p:spPr>
      </p:pic>
    </p:spTree>
    <p:extLst>
      <p:ext uri="{BB962C8B-B14F-4D97-AF65-F5344CB8AC3E}">
        <p14:creationId xmlns:p14="http://schemas.microsoft.com/office/powerpoint/2010/main" val="30199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ormAutofit/>
          </a:bodyPr>
          <a:lstStyle/>
          <a:p>
            <a:pPr algn="ctr">
              <a:buNone/>
            </a:pPr>
            <a:endParaRPr lang="en-GB" dirty="0">
              <a:solidFill>
                <a:schemeClr val="bg1"/>
              </a:solidFill>
            </a:endParaRPr>
          </a:p>
          <a:p>
            <a:pPr algn="ctr">
              <a:buNone/>
            </a:pPr>
            <a:r>
              <a:rPr lang="en-GB" dirty="0">
                <a:solidFill>
                  <a:schemeClr val="bg1"/>
                </a:solidFill>
              </a:rPr>
              <a:t>Engagement</a:t>
            </a: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7" name="ZoneTexte 6"/>
          <p:cNvSpPr txBox="1"/>
          <p:nvPr/>
        </p:nvSpPr>
        <p:spPr>
          <a:xfrm>
            <a:off x="941115" y="2060848"/>
            <a:ext cx="7128792" cy="1661993"/>
          </a:xfrm>
          <a:prstGeom prst="rect">
            <a:avLst/>
          </a:prstGeom>
          <a:noFill/>
        </p:spPr>
        <p:txBody>
          <a:bodyPr wrap="square" rtlCol="0">
            <a:spAutoFit/>
          </a:bodyPr>
          <a:lstStyle/>
          <a:p>
            <a:pPr>
              <a:spcAft>
                <a:spcPts val="1800"/>
              </a:spcAft>
            </a:pPr>
            <a:r>
              <a:rPr lang="en-GB" b="1" dirty="0">
                <a:solidFill>
                  <a:schemeClr val="accent1"/>
                </a:solidFill>
                <a:latin typeface="Arial" pitchFamily="34" charset="0"/>
                <a:cs typeface="Arial" pitchFamily="34" charset="0"/>
              </a:rPr>
              <a:t>61’014 Recommendations</a:t>
            </a:r>
          </a:p>
          <a:p>
            <a:pPr>
              <a:spcAft>
                <a:spcPts val="1800"/>
              </a:spcAft>
            </a:pPr>
            <a:r>
              <a:rPr lang="en-GB" b="1" dirty="0">
                <a:solidFill>
                  <a:schemeClr val="accent1"/>
                </a:solidFill>
                <a:latin typeface="Arial" pitchFamily="34" charset="0"/>
                <a:cs typeface="Arial" pitchFamily="34" charset="0"/>
              </a:rPr>
              <a:t>Only international human rights mechanism to have 100% State participation</a:t>
            </a:r>
          </a:p>
          <a:p>
            <a:pPr>
              <a:spcAft>
                <a:spcPts val="1800"/>
              </a:spcAft>
            </a:pPr>
            <a:r>
              <a:rPr lang="en-GB" b="1" dirty="0">
                <a:solidFill>
                  <a:schemeClr val="accent1"/>
                </a:solidFill>
                <a:latin typeface="Arial" pitchFamily="34" charset="0"/>
                <a:cs typeface="Arial" pitchFamily="34" charset="0"/>
              </a:rPr>
              <a:t>3</a:t>
            </a:r>
            <a:r>
              <a:rPr lang="en-GB" b="1" baseline="30000" dirty="0">
                <a:solidFill>
                  <a:schemeClr val="accent1"/>
                </a:solidFill>
                <a:latin typeface="Arial" pitchFamily="34" charset="0"/>
                <a:cs typeface="Arial" pitchFamily="34" charset="0"/>
              </a:rPr>
              <a:t>rd</a:t>
            </a:r>
            <a:r>
              <a:rPr lang="en-GB" b="1" dirty="0">
                <a:solidFill>
                  <a:schemeClr val="accent1"/>
                </a:solidFill>
                <a:latin typeface="Arial" pitchFamily="34" charset="0"/>
                <a:cs typeface="Arial" pitchFamily="34" charset="0"/>
              </a:rPr>
              <a:t> cycle push towards implementation and effective reporting</a:t>
            </a:r>
          </a:p>
        </p:txBody>
      </p:sp>
      <p:pic>
        <p:nvPicPr>
          <p:cNvPr id="4" name="Picture 3">
            <a:extLst>
              <a:ext uri="{FF2B5EF4-FFF2-40B4-BE49-F238E27FC236}">
                <a16:creationId xmlns:a16="http://schemas.microsoft.com/office/drawing/2014/main" id="{F4342506-4198-4295-A194-92F18C24AF7C}"/>
              </a:ext>
            </a:extLst>
          </p:cNvPr>
          <p:cNvPicPr>
            <a:picLocks noChangeAspect="1"/>
          </p:cNvPicPr>
          <p:nvPr/>
        </p:nvPicPr>
        <p:blipFill>
          <a:blip r:embed="rId4"/>
          <a:stretch>
            <a:fillRect/>
          </a:stretch>
        </p:blipFill>
        <p:spPr>
          <a:xfrm>
            <a:off x="363" y="4077072"/>
            <a:ext cx="9144000" cy="1286292"/>
          </a:xfrm>
          <a:prstGeom prst="rect">
            <a:avLst/>
          </a:prstGeom>
        </p:spPr>
      </p:pic>
    </p:spTree>
    <p:extLst>
      <p:ext uri="{BB962C8B-B14F-4D97-AF65-F5344CB8AC3E}">
        <p14:creationId xmlns:p14="http://schemas.microsoft.com/office/powerpoint/2010/main" val="1749971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37108"/>
            <a:ext cx="5724128" cy="1412776"/>
          </a:xfrm>
          <a:solidFill>
            <a:schemeClr val="bg1">
              <a:lumMod val="65000"/>
            </a:schemeClr>
          </a:solidFill>
        </p:spPr>
        <p:txBody>
          <a:bodyPr/>
          <a:lstStyle/>
          <a:p>
            <a:pPr algn="ctr">
              <a:buNone/>
            </a:pPr>
            <a:endParaRPr lang="en-GB" dirty="0">
              <a:solidFill>
                <a:schemeClr val="bg1"/>
              </a:solidFill>
            </a:endParaRPr>
          </a:p>
          <a:p>
            <a:pPr algn="ctr">
              <a:buNone/>
            </a:pPr>
            <a:r>
              <a:rPr lang="en-GB" dirty="0">
                <a:solidFill>
                  <a:schemeClr val="bg1"/>
                </a:solidFill>
              </a:rPr>
              <a:t>Shortcomings</a:t>
            </a:r>
          </a:p>
        </p:txBody>
      </p:sp>
      <p:sp>
        <p:nvSpPr>
          <p:cNvPr id="9" name="Rectangle 8"/>
          <p:cNvSpPr/>
          <p:nvPr/>
        </p:nvSpPr>
        <p:spPr>
          <a:xfrm>
            <a:off x="525303" y="2060848"/>
            <a:ext cx="8604448" cy="2554545"/>
          </a:xfrm>
          <a:prstGeom prst="rect">
            <a:avLst/>
          </a:prstGeom>
        </p:spPr>
        <p:txBody>
          <a:bodyPr wrap="square">
            <a:spAutoFit/>
          </a:bodyPr>
          <a:lstStyle/>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No official follow-up mechanism</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No fund for CSOs</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Vague recommendations (36% specific &lt;S26)</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Takes place every 4 ½ years, limited space for subsequent discussions at the international level</a:t>
            </a:r>
          </a:p>
        </p:txBody>
      </p:sp>
      <p:pic>
        <p:nvPicPr>
          <p:cNvPr id="11" name="Image 5" descr="Logo-square.png">
            <a:extLst>
              <a:ext uri="{FF2B5EF4-FFF2-40B4-BE49-F238E27FC236}">
                <a16:creationId xmlns:a16="http://schemas.microsoft.com/office/drawing/2014/main" id="{3DC847A8-AEC2-4910-BAA6-84CE117FB0F5}"/>
              </a:ext>
            </a:extLst>
          </p:cNvPr>
          <p:cNvPicPr>
            <a:picLocks noChangeAspect="1"/>
          </p:cNvPicPr>
          <p:nvPr/>
        </p:nvPicPr>
        <p:blipFill>
          <a:blip r:embed="rId3" cstate="print"/>
          <a:stretch>
            <a:fillRect/>
          </a:stretch>
        </p:blipFill>
        <p:spPr>
          <a:xfrm>
            <a:off x="971600" y="44624"/>
            <a:ext cx="1296144" cy="1296144"/>
          </a:xfrm>
          <a:prstGeom prst="rect">
            <a:avLst/>
          </a:prstGeom>
        </p:spPr>
      </p:pic>
    </p:spTree>
    <p:extLst>
      <p:ext uri="{BB962C8B-B14F-4D97-AF65-F5344CB8AC3E}">
        <p14:creationId xmlns:p14="http://schemas.microsoft.com/office/powerpoint/2010/main" val="4244939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3"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179512" y="2852936"/>
            <a:ext cx="8784976" cy="1384995"/>
          </a:xfrm>
          <a:prstGeom prst="rect">
            <a:avLst/>
          </a:prstGeom>
          <a:noFill/>
        </p:spPr>
        <p:txBody>
          <a:bodyPr wrap="square" rtlCol="0">
            <a:spAutoFit/>
          </a:bodyPr>
          <a:lstStyle/>
          <a:p>
            <a:r>
              <a:rPr lang="en-GB" sz="6600" dirty="0">
                <a:solidFill>
                  <a:schemeClr val="bg1"/>
                </a:solidFill>
              </a:rPr>
              <a:t>New Zealand at the UPR</a:t>
            </a:r>
          </a:p>
          <a:p>
            <a:endParaRPr lang="en-US" dirty="0"/>
          </a:p>
        </p:txBody>
      </p:sp>
      <p:pic>
        <p:nvPicPr>
          <p:cNvPr id="7" name="Picture 2" descr="Image result for new zealand flag">
            <a:extLst>
              <a:ext uri="{FF2B5EF4-FFF2-40B4-BE49-F238E27FC236}">
                <a16:creationId xmlns:a16="http://schemas.microsoft.com/office/drawing/2014/main" id="{EF6F40F7-8B6B-462B-A925-4EA7B56C49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810" y="4005064"/>
            <a:ext cx="4492380" cy="224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9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New </a:t>
            </a:r>
            <a:r>
              <a:rPr lang="fr-CH" dirty="0" err="1">
                <a:solidFill>
                  <a:schemeClr val="bg1"/>
                </a:solidFill>
                <a:ea typeface="ＭＳ Ｐゴシック" pitchFamily="34" charset="-128"/>
              </a:rPr>
              <a:t>Zealand</a:t>
            </a:r>
            <a:endParaRPr lang="en-GB" dirty="0">
              <a:solidFill>
                <a:schemeClr val="bg1"/>
              </a:solidFill>
            </a:endParaRPr>
          </a:p>
        </p:txBody>
      </p:sp>
      <p:pic>
        <p:nvPicPr>
          <p:cNvPr id="1026" name="Picture 2" descr="Image result for new zealand flag">
            <a:extLst>
              <a:ext uri="{FF2B5EF4-FFF2-40B4-BE49-F238E27FC236}">
                <a16:creationId xmlns:a16="http://schemas.microsoft.com/office/drawing/2014/main" id="{A4A9FFAF-EF36-49D8-943D-429EC30522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5456"/>
            <a:ext cx="2474640" cy="12373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BB0512E-777D-4C08-8D18-9FA699DCDDBD}"/>
              </a:ext>
            </a:extLst>
          </p:cNvPr>
          <p:cNvPicPr>
            <a:picLocks noChangeAspect="1"/>
          </p:cNvPicPr>
          <p:nvPr/>
        </p:nvPicPr>
        <p:blipFill>
          <a:blip r:embed="rId4"/>
          <a:stretch>
            <a:fillRect/>
          </a:stretch>
        </p:blipFill>
        <p:spPr>
          <a:xfrm>
            <a:off x="0" y="2179167"/>
            <a:ext cx="9144000" cy="2499666"/>
          </a:xfrm>
          <a:prstGeom prst="rect">
            <a:avLst/>
          </a:prstGeom>
        </p:spPr>
      </p:pic>
    </p:spTree>
    <p:extLst>
      <p:ext uri="{BB962C8B-B14F-4D97-AF65-F5344CB8AC3E}">
        <p14:creationId xmlns:p14="http://schemas.microsoft.com/office/powerpoint/2010/main" val="347399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4"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503548" y="3284984"/>
            <a:ext cx="8136904" cy="1292662"/>
          </a:xfrm>
          <a:prstGeom prst="rect">
            <a:avLst/>
          </a:prstGeom>
          <a:noFill/>
        </p:spPr>
        <p:txBody>
          <a:bodyPr wrap="square" rtlCol="0">
            <a:spAutoFit/>
          </a:bodyPr>
          <a:lstStyle/>
          <a:p>
            <a:pPr algn="ctr"/>
            <a:r>
              <a:rPr lang="en-GB" sz="6000" dirty="0">
                <a:solidFill>
                  <a:schemeClr val="bg1"/>
                </a:solidFill>
              </a:rPr>
              <a:t>UPR Info	</a:t>
            </a:r>
          </a:p>
          <a:p>
            <a:endParaRPr lang="en-US" dirty="0"/>
          </a:p>
        </p:txBody>
      </p:sp>
    </p:spTree>
    <p:custDataLst>
      <p:tags r:id="rId1"/>
    </p:custDataLst>
    <p:extLst>
      <p:ext uri="{BB962C8B-B14F-4D97-AF65-F5344CB8AC3E}">
        <p14:creationId xmlns:p14="http://schemas.microsoft.com/office/powerpoint/2010/main" val="4104127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New </a:t>
            </a:r>
            <a:r>
              <a:rPr lang="fr-CH" dirty="0" err="1">
                <a:solidFill>
                  <a:schemeClr val="bg1"/>
                </a:solidFill>
                <a:ea typeface="ＭＳ Ｐゴシック" pitchFamily="34" charset="-128"/>
              </a:rPr>
              <a:t>Zealand</a:t>
            </a:r>
            <a:endParaRPr lang="en-GB" dirty="0">
              <a:solidFill>
                <a:schemeClr val="bg1"/>
              </a:solidFill>
            </a:endParaRPr>
          </a:p>
        </p:txBody>
      </p:sp>
      <p:pic>
        <p:nvPicPr>
          <p:cNvPr id="1026" name="Picture 2" descr="Image result for new zealand flag">
            <a:extLst>
              <a:ext uri="{FF2B5EF4-FFF2-40B4-BE49-F238E27FC236}">
                <a16:creationId xmlns:a16="http://schemas.microsoft.com/office/drawing/2014/main" id="{A4A9FFAF-EF36-49D8-943D-429EC30522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5456"/>
            <a:ext cx="2474640" cy="1237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B4B786-E9B0-450D-81A0-6AE93AFF6D7F}"/>
              </a:ext>
            </a:extLst>
          </p:cNvPr>
          <p:cNvSpPr/>
          <p:nvPr/>
        </p:nvSpPr>
        <p:spPr>
          <a:xfrm>
            <a:off x="656184" y="1772816"/>
            <a:ext cx="8308304" cy="2575064"/>
          </a:xfrm>
          <a:prstGeom prst="rect">
            <a:avLst/>
          </a:prstGeom>
        </p:spPr>
        <p:txBody>
          <a:bodyPr wrap="square">
            <a:spAutoFit/>
          </a:bodyPr>
          <a:lstStyle/>
          <a:p>
            <a:pPr marR="43811" indent="-457200">
              <a:spcBef>
                <a:spcPts val="1552"/>
              </a:spcBef>
              <a:buFont typeface="Wingdings" panose="05000000000000000000" pitchFamily="2" charset="2"/>
              <a:buChar char="q"/>
            </a:pPr>
            <a:r>
              <a:rPr lang="fr-FR" spc="-6" dirty="0">
                <a:solidFill>
                  <a:schemeClr val="accent1"/>
                </a:solidFill>
                <a:latin typeface="Arial" pitchFamily="34" charset="0"/>
                <a:cs typeface="Arial" pitchFamily="34" charset="0"/>
              </a:rPr>
              <a:t>79 States made 228 </a:t>
            </a:r>
            <a:r>
              <a:rPr lang="fr-FR" spc="-6" dirty="0" err="1">
                <a:solidFill>
                  <a:schemeClr val="accent1"/>
                </a:solidFill>
                <a:latin typeface="Arial" pitchFamily="34" charset="0"/>
                <a:cs typeface="Arial" pitchFamily="34" charset="0"/>
              </a:rPr>
              <a:t>recommendations</a:t>
            </a:r>
            <a:r>
              <a:rPr lang="fr-FR" spc="-6" dirty="0">
                <a:solidFill>
                  <a:schemeClr val="accent1"/>
                </a:solidFill>
                <a:latin typeface="Arial" pitchFamily="34" charset="0"/>
                <a:cs typeface="Arial" pitchFamily="34" charset="0"/>
              </a:rPr>
              <a:t> to New </a:t>
            </a:r>
            <a:r>
              <a:rPr lang="fr-FR" spc="-6" dirty="0" err="1">
                <a:solidFill>
                  <a:schemeClr val="accent1"/>
                </a:solidFill>
                <a:latin typeface="Arial" pitchFamily="34" charset="0"/>
                <a:cs typeface="Arial" pitchFamily="34" charset="0"/>
              </a:rPr>
              <a:t>Zealand</a:t>
            </a:r>
            <a:r>
              <a:rPr lang="fr-FR" spc="-6" dirty="0">
                <a:solidFill>
                  <a:schemeClr val="accent1"/>
                </a:solidFill>
                <a:latin typeface="Arial" pitchFamily="34" charset="0"/>
                <a:cs typeface="Arial" pitchFamily="34" charset="0"/>
              </a:rPr>
              <a:t> (all UPR </a:t>
            </a:r>
            <a:r>
              <a:rPr lang="fr-FR" spc="-6" dirty="0" err="1">
                <a:solidFill>
                  <a:schemeClr val="accent1"/>
                </a:solidFill>
                <a:latin typeface="Arial" pitchFamily="34" charset="0"/>
                <a:cs typeface="Arial" pitchFamily="34" charset="0"/>
              </a:rPr>
              <a:t>reviews</a:t>
            </a:r>
            <a:r>
              <a:rPr lang="fr-FR" spc="-6" dirty="0">
                <a:solidFill>
                  <a:schemeClr val="accent1"/>
                </a:solidFill>
                <a:latin typeface="Arial" pitchFamily="34" charset="0"/>
                <a:cs typeface="Arial" pitchFamily="34" charset="0"/>
              </a:rPr>
              <a:t>) </a:t>
            </a:r>
          </a:p>
          <a:p>
            <a:pPr marR="43811" indent="-457200">
              <a:spcBef>
                <a:spcPts val="1552"/>
              </a:spcBef>
              <a:buFont typeface="Wingdings" panose="05000000000000000000" pitchFamily="2" charset="2"/>
              <a:buChar char="q"/>
            </a:pPr>
            <a:endParaRPr lang="fr-FR" spc="-6" dirty="0">
              <a:solidFill>
                <a:schemeClr val="accent1"/>
              </a:solidFill>
              <a:latin typeface="Arial" pitchFamily="34" charset="0"/>
              <a:cs typeface="Arial" pitchFamily="34" charset="0"/>
            </a:endParaRPr>
          </a:p>
          <a:p>
            <a:pPr marR="43811" indent="-457200">
              <a:spcBef>
                <a:spcPts val="1552"/>
              </a:spcBef>
              <a:buFont typeface="Wingdings" panose="05000000000000000000" pitchFamily="2" charset="2"/>
              <a:buChar char="q"/>
            </a:pPr>
            <a:r>
              <a:rPr lang="fr-FR" spc="-6" dirty="0">
                <a:solidFill>
                  <a:schemeClr val="accent1"/>
                </a:solidFill>
                <a:latin typeface="Arial" pitchFamily="34" charset="0"/>
                <a:cs typeface="Arial" pitchFamily="34" charset="0"/>
              </a:rPr>
              <a:t>New </a:t>
            </a:r>
            <a:r>
              <a:rPr lang="fr-FR" spc="-6" dirty="0" err="1">
                <a:solidFill>
                  <a:schemeClr val="accent1"/>
                </a:solidFill>
                <a:latin typeface="Arial" pitchFamily="34" charset="0"/>
                <a:cs typeface="Arial" pitchFamily="34" charset="0"/>
              </a:rPr>
              <a:t>Zealand</a:t>
            </a:r>
            <a:r>
              <a:rPr lang="fr-FR" spc="-6" dirty="0">
                <a:solidFill>
                  <a:schemeClr val="accent1"/>
                </a:solidFill>
                <a:latin typeface="Arial" pitchFamily="34" charset="0"/>
                <a:cs typeface="Arial" pitchFamily="34" charset="0"/>
              </a:rPr>
              <a:t> </a:t>
            </a:r>
            <a:r>
              <a:rPr lang="fr-FR" spc="-6" dirty="0" err="1">
                <a:solidFill>
                  <a:schemeClr val="accent1"/>
                </a:solidFill>
                <a:latin typeface="Arial" pitchFamily="34" charset="0"/>
                <a:cs typeface="Arial" pitchFamily="34" charset="0"/>
              </a:rPr>
              <a:t>accepted</a:t>
            </a:r>
            <a:r>
              <a:rPr lang="fr-FR" spc="-6" dirty="0">
                <a:solidFill>
                  <a:schemeClr val="accent1"/>
                </a:solidFill>
                <a:latin typeface="Arial" pitchFamily="34" charset="0"/>
                <a:cs typeface="Arial" pitchFamily="34" charset="0"/>
              </a:rPr>
              <a:t> 159 </a:t>
            </a:r>
            <a:r>
              <a:rPr lang="fr-FR" spc="-6" dirty="0" err="1">
                <a:solidFill>
                  <a:schemeClr val="accent1"/>
                </a:solidFill>
                <a:latin typeface="Arial" pitchFamily="34" charset="0"/>
                <a:cs typeface="Arial" pitchFamily="34" charset="0"/>
              </a:rPr>
              <a:t>reccommendations</a:t>
            </a:r>
            <a:r>
              <a:rPr lang="fr-FR" spc="-6" dirty="0">
                <a:solidFill>
                  <a:schemeClr val="accent1"/>
                </a:solidFill>
                <a:latin typeface="Arial" pitchFamily="34" charset="0"/>
                <a:cs typeface="Arial" pitchFamily="34" charset="0"/>
              </a:rPr>
              <a:t> out of 228 </a:t>
            </a:r>
            <a:r>
              <a:rPr lang="fr-FR" spc="-6" dirty="0" err="1">
                <a:solidFill>
                  <a:schemeClr val="accent1"/>
                </a:solidFill>
                <a:latin typeface="Arial" pitchFamily="34" charset="0"/>
                <a:cs typeface="Arial" pitchFamily="34" charset="0"/>
              </a:rPr>
              <a:t>received</a:t>
            </a:r>
            <a:r>
              <a:rPr lang="fr-FR" spc="-6" dirty="0">
                <a:solidFill>
                  <a:schemeClr val="accent1"/>
                </a:solidFill>
                <a:latin typeface="Arial" pitchFamily="34" charset="0"/>
                <a:cs typeface="Arial" pitchFamily="34" charset="0"/>
              </a:rPr>
              <a:t> in total</a:t>
            </a:r>
          </a:p>
          <a:p>
            <a:pPr marR="43811">
              <a:spcBef>
                <a:spcPts val="1552"/>
              </a:spcBef>
            </a:pPr>
            <a:endParaRPr lang="fr-FR" spc="-6" dirty="0">
              <a:solidFill>
                <a:schemeClr val="accent1"/>
              </a:solidFill>
              <a:latin typeface="Arial" pitchFamily="34" charset="0"/>
              <a:cs typeface="Arial" pitchFamily="34" charset="0"/>
            </a:endParaRPr>
          </a:p>
          <a:p>
            <a:pPr marR="43811" indent="-457200">
              <a:spcBef>
                <a:spcPts val="1552"/>
              </a:spcBef>
              <a:buFont typeface="Wingdings" panose="05000000000000000000" pitchFamily="2" charset="2"/>
              <a:buChar char="q"/>
            </a:pPr>
            <a:r>
              <a:rPr lang="fr-FR" spc="-6" dirty="0">
                <a:solidFill>
                  <a:schemeClr val="accent1"/>
                </a:solidFill>
                <a:latin typeface="Arial" pitchFamily="34" charset="0"/>
                <a:cs typeface="Arial" pitchFamily="34" charset="0"/>
              </a:rPr>
              <a:t>58 </a:t>
            </a:r>
            <a:r>
              <a:rPr lang="fr-FR" spc="-6" dirty="0" err="1">
                <a:solidFill>
                  <a:schemeClr val="accent1"/>
                </a:solidFill>
                <a:latin typeface="Arial" pitchFamily="34" charset="0"/>
                <a:cs typeface="Arial" pitchFamily="34" charset="0"/>
              </a:rPr>
              <a:t>recommendations</a:t>
            </a:r>
            <a:r>
              <a:rPr lang="fr-FR" spc="-6" dirty="0">
                <a:solidFill>
                  <a:schemeClr val="accent1"/>
                </a:solidFill>
                <a:latin typeface="Arial" pitchFamily="34" charset="0"/>
                <a:cs typeface="Arial" pitchFamily="34" charset="0"/>
              </a:rPr>
              <a:t> </a:t>
            </a:r>
            <a:r>
              <a:rPr lang="fr-FR" spc="-6" dirty="0" err="1">
                <a:solidFill>
                  <a:schemeClr val="accent1"/>
                </a:solidFill>
                <a:latin typeface="Arial" pitchFamily="34" charset="0"/>
                <a:cs typeface="Arial" pitchFamily="34" charset="0"/>
              </a:rPr>
              <a:t>received</a:t>
            </a:r>
            <a:r>
              <a:rPr lang="fr-FR" spc="-6" dirty="0">
                <a:solidFill>
                  <a:schemeClr val="accent1"/>
                </a:solidFill>
                <a:latin typeface="Arial" pitchFamily="34" charset="0"/>
                <a:cs typeface="Arial" pitchFamily="34" charset="0"/>
              </a:rPr>
              <a:t> by New </a:t>
            </a:r>
            <a:r>
              <a:rPr lang="fr-FR" spc="-6" dirty="0" err="1">
                <a:solidFill>
                  <a:schemeClr val="accent1"/>
                </a:solidFill>
                <a:latin typeface="Arial" pitchFamily="34" charset="0"/>
                <a:cs typeface="Arial" pitchFamily="34" charset="0"/>
              </a:rPr>
              <a:t>Zealand</a:t>
            </a:r>
            <a:r>
              <a:rPr lang="fr-FR" spc="-6" dirty="0">
                <a:solidFill>
                  <a:schemeClr val="accent1"/>
                </a:solidFill>
                <a:latin typeface="Arial" pitchFamily="34" charset="0"/>
                <a:cs typeface="Arial" pitchFamily="34" charset="0"/>
              </a:rPr>
              <a:t> </a:t>
            </a:r>
            <a:r>
              <a:rPr lang="fr-FR" spc="-6" dirty="0" err="1">
                <a:solidFill>
                  <a:schemeClr val="accent1"/>
                </a:solidFill>
                <a:latin typeface="Arial" pitchFamily="34" charset="0"/>
                <a:cs typeface="Arial" pitchFamily="34" charset="0"/>
              </a:rPr>
              <a:t>containd</a:t>
            </a:r>
            <a:r>
              <a:rPr lang="fr-FR" spc="-6" dirty="0">
                <a:solidFill>
                  <a:schemeClr val="accent1"/>
                </a:solidFill>
                <a:latin typeface="Arial" pitchFamily="34" charset="0"/>
                <a:cs typeface="Arial" pitchFamily="34" charset="0"/>
              </a:rPr>
              <a:t> a </a:t>
            </a:r>
            <a:r>
              <a:rPr lang="fr-FR" spc="-6" dirty="0" err="1">
                <a:solidFill>
                  <a:schemeClr val="accent1"/>
                </a:solidFill>
                <a:latin typeface="Arial" pitchFamily="34" charset="0"/>
                <a:cs typeface="Arial" pitchFamily="34" charset="0"/>
              </a:rPr>
              <a:t>specific</a:t>
            </a:r>
            <a:r>
              <a:rPr lang="fr-FR" spc="-6" dirty="0">
                <a:solidFill>
                  <a:schemeClr val="accent1"/>
                </a:solidFill>
                <a:latin typeface="Arial" pitchFamily="34" charset="0"/>
                <a:cs typeface="Arial" pitchFamily="34" charset="0"/>
              </a:rPr>
              <a:t> action (</a:t>
            </a:r>
            <a:r>
              <a:rPr lang="fr-FR" spc="-6" dirty="0" err="1">
                <a:solidFill>
                  <a:schemeClr val="accent1"/>
                </a:solidFill>
                <a:latin typeface="Arial" pitchFamily="34" charset="0"/>
                <a:cs typeface="Arial" pitchFamily="34" charset="0"/>
              </a:rPr>
              <a:t>category</a:t>
            </a:r>
            <a:r>
              <a:rPr lang="fr-FR" spc="-6" dirty="0">
                <a:solidFill>
                  <a:schemeClr val="accent1"/>
                </a:solidFill>
                <a:latin typeface="Arial" pitchFamily="34" charset="0"/>
                <a:cs typeface="Arial" pitchFamily="34" charset="0"/>
              </a:rPr>
              <a:t> 5)</a:t>
            </a:r>
            <a:endParaRPr lang="fr-FR" sz="3600" spc="-6"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687235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New </a:t>
            </a:r>
            <a:r>
              <a:rPr lang="fr-CH" dirty="0" err="1">
                <a:solidFill>
                  <a:schemeClr val="bg1"/>
                </a:solidFill>
                <a:ea typeface="ＭＳ Ｐゴシック" pitchFamily="34" charset="-128"/>
              </a:rPr>
              <a:t>Zealand’s</a:t>
            </a:r>
            <a:r>
              <a:rPr lang="fr-CH" dirty="0">
                <a:solidFill>
                  <a:schemeClr val="bg1"/>
                </a:solidFill>
                <a:ea typeface="ＭＳ Ｐゴシック" pitchFamily="34" charset="-128"/>
              </a:rPr>
              <a:t> top 10 </a:t>
            </a:r>
            <a:r>
              <a:rPr lang="fr-CH" dirty="0" err="1">
                <a:solidFill>
                  <a:schemeClr val="bg1"/>
                </a:solidFill>
                <a:ea typeface="ＭＳ Ｐゴシック" pitchFamily="34" charset="-128"/>
              </a:rPr>
              <a:t>Recommending</a:t>
            </a:r>
            <a:r>
              <a:rPr lang="fr-CH" dirty="0">
                <a:solidFill>
                  <a:schemeClr val="bg1"/>
                </a:solidFill>
                <a:ea typeface="ＭＳ Ｐゴシック" pitchFamily="34" charset="-128"/>
              </a:rPr>
              <a:t> States</a:t>
            </a:r>
            <a:endParaRPr lang="en-GB" dirty="0">
              <a:solidFill>
                <a:schemeClr val="bg1"/>
              </a:solidFill>
            </a:endParaRPr>
          </a:p>
        </p:txBody>
      </p:sp>
      <p:pic>
        <p:nvPicPr>
          <p:cNvPr id="1026" name="Picture 2" descr="Image result for new zealand flag">
            <a:extLst>
              <a:ext uri="{FF2B5EF4-FFF2-40B4-BE49-F238E27FC236}">
                <a16:creationId xmlns:a16="http://schemas.microsoft.com/office/drawing/2014/main" id="{A4A9FFAF-EF36-49D8-943D-429EC30522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5456"/>
            <a:ext cx="2474640" cy="1237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3D99E4-9464-42FC-A443-8F103BCEB4B8}"/>
              </a:ext>
            </a:extLst>
          </p:cNvPr>
          <p:cNvPicPr>
            <a:picLocks noChangeAspect="1"/>
          </p:cNvPicPr>
          <p:nvPr/>
        </p:nvPicPr>
        <p:blipFill>
          <a:blip r:embed="rId4"/>
          <a:stretch>
            <a:fillRect/>
          </a:stretch>
        </p:blipFill>
        <p:spPr>
          <a:xfrm>
            <a:off x="827584" y="1772245"/>
            <a:ext cx="7263921" cy="5082307"/>
          </a:xfrm>
          <a:prstGeom prst="rect">
            <a:avLst/>
          </a:prstGeom>
        </p:spPr>
      </p:pic>
    </p:spTree>
    <p:extLst>
      <p:ext uri="{BB962C8B-B14F-4D97-AF65-F5344CB8AC3E}">
        <p14:creationId xmlns:p14="http://schemas.microsoft.com/office/powerpoint/2010/main" val="930686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New </a:t>
            </a:r>
            <a:r>
              <a:rPr lang="fr-CH" dirty="0" err="1">
                <a:solidFill>
                  <a:schemeClr val="bg1"/>
                </a:solidFill>
                <a:ea typeface="ＭＳ Ｐゴシック" pitchFamily="34" charset="-128"/>
              </a:rPr>
              <a:t>Zealand’s</a:t>
            </a:r>
            <a:r>
              <a:rPr lang="fr-CH" dirty="0">
                <a:solidFill>
                  <a:schemeClr val="bg1"/>
                </a:solidFill>
                <a:ea typeface="ＭＳ Ｐゴシック" pitchFamily="34" charset="-128"/>
              </a:rPr>
              <a:t> </a:t>
            </a:r>
            <a:r>
              <a:rPr lang="fr-CH" dirty="0">
                <a:solidFill>
                  <a:schemeClr val="bg1"/>
                </a:solidFill>
              </a:rPr>
              <a:t>top 10 issues </a:t>
            </a:r>
            <a:r>
              <a:rPr lang="fr-CH" dirty="0" err="1">
                <a:solidFill>
                  <a:schemeClr val="bg1"/>
                </a:solidFill>
              </a:rPr>
              <a:t>addressed</a:t>
            </a:r>
            <a:r>
              <a:rPr lang="fr-CH" dirty="0">
                <a:solidFill>
                  <a:schemeClr val="bg1"/>
                </a:solidFill>
              </a:rPr>
              <a:t> in </a:t>
            </a:r>
            <a:r>
              <a:rPr lang="fr-CH" dirty="0" err="1">
                <a:solidFill>
                  <a:schemeClr val="bg1"/>
                </a:solidFill>
              </a:rPr>
              <a:t>received</a:t>
            </a:r>
            <a:r>
              <a:rPr lang="fr-CH" dirty="0">
                <a:solidFill>
                  <a:schemeClr val="bg1"/>
                </a:solidFill>
              </a:rPr>
              <a:t> </a:t>
            </a:r>
            <a:r>
              <a:rPr lang="fr-CH" dirty="0" err="1">
                <a:solidFill>
                  <a:schemeClr val="bg1"/>
                </a:solidFill>
              </a:rPr>
              <a:t>recs</a:t>
            </a:r>
            <a:r>
              <a:rPr lang="fr-CH" dirty="0">
                <a:solidFill>
                  <a:schemeClr val="bg1"/>
                </a:solidFill>
              </a:rPr>
              <a:t> </a:t>
            </a:r>
            <a:endParaRPr lang="en-GB" dirty="0">
              <a:solidFill>
                <a:schemeClr val="bg1"/>
              </a:solidFill>
            </a:endParaRPr>
          </a:p>
        </p:txBody>
      </p:sp>
      <p:pic>
        <p:nvPicPr>
          <p:cNvPr id="1026" name="Picture 2" descr="Image result for new zealand flag">
            <a:extLst>
              <a:ext uri="{FF2B5EF4-FFF2-40B4-BE49-F238E27FC236}">
                <a16:creationId xmlns:a16="http://schemas.microsoft.com/office/drawing/2014/main" id="{A4A9FFAF-EF36-49D8-943D-429EC30522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75456"/>
            <a:ext cx="2474640" cy="12373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401ADB-6B25-48D8-8CE2-D95726C08D54}"/>
              </a:ext>
            </a:extLst>
          </p:cNvPr>
          <p:cNvPicPr>
            <a:picLocks noChangeAspect="1"/>
          </p:cNvPicPr>
          <p:nvPr/>
        </p:nvPicPr>
        <p:blipFill>
          <a:blip r:embed="rId5"/>
          <a:stretch>
            <a:fillRect/>
          </a:stretch>
        </p:blipFill>
        <p:spPr>
          <a:xfrm>
            <a:off x="515803" y="1700808"/>
            <a:ext cx="7440573" cy="4839302"/>
          </a:xfrm>
          <a:prstGeom prst="rect">
            <a:avLst/>
          </a:prstGeom>
        </p:spPr>
      </p:pic>
    </p:spTree>
    <p:custDataLst>
      <p:tags r:id="rId1"/>
    </p:custDataLst>
    <p:extLst>
      <p:ext uri="{BB962C8B-B14F-4D97-AF65-F5344CB8AC3E}">
        <p14:creationId xmlns:p14="http://schemas.microsoft.com/office/powerpoint/2010/main" val="3904801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4"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1907704" y="3212976"/>
            <a:ext cx="6552728" cy="1600438"/>
          </a:xfrm>
          <a:prstGeom prst="rect">
            <a:avLst/>
          </a:prstGeom>
          <a:noFill/>
        </p:spPr>
        <p:txBody>
          <a:bodyPr wrap="square" rtlCol="0">
            <a:spAutoFit/>
          </a:bodyPr>
          <a:lstStyle/>
          <a:p>
            <a:r>
              <a:rPr lang="en-GB" sz="8000" dirty="0">
                <a:solidFill>
                  <a:schemeClr val="bg1"/>
                </a:solidFill>
              </a:rPr>
              <a:t>Pre-sessions</a:t>
            </a:r>
          </a:p>
          <a:p>
            <a:endParaRPr lang="en-US" dirty="0"/>
          </a:p>
        </p:txBody>
      </p:sp>
    </p:spTree>
    <p:custDataLst>
      <p:tags r:id="rId1"/>
    </p:custDataLst>
    <p:extLst>
      <p:ext uri="{BB962C8B-B14F-4D97-AF65-F5344CB8AC3E}">
        <p14:creationId xmlns:p14="http://schemas.microsoft.com/office/powerpoint/2010/main" val="1675390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Pre-sessions: Inception</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7" name="ZoneTexte 6"/>
          <p:cNvSpPr txBox="1"/>
          <p:nvPr/>
        </p:nvSpPr>
        <p:spPr>
          <a:xfrm>
            <a:off x="467544" y="1916832"/>
            <a:ext cx="8316416" cy="413959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GB" sz="2400" b="1" dirty="0">
                <a:solidFill>
                  <a:schemeClr val="accent1"/>
                </a:solidFill>
                <a:latin typeface="Arial" pitchFamily="34" charset="0"/>
                <a:cs typeface="Arial" pitchFamily="34" charset="0"/>
              </a:rPr>
              <a:t>Formal UPR structure limited the extent to which civil society could engage dynamically with the process:</a:t>
            </a:r>
          </a:p>
          <a:p>
            <a:pPr marL="800100" lvl="1" indent="-342900">
              <a:spcAft>
                <a:spcPts val="1800"/>
              </a:spcAft>
              <a:buFont typeface="Wingdings" panose="05000000000000000000" pitchFamily="2" charset="2"/>
              <a:buChar char="Ø"/>
            </a:pPr>
            <a:r>
              <a:rPr lang="en-GB" sz="2000" b="1" dirty="0">
                <a:solidFill>
                  <a:schemeClr val="accent1"/>
                </a:solidFill>
                <a:latin typeface="Arial" pitchFamily="34" charset="0"/>
                <a:cs typeface="Arial" pitchFamily="34" charset="0"/>
              </a:rPr>
              <a:t>CSO submissions sent to the OHCHR 6-7 months in advance of the State’s review -&gt; information gap on new human rights developments</a:t>
            </a:r>
          </a:p>
          <a:p>
            <a:pPr marL="800100" lvl="1" indent="-342900">
              <a:spcAft>
                <a:spcPts val="1800"/>
              </a:spcAft>
              <a:buFont typeface="Wingdings" panose="05000000000000000000" pitchFamily="2" charset="2"/>
              <a:buChar char="Ø"/>
            </a:pPr>
            <a:r>
              <a:rPr lang="en-GB" sz="2000" b="1" dirty="0">
                <a:solidFill>
                  <a:schemeClr val="accent1"/>
                </a:solidFill>
                <a:latin typeface="Arial" pitchFamily="34" charset="0"/>
                <a:cs typeface="Arial" pitchFamily="34" charset="0"/>
              </a:rPr>
              <a:t>Limited word count of CSO submissions</a:t>
            </a:r>
          </a:p>
          <a:p>
            <a:pPr marL="800100" lvl="1" indent="-342900">
              <a:spcAft>
                <a:spcPts val="1800"/>
              </a:spcAft>
              <a:buFont typeface="Wingdings" panose="05000000000000000000" pitchFamily="2" charset="2"/>
              <a:buChar char="Ø"/>
            </a:pPr>
            <a:r>
              <a:rPr lang="en-GB" sz="2000" b="1" dirty="0">
                <a:solidFill>
                  <a:schemeClr val="accent1"/>
                </a:solidFill>
                <a:latin typeface="Arial" pitchFamily="34" charset="0"/>
                <a:cs typeface="Arial" pitchFamily="34" charset="0"/>
              </a:rPr>
              <a:t>Information summarised by OHCHR (10 pages in total)</a:t>
            </a:r>
          </a:p>
          <a:p>
            <a:pPr marL="800100" lvl="1" indent="-342900">
              <a:spcAft>
                <a:spcPts val="1800"/>
              </a:spcAft>
              <a:buFont typeface="Wingdings" panose="05000000000000000000" pitchFamily="2" charset="2"/>
              <a:buChar char="Ø"/>
            </a:pPr>
            <a:r>
              <a:rPr lang="en-GB" sz="2000" b="1" dirty="0">
                <a:solidFill>
                  <a:schemeClr val="accent1"/>
                </a:solidFill>
                <a:latin typeface="Arial" pitchFamily="34" charset="0"/>
                <a:cs typeface="Arial" pitchFamily="34" charset="0"/>
              </a:rPr>
              <a:t>CSOs not allowed to take the floor during the review</a:t>
            </a:r>
          </a:p>
          <a:p>
            <a:pPr>
              <a:spcAft>
                <a:spcPts val="1800"/>
              </a:spcAft>
            </a:pPr>
            <a:endParaRPr lang="en-GB" sz="2000" b="1"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32123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Pre-sessions: Inception</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7" name="ZoneTexte 6"/>
          <p:cNvSpPr txBox="1"/>
          <p:nvPr/>
        </p:nvSpPr>
        <p:spPr>
          <a:xfrm>
            <a:off x="485800" y="1844824"/>
            <a:ext cx="8172400" cy="5124480"/>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GB" sz="2000" b="1" i="1" dirty="0">
                <a:solidFill>
                  <a:schemeClr val="accent1"/>
                </a:solidFill>
                <a:latin typeface="Arial" pitchFamily="34" charset="0"/>
                <a:cs typeface="Arial" pitchFamily="34" charset="0"/>
              </a:rPr>
              <a:t>UPR Info</a:t>
            </a:r>
            <a:r>
              <a:rPr lang="en-GB" sz="2000" b="1" dirty="0">
                <a:solidFill>
                  <a:schemeClr val="accent1"/>
                </a:solidFill>
                <a:latin typeface="Arial" pitchFamily="34" charset="0"/>
                <a:cs typeface="Arial" pitchFamily="34" charset="0"/>
              </a:rPr>
              <a:t> introduced the Pre-sessions in 2012 to serve a dual aim:</a:t>
            </a:r>
          </a:p>
          <a:p>
            <a:pPr marL="800100" lvl="1" indent="-342900">
              <a:spcAft>
                <a:spcPts val="1800"/>
              </a:spcAft>
              <a:buFont typeface="Wingdings" panose="05000000000000000000" pitchFamily="2" charset="2"/>
              <a:buChar char="Ø"/>
            </a:pPr>
            <a:r>
              <a:rPr lang="en-GB" sz="2400" b="1" dirty="0">
                <a:solidFill>
                  <a:schemeClr val="accent6">
                    <a:lumMod val="75000"/>
                  </a:schemeClr>
                </a:solidFill>
                <a:latin typeface="Arial" pitchFamily="34" charset="0"/>
                <a:cs typeface="Arial" pitchFamily="34" charset="0"/>
              </a:rPr>
              <a:t>Supporting bottom-up advocacy at the UPR</a:t>
            </a:r>
          </a:p>
          <a:p>
            <a:pPr marL="1257300" lvl="2" indent="-342900">
              <a:spcAft>
                <a:spcPts val="1800"/>
              </a:spcAft>
              <a:buFont typeface="Wingdings" panose="05000000000000000000" pitchFamily="2" charset="2"/>
              <a:buChar char="v"/>
            </a:pPr>
            <a:r>
              <a:rPr lang="en-GB" sz="2000" b="1" dirty="0">
                <a:solidFill>
                  <a:schemeClr val="accent1"/>
                </a:solidFill>
                <a:latin typeface="Arial" pitchFamily="34" charset="0"/>
                <a:cs typeface="Arial" pitchFamily="34" charset="0"/>
              </a:rPr>
              <a:t>To offer civil society &amp; national human rights institutions an international platform to directly advocate to State delegations ahead of the UPR</a:t>
            </a:r>
          </a:p>
          <a:p>
            <a:pPr marL="800100" lvl="1" indent="-342900">
              <a:spcAft>
                <a:spcPts val="1800"/>
              </a:spcAft>
              <a:buFont typeface="Wingdings" panose="05000000000000000000" pitchFamily="2" charset="2"/>
              <a:buChar char="Ø"/>
            </a:pPr>
            <a:r>
              <a:rPr lang="en-GB" sz="2400" b="1" dirty="0">
                <a:solidFill>
                  <a:schemeClr val="accent6">
                    <a:lumMod val="75000"/>
                  </a:schemeClr>
                </a:solidFill>
                <a:latin typeface="Arial" pitchFamily="34" charset="0"/>
                <a:cs typeface="Arial" pitchFamily="34" charset="0"/>
              </a:rPr>
              <a:t>Providing State delegations with first-hand sources of information</a:t>
            </a:r>
          </a:p>
          <a:p>
            <a:pPr marL="1257300" lvl="2" indent="-342900">
              <a:spcAft>
                <a:spcPts val="1800"/>
              </a:spcAft>
              <a:buFont typeface="Wingdings" panose="05000000000000000000" pitchFamily="2" charset="2"/>
              <a:buChar char="v"/>
            </a:pPr>
            <a:r>
              <a:rPr lang="en-GB" sz="2000" b="1" dirty="0">
                <a:solidFill>
                  <a:srgbClr val="4F81BD"/>
                </a:solidFill>
                <a:latin typeface="Arial" pitchFamily="34" charset="0"/>
                <a:cs typeface="Arial" pitchFamily="34" charset="0"/>
              </a:rPr>
              <a:t>Compared with having to read all UPR submissions, States can engage directly with the HR experts </a:t>
            </a:r>
            <a:r>
              <a:rPr lang="en-GB" sz="2000" b="1" i="1" dirty="0">
                <a:solidFill>
                  <a:srgbClr val="4F81BD"/>
                </a:solidFill>
                <a:latin typeface="Arial" pitchFamily="34" charset="0"/>
                <a:cs typeface="Arial" pitchFamily="34" charset="0"/>
              </a:rPr>
              <a:t>e.g. </a:t>
            </a:r>
            <a:r>
              <a:rPr lang="en-GB" sz="2000" b="1" dirty="0">
                <a:solidFill>
                  <a:srgbClr val="4F81BD"/>
                </a:solidFill>
                <a:latin typeface="Arial" pitchFamily="34" charset="0"/>
                <a:cs typeface="Arial" pitchFamily="34" charset="0"/>
              </a:rPr>
              <a:t>the national NGOs </a:t>
            </a:r>
          </a:p>
          <a:p>
            <a:pPr>
              <a:spcAft>
                <a:spcPts val="1800"/>
              </a:spcAft>
            </a:pPr>
            <a:endParaRPr lang="en-GB" sz="2000" b="1"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773886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In-country Pre-sessions</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12" name="Picture 11">
            <a:extLst>
              <a:ext uri="{FF2B5EF4-FFF2-40B4-BE49-F238E27FC236}">
                <a16:creationId xmlns:a16="http://schemas.microsoft.com/office/drawing/2014/main" id="{0740C1D4-7770-4DB2-8101-73F7E765A36E}"/>
              </a:ext>
            </a:extLst>
          </p:cNvPr>
          <p:cNvPicPr>
            <a:picLocks noChangeAspect="1"/>
          </p:cNvPicPr>
          <p:nvPr/>
        </p:nvPicPr>
        <p:blipFill rotWithShape="1">
          <a:blip r:embed="rId4">
            <a:extLst>
              <a:ext uri="{28A0092B-C50C-407E-A947-70E740481C1C}">
                <a14:useLocalDpi xmlns:a14="http://schemas.microsoft.com/office/drawing/2010/main" val="0"/>
              </a:ext>
            </a:extLst>
          </a:blip>
          <a:srcRect t="11731"/>
          <a:stretch/>
        </p:blipFill>
        <p:spPr>
          <a:xfrm>
            <a:off x="0" y="4192099"/>
            <a:ext cx="9144000" cy="2661723"/>
          </a:xfrm>
          <a:prstGeom prst="rect">
            <a:avLst/>
          </a:prstGeom>
        </p:spPr>
      </p:pic>
      <p:sp>
        <p:nvSpPr>
          <p:cNvPr id="13" name="TextBox 12">
            <a:extLst>
              <a:ext uri="{FF2B5EF4-FFF2-40B4-BE49-F238E27FC236}">
                <a16:creationId xmlns:a16="http://schemas.microsoft.com/office/drawing/2014/main" id="{0AF7F261-B79C-4ED6-A1D4-32E16792B512}"/>
              </a:ext>
            </a:extLst>
          </p:cNvPr>
          <p:cNvSpPr txBox="1"/>
          <p:nvPr/>
        </p:nvSpPr>
        <p:spPr>
          <a:xfrm>
            <a:off x="107504" y="1525165"/>
            <a:ext cx="8712968" cy="2554545"/>
          </a:xfrm>
          <a:prstGeom prst="rect">
            <a:avLst/>
          </a:prstGeom>
          <a:noFill/>
        </p:spPr>
        <p:txBody>
          <a:bodyPr wrap="square" rtlCol="0">
            <a:spAutoFit/>
          </a:bodyPr>
          <a:lstStyle/>
          <a:p>
            <a:pPr marL="285750" indent="-285750">
              <a:buFont typeface="Arial" panose="020B0604020202020204" pitchFamily="34" charset="0"/>
              <a:buChar char="•"/>
            </a:pPr>
            <a:r>
              <a:rPr lang="en-IE" sz="2000" dirty="0">
                <a:solidFill>
                  <a:srgbClr val="4F81BD"/>
                </a:solidFill>
              </a:rPr>
              <a:t>Aim: to </a:t>
            </a:r>
            <a:r>
              <a:rPr lang="en-IE" sz="2000" b="1" dirty="0">
                <a:solidFill>
                  <a:srgbClr val="4F81BD"/>
                </a:solidFill>
              </a:rPr>
              <a:t>provide a national platform for local civil society to brief the resident diplomatic community and the media on pressing human rights issues</a:t>
            </a:r>
            <a:r>
              <a:rPr lang="en-IE" sz="2000" dirty="0">
                <a:solidFill>
                  <a:srgbClr val="4F81BD"/>
                </a:solidFill>
              </a:rPr>
              <a:t>. </a:t>
            </a:r>
          </a:p>
          <a:p>
            <a:pPr marL="285750" indent="-285750">
              <a:buFont typeface="Arial" panose="020B0604020202020204" pitchFamily="34" charset="0"/>
              <a:buChar char="•"/>
            </a:pPr>
            <a:endParaRPr lang="en-IE" sz="2000" dirty="0">
              <a:solidFill>
                <a:srgbClr val="4F81BD"/>
              </a:solidFill>
            </a:endParaRPr>
          </a:p>
          <a:p>
            <a:pPr marL="285750" indent="-285750">
              <a:buFont typeface="Arial" panose="020B0604020202020204" pitchFamily="34" charset="0"/>
              <a:buChar char="•"/>
            </a:pPr>
            <a:r>
              <a:rPr lang="en-IE" sz="2000" dirty="0">
                <a:solidFill>
                  <a:srgbClr val="4F81BD"/>
                </a:solidFill>
              </a:rPr>
              <a:t>These national human rights conferences reinforce the message that the civil society organisations (CSOs) will make in Geneva. </a:t>
            </a:r>
          </a:p>
          <a:p>
            <a:pPr marL="742950" lvl="1" indent="-285750">
              <a:buFont typeface="Wingdings" panose="05000000000000000000" pitchFamily="2" charset="2"/>
              <a:buChar char="Ø"/>
            </a:pPr>
            <a:r>
              <a:rPr lang="en-IE" sz="2000" dirty="0">
                <a:solidFill>
                  <a:srgbClr val="4F81BD"/>
                </a:solidFill>
              </a:rPr>
              <a:t>gives further weight to the human rights issues that can be shared by the diplomats in attendance with both their State capitals and counterparts in their Geneva-based Permanent Missions to the United Nations</a:t>
            </a:r>
            <a:endParaRPr lang="en-GB" sz="2000" dirty="0">
              <a:solidFill>
                <a:srgbClr val="4F81BD"/>
              </a:solidFill>
            </a:endParaRPr>
          </a:p>
        </p:txBody>
      </p:sp>
    </p:spTree>
    <p:extLst>
      <p:ext uri="{BB962C8B-B14F-4D97-AF65-F5344CB8AC3E}">
        <p14:creationId xmlns:p14="http://schemas.microsoft.com/office/powerpoint/2010/main" val="818739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In-country Pre-sessions</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11" name="Image 3" descr="Uganda panel 2.jpg">
            <a:extLst>
              <a:ext uri="{FF2B5EF4-FFF2-40B4-BE49-F238E27FC236}">
                <a16:creationId xmlns:a16="http://schemas.microsoft.com/office/drawing/2014/main" id="{BCE25C5D-F0A5-4D4C-803F-974A89B40AB0}"/>
              </a:ext>
            </a:extLst>
          </p:cNvPr>
          <p:cNvPicPr/>
          <p:nvPr/>
        </p:nvPicPr>
        <p:blipFill>
          <a:blip r:embed="rId4" cstate="print"/>
          <a:srcRect t="12810"/>
          <a:stretch>
            <a:fillRect/>
          </a:stretch>
        </p:blipFill>
        <p:spPr>
          <a:xfrm>
            <a:off x="0" y="1484784"/>
            <a:ext cx="4572000" cy="2592288"/>
          </a:xfrm>
          <a:prstGeom prst="rect">
            <a:avLst/>
          </a:prstGeom>
        </p:spPr>
      </p:pic>
      <p:sp>
        <p:nvSpPr>
          <p:cNvPr id="5" name="TextBox 4">
            <a:extLst>
              <a:ext uri="{FF2B5EF4-FFF2-40B4-BE49-F238E27FC236}">
                <a16:creationId xmlns:a16="http://schemas.microsoft.com/office/drawing/2014/main" id="{8134B757-B93E-43D5-B979-E2FBBCE272A8}"/>
              </a:ext>
            </a:extLst>
          </p:cNvPr>
          <p:cNvSpPr txBox="1"/>
          <p:nvPr/>
        </p:nvSpPr>
        <p:spPr>
          <a:xfrm>
            <a:off x="4644008" y="1484784"/>
            <a:ext cx="4464496" cy="4370427"/>
          </a:xfrm>
          <a:prstGeom prst="rect">
            <a:avLst/>
          </a:prstGeom>
          <a:noFill/>
        </p:spPr>
        <p:txBody>
          <a:bodyPr wrap="square" rtlCol="0">
            <a:spAutoFit/>
          </a:bodyPr>
          <a:lstStyle/>
          <a:p>
            <a:r>
              <a:rPr lang="en-GB" sz="2000" i="1" dirty="0">
                <a:solidFill>
                  <a:srgbClr val="4F81BD"/>
                </a:solidFill>
              </a:rPr>
              <a:t>Since 2015, UPR Info</a:t>
            </a:r>
            <a:r>
              <a:rPr lang="en-GB" sz="2000" dirty="0">
                <a:solidFill>
                  <a:srgbClr val="4F81BD"/>
                </a:solidFill>
              </a:rPr>
              <a:t> has been supporting In-country Pre-sessions in:</a:t>
            </a:r>
          </a:p>
          <a:p>
            <a:pPr marL="285750" indent="-285750">
              <a:buFont typeface="Arial" panose="020B0604020202020204" pitchFamily="34" charset="0"/>
              <a:buChar char="•"/>
            </a:pPr>
            <a:r>
              <a:rPr lang="en-GB" sz="2000" dirty="0">
                <a:solidFill>
                  <a:srgbClr val="4F81BD"/>
                </a:solidFill>
              </a:rPr>
              <a:t>Myanmar</a:t>
            </a:r>
          </a:p>
          <a:p>
            <a:pPr marL="285750" indent="-285750">
              <a:buFont typeface="Arial" panose="020B0604020202020204" pitchFamily="34" charset="0"/>
              <a:buChar char="•"/>
            </a:pPr>
            <a:r>
              <a:rPr lang="en-GB" sz="2000" dirty="0">
                <a:solidFill>
                  <a:srgbClr val="4F81BD"/>
                </a:solidFill>
              </a:rPr>
              <a:t>Thailand</a:t>
            </a:r>
          </a:p>
          <a:p>
            <a:pPr marL="285750" indent="-285750">
              <a:buFont typeface="Arial" panose="020B0604020202020204" pitchFamily="34" charset="0"/>
              <a:buChar char="•"/>
            </a:pPr>
            <a:r>
              <a:rPr lang="en-GB" sz="2000" dirty="0">
                <a:solidFill>
                  <a:srgbClr val="4F81BD"/>
                </a:solidFill>
              </a:rPr>
              <a:t>Tanzania</a:t>
            </a:r>
          </a:p>
          <a:p>
            <a:pPr marL="285750" indent="-285750">
              <a:buFont typeface="Arial" panose="020B0604020202020204" pitchFamily="34" charset="0"/>
              <a:buChar char="•"/>
            </a:pPr>
            <a:r>
              <a:rPr lang="en-GB" sz="2000" dirty="0">
                <a:solidFill>
                  <a:srgbClr val="4F81BD"/>
                </a:solidFill>
              </a:rPr>
              <a:t>Uganda </a:t>
            </a:r>
          </a:p>
          <a:p>
            <a:pPr marL="285750" indent="-285750">
              <a:buFont typeface="Arial" panose="020B0604020202020204" pitchFamily="34" charset="0"/>
              <a:buChar char="•"/>
            </a:pPr>
            <a:r>
              <a:rPr lang="en-GB" sz="2000" dirty="0">
                <a:solidFill>
                  <a:srgbClr val="4F81BD"/>
                </a:solidFill>
              </a:rPr>
              <a:t>Ghana </a:t>
            </a:r>
          </a:p>
          <a:p>
            <a:pPr marL="285750" indent="-285750">
              <a:buFont typeface="Arial" panose="020B0604020202020204" pitchFamily="34" charset="0"/>
              <a:buChar char="•"/>
            </a:pPr>
            <a:r>
              <a:rPr lang="en-GB" sz="2000" dirty="0">
                <a:solidFill>
                  <a:srgbClr val="4F81BD"/>
                </a:solidFill>
              </a:rPr>
              <a:t>Botswana</a:t>
            </a:r>
          </a:p>
          <a:p>
            <a:pPr marL="285750" indent="-285750">
              <a:buFont typeface="Arial" panose="020B0604020202020204" pitchFamily="34" charset="0"/>
              <a:buChar char="•"/>
            </a:pPr>
            <a:r>
              <a:rPr lang="en-GB" sz="2000" dirty="0">
                <a:solidFill>
                  <a:srgbClr val="4F81BD"/>
                </a:solidFill>
              </a:rPr>
              <a:t>Sri Lanka</a:t>
            </a:r>
          </a:p>
          <a:p>
            <a:pPr marL="285750" indent="-285750">
              <a:buFont typeface="Arial" panose="020B0604020202020204" pitchFamily="34" charset="0"/>
              <a:buChar char="•"/>
            </a:pPr>
            <a:r>
              <a:rPr lang="en-GB" sz="2000" dirty="0">
                <a:solidFill>
                  <a:srgbClr val="4F81BD"/>
                </a:solidFill>
              </a:rPr>
              <a:t>India</a:t>
            </a:r>
          </a:p>
          <a:p>
            <a:pPr marL="285750" indent="-285750">
              <a:buFont typeface="Arial" panose="020B0604020202020204" pitchFamily="34" charset="0"/>
              <a:buChar char="•"/>
            </a:pPr>
            <a:r>
              <a:rPr lang="en-GB" sz="2000" dirty="0">
                <a:solidFill>
                  <a:srgbClr val="4F81BD"/>
                </a:solidFill>
              </a:rPr>
              <a:t>Jordan</a:t>
            </a:r>
          </a:p>
          <a:p>
            <a:r>
              <a:rPr lang="en-GB" sz="2000" i="1" dirty="0">
                <a:solidFill>
                  <a:srgbClr val="4F81BD"/>
                </a:solidFill>
              </a:rPr>
              <a:t>and ...</a:t>
            </a:r>
          </a:p>
          <a:p>
            <a:pPr marL="285750" indent="-285750">
              <a:buFont typeface="Arial" panose="020B0604020202020204" pitchFamily="34" charset="0"/>
              <a:buChar char="•"/>
            </a:pPr>
            <a:r>
              <a:rPr lang="en-GB" sz="3800" b="1" dirty="0">
                <a:solidFill>
                  <a:srgbClr val="4F81BD"/>
                </a:solidFill>
              </a:rPr>
              <a:t>New Zealand</a:t>
            </a:r>
          </a:p>
        </p:txBody>
      </p:sp>
      <p:pic>
        <p:nvPicPr>
          <p:cNvPr id="4" name="Picture 3">
            <a:extLst>
              <a:ext uri="{FF2B5EF4-FFF2-40B4-BE49-F238E27FC236}">
                <a16:creationId xmlns:a16="http://schemas.microsoft.com/office/drawing/2014/main" id="{74A89EE1-D5F1-401D-B566-ADFE69ADC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 y="3832401"/>
            <a:ext cx="4579474" cy="3052983"/>
          </a:xfrm>
          <a:prstGeom prst="rect">
            <a:avLst/>
          </a:prstGeom>
        </p:spPr>
      </p:pic>
    </p:spTree>
    <p:extLst>
      <p:ext uri="{BB962C8B-B14F-4D97-AF65-F5344CB8AC3E}">
        <p14:creationId xmlns:p14="http://schemas.microsoft.com/office/powerpoint/2010/main" val="2894957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Geneva Pre-sessions</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9" name="Picture 8">
            <a:extLst>
              <a:ext uri="{FF2B5EF4-FFF2-40B4-BE49-F238E27FC236}">
                <a16:creationId xmlns:a16="http://schemas.microsoft.com/office/drawing/2014/main" id="{C9384393-B24B-4D19-A6D4-1CE6661D2E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073"/>
          <a:stretch/>
        </p:blipFill>
        <p:spPr>
          <a:xfrm>
            <a:off x="0" y="3717032"/>
            <a:ext cx="9144000" cy="3140968"/>
          </a:xfrm>
          <a:prstGeom prst="rect">
            <a:avLst/>
          </a:prstGeom>
        </p:spPr>
      </p:pic>
      <p:sp>
        <p:nvSpPr>
          <p:cNvPr id="10" name="TextBox 9">
            <a:extLst>
              <a:ext uri="{FF2B5EF4-FFF2-40B4-BE49-F238E27FC236}">
                <a16:creationId xmlns:a16="http://schemas.microsoft.com/office/drawing/2014/main" id="{EBE2869E-D5E5-4808-B823-2262F1DD259B}"/>
              </a:ext>
            </a:extLst>
          </p:cNvPr>
          <p:cNvSpPr txBox="1"/>
          <p:nvPr/>
        </p:nvSpPr>
        <p:spPr>
          <a:xfrm>
            <a:off x="539552" y="1423572"/>
            <a:ext cx="9324528" cy="2862322"/>
          </a:xfrm>
          <a:prstGeom prst="rect">
            <a:avLst/>
          </a:prstGeom>
          <a:noFill/>
        </p:spPr>
        <p:txBody>
          <a:bodyPr wrap="square" rtlCol="0">
            <a:spAutoFit/>
          </a:bodyPr>
          <a:lstStyle/>
          <a:p>
            <a:r>
              <a:rPr lang="en-GB" sz="2000" b="1" dirty="0">
                <a:solidFill>
                  <a:srgbClr val="4F81BD"/>
                </a:solidFill>
              </a:rPr>
              <a:t>- Held at the United Nations, Geneva</a:t>
            </a:r>
            <a:endParaRPr lang="en-GB" sz="2000" b="1" i="1" dirty="0">
              <a:solidFill>
                <a:srgbClr val="4F81BD"/>
              </a:solidFill>
            </a:endParaRPr>
          </a:p>
          <a:p>
            <a:r>
              <a:rPr lang="en-GB" sz="2000" b="1" dirty="0">
                <a:solidFill>
                  <a:srgbClr val="4F81BD"/>
                </a:solidFill>
              </a:rPr>
              <a:t>- Second cycle statistics (2012-2016): </a:t>
            </a:r>
          </a:p>
          <a:p>
            <a:pPr marL="742950" lvl="1" indent="-285750">
              <a:buFont typeface="Arial" panose="020B0604020202020204" pitchFamily="34" charset="0"/>
              <a:buChar char="•"/>
            </a:pPr>
            <a:r>
              <a:rPr lang="en-GB" sz="2000" b="1" dirty="0">
                <a:solidFill>
                  <a:srgbClr val="4F81BD"/>
                </a:solidFill>
              </a:rPr>
              <a:t>Pre-sessions organised on </a:t>
            </a:r>
            <a:r>
              <a:rPr lang="en-GB" sz="2000" b="1" i="1" dirty="0">
                <a:solidFill>
                  <a:srgbClr val="4F81BD"/>
                </a:solidFill>
              </a:rPr>
              <a:t>149</a:t>
            </a:r>
            <a:r>
              <a:rPr lang="en-GB" sz="2000" b="1" dirty="0">
                <a:solidFill>
                  <a:srgbClr val="4F81BD"/>
                </a:solidFill>
              </a:rPr>
              <a:t> States</a:t>
            </a:r>
          </a:p>
          <a:p>
            <a:pPr marL="742950" lvl="1" indent="-285750">
              <a:buFont typeface="Arial" panose="020B0604020202020204" pitchFamily="34" charset="0"/>
              <a:buChar char="•"/>
            </a:pPr>
            <a:r>
              <a:rPr lang="en-GB" sz="2000" b="1" i="1" dirty="0">
                <a:solidFill>
                  <a:srgbClr val="4F81BD"/>
                </a:solidFill>
              </a:rPr>
              <a:t>150</a:t>
            </a:r>
            <a:r>
              <a:rPr lang="en-GB" sz="2000" b="1" dirty="0">
                <a:solidFill>
                  <a:srgbClr val="4F81BD"/>
                </a:solidFill>
              </a:rPr>
              <a:t> State delegations (Permanent Missions) in attendance</a:t>
            </a:r>
          </a:p>
          <a:p>
            <a:pPr marL="742950" lvl="1" indent="-285750">
              <a:buFont typeface="Arial" panose="020B0604020202020204" pitchFamily="34" charset="0"/>
              <a:buChar char="•"/>
            </a:pPr>
            <a:r>
              <a:rPr lang="en-GB" sz="2000" b="1" i="1" dirty="0">
                <a:solidFill>
                  <a:srgbClr val="4F81BD"/>
                </a:solidFill>
              </a:rPr>
              <a:t>467</a:t>
            </a:r>
            <a:r>
              <a:rPr lang="en-GB" sz="2000" b="1" dirty="0">
                <a:solidFill>
                  <a:srgbClr val="4F81BD"/>
                </a:solidFill>
              </a:rPr>
              <a:t> national CSO speakers</a:t>
            </a:r>
          </a:p>
          <a:p>
            <a:pPr marL="742950" lvl="1" indent="-285750">
              <a:buFont typeface="Arial" panose="020B0604020202020204" pitchFamily="34" charset="0"/>
              <a:buChar char="•"/>
            </a:pPr>
            <a:r>
              <a:rPr lang="en-GB" sz="2000" b="1" i="1" dirty="0">
                <a:solidFill>
                  <a:srgbClr val="4F81BD"/>
                </a:solidFill>
              </a:rPr>
              <a:t>206</a:t>
            </a:r>
            <a:r>
              <a:rPr lang="en-GB" sz="2000" b="1" dirty="0">
                <a:solidFill>
                  <a:srgbClr val="4F81BD"/>
                </a:solidFill>
              </a:rPr>
              <a:t> international CSO speakers          </a:t>
            </a:r>
            <a:r>
              <a:rPr lang="en-GB" sz="2000" b="1" dirty="0">
                <a:solidFill>
                  <a:schemeClr val="accent6">
                    <a:lumMod val="75000"/>
                  </a:schemeClr>
                </a:solidFill>
              </a:rPr>
              <a:t>52% women/48% men </a:t>
            </a:r>
          </a:p>
          <a:p>
            <a:pPr marL="742950" lvl="1" indent="-285750">
              <a:buFont typeface="Arial" panose="020B0604020202020204" pitchFamily="34" charset="0"/>
              <a:buChar char="•"/>
            </a:pPr>
            <a:r>
              <a:rPr lang="en-GB" sz="2000" b="1" i="1" dirty="0">
                <a:solidFill>
                  <a:srgbClr val="4F81BD"/>
                </a:solidFill>
              </a:rPr>
              <a:t>33</a:t>
            </a:r>
            <a:r>
              <a:rPr lang="en-GB" sz="2000" b="1" dirty="0">
                <a:solidFill>
                  <a:srgbClr val="4F81BD"/>
                </a:solidFill>
              </a:rPr>
              <a:t> NHRIs</a:t>
            </a:r>
          </a:p>
          <a:p>
            <a:pPr marL="1657350" lvl="3" indent="-285750">
              <a:buFont typeface="Arial" panose="020B0604020202020204" pitchFamily="34" charset="0"/>
              <a:buChar char="•"/>
            </a:pPr>
            <a:endParaRPr lang="en-GB" sz="2000" dirty="0"/>
          </a:p>
          <a:p>
            <a:pPr marL="1657350" lvl="3" indent="-285750">
              <a:buFont typeface="Arial" panose="020B0604020202020204" pitchFamily="34" charset="0"/>
              <a:buChar char="•"/>
            </a:pPr>
            <a:endParaRPr lang="en-GB" sz="2000" dirty="0"/>
          </a:p>
        </p:txBody>
      </p:sp>
      <p:cxnSp>
        <p:nvCxnSpPr>
          <p:cNvPr id="12" name="Straight Connector 11">
            <a:extLst>
              <a:ext uri="{FF2B5EF4-FFF2-40B4-BE49-F238E27FC236}">
                <a16:creationId xmlns:a16="http://schemas.microsoft.com/office/drawing/2014/main" id="{1A224868-E202-4813-943E-6AFCA4463E8A}"/>
              </a:ext>
            </a:extLst>
          </p:cNvPr>
          <p:cNvCxnSpPr/>
          <p:nvPr/>
        </p:nvCxnSpPr>
        <p:spPr>
          <a:xfrm>
            <a:off x="4734272" y="2837746"/>
            <a:ext cx="3417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F460AF53-BEE8-4403-91A6-81E47E7F9204}"/>
              </a:ext>
            </a:extLst>
          </p:cNvPr>
          <p:cNvCxnSpPr/>
          <p:nvPr/>
        </p:nvCxnSpPr>
        <p:spPr>
          <a:xfrm>
            <a:off x="4732270" y="3493145"/>
            <a:ext cx="3417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801EA7B2-2A77-43A8-89A4-7EDE82C7086F}"/>
              </a:ext>
            </a:extLst>
          </p:cNvPr>
          <p:cNvCxnSpPr>
            <a:cxnSpLocks/>
          </p:cNvCxnSpPr>
          <p:nvPr/>
        </p:nvCxnSpPr>
        <p:spPr>
          <a:xfrm>
            <a:off x="5076056" y="2837746"/>
            <a:ext cx="0" cy="648072"/>
          </a:xfrm>
          <a:prstGeom prst="line">
            <a:avLst/>
          </a:prstGeom>
        </p:spPr>
        <p:style>
          <a:lnRef idx="3">
            <a:schemeClr val="accent2"/>
          </a:lnRef>
          <a:fillRef idx="0">
            <a:schemeClr val="accent2"/>
          </a:fillRef>
          <a:effectRef idx="2">
            <a:schemeClr val="accent2"/>
          </a:effectRef>
          <a:fontRef idx="minor">
            <a:schemeClr val="tx1"/>
          </a:fontRef>
        </p:style>
      </p:cxnSp>
      <p:pic>
        <p:nvPicPr>
          <p:cNvPr id="18" name="Picture 17">
            <a:extLst>
              <a:ext uri="{FF2B5EF4-FFF2-40B4-BE49-F238E27FC236}">
                <a16:creationId xmlns:a16="http://schemas.microsoft.com/office/drawing/2014/main" id="{3CD3898F-1C6E-4D70-A5DD-E97C07DFA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2760933"/>
            <a:ext cx="706824" cy="637300"/>
          </a:xfrm>
          <a:prstGeom prst="rect">
            <a:avLst/>
          </a:prstGeom>
        </p:spPr>
      </p:pic>
    </p:spTree>
    <p:extLst>
      <p:ext uri="{BB962C8B-B14F-4D97-AF65-F5344CB8AC3E}">
        <p14:creationId xmlns:p14="http://schemas.microsoft.com/office/powerpoint/2010/main" val="229771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Geneva Pre-sessions</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10" name="Picture 9">
            <a:extLst>
              <a:ext uri="{FF2B5EF4-FFF2-40B4-BE49-F238E27FC236}">
                <a16:creationId xmlns:a16="http://schemas.microsoft.com/office/drawing/2014/main" id="{47C5F849-110F-414A-905F-ABD294687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578" y="2022578"/>
            <a:ext cx="4738512" cy="4104456"/>
          </a:xfrm>
          <a:prstGeom prst="rect">
            <a:avLst/>
          </a:prstGeom>
        </p:spPr>
      </p:pic>
      <p:sp>
        <p:nvSpPr>
          <p:cNvPr id="11" name="TextBox 10">
            <a:extLst>
              <a:ext uri="{FF2B5EF4-FFF2-40B4-BE49-F238E27FC236}">
                <a16:creationId xmlns:a16="http://schemas.microsoft.com/office/drawing/2014/main" id="{4741B884-D6B2-4409-B015-EE51448A1280}"/>
              </a:ext>
            </a:extLst>
          </p:cNvPr>
          <p:cNvSpPr txBox="1"/>
          <p:nvPr/>
        </p:nvSpPr>
        <p:spPr>
          <a:xfrm>
            <a:off x="89053" y="3772694"/>
            <a:ext cx="4805182" cy="400110"/>
          </a:xfrm>
          <a:prstGeom prst="rect">
            <a:avLst/>
          </a:prstGeom>
          <a:noFill/>
        </p:spPr>
        <p:txBody>
          <a:bodyPr wrap="square" rtlCol="0">
            <a:spAutoFit/>
          </a:bodyPr>
          <a:lstStyle/>
          <a:p>
            <a:r>
              <a:rPr lang="en-GB" sz="2000" b="1" dirty="0">
                <a:solidFill>
                  <a:srgbClr val="4F81BD"/>
                </a:solidFill>
              </a:rPr>
              <a:t>Modalities</a:t>
            </a:r>
            <a:endParaRPr lang="en-GB" b="1" dirty="0">
              <a:solidFill>
                <a:srgbClr val="4F81BD"/>
              </a:solidFill>
            </a:endParaRPr>
          </a:p>
        </p:txBody>
      </p:sp>
      <p:sp>
        <p:nvSpPr>
          <p:cNvPr id="12" name="TextBox 11">
            <a:extLst>
              <a:ext uri="{FF2B5EF4-FFF2-40B4-BE49-F238E27FC236}">
                <a16:creationId xmlns:a16="http://schemas.microsoft.com/office/drawing/2014/main" id="{57254393-AF19-4002-B4EB-48FD2B7EF83A}"/>
              </a:ext>
            </a:extLst>
          </p:cNvPr>
          <p:cNvSpPr txBox="1"/>
          <p:nvPr/>
        </p:nvSpPr>
        <p:spPr>
          <a:xfrm>
            <a:off x="107504" y="4157530"/>
            <a:ext cx="4464496" cy="313932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4F81BD"/>
                </a:solidFill>
              </a:rPr>
              <a:t>1 hour per country</a:t>
            </a:r>
          </a:p>
          <a:p>
            <a:pPr marL="285750" indent="-285750">
              <a:buFont typeface="Arial" panose="020B0604020202020204" pitchFamily="34" charset="0"/>
              <a:buChar char="•"/>
            </a:pPr>
            <a:r>
              <a:rPr lang="en-GB" dirty="0">
                <a:solidFill>
                  <a:srgbClr val="4F81BD"/>
                </a:solidFill>
              </a:rPr>
              <a:t>English or French</a:t>
            </a:r>
          </a:p>
          <a:p>
            <a:pPr marL="285750" indent="-285750">
              <a:buFont typeface="Arial" panose="020B0604020202020204" pitchFamily="34" charset="0"/>
              <a:buChar char="•"/>
            </a:pPr>
            <a:r>
              <a:rPr lang="en-GB" dirty="0">
                <a:solidFill>
                  <a:srgbClr val="4F81BD"/>
                </a:solidFill>
              </a:rPr>
              <a:t>5 to 6 speakers (max.)</a:t>
            </a:r>
          </a:p>
          <a:p>
            <a:pPr marL="285750" indent="-285750">
              <a:buFont typeface="Arial" panose="020B0604020202020204" pitchFamily="34" charset="0"/>
              <a:buChar char="•"/>
            </a:pPr>
            <a:r>
              <a:rPr lang="en-GB" dirty="0">
                <a:solidFill>
                  <a:srgbClr val="4F81BD"/>
                </a:solidFill>
              </a:rPr>
              <a:t>6 to 7 minutes/speaker</a:t>
            </a:r>
          </a:p>
          <a:p>
            <a:pPr marL="285750" indent="-285750">
              <a:buFont typeface="Arial" panose="020B0604020202020204" pitchFamily="34" charset="0"/>
              <a:buChar char="•"/>
            </a:pPr>
            <a:r>
              <a:rPr lang="en-GB" dirty="0">
                <a:solidFill>
                  <a:srgbClr val="4F81BD"/>
                </a:solidFill>
              </a:rPr>
              <a:t>Power Point encouraged: 6-8 slides (max.)</a:t>
            </a:r>
          </a:p>
          <a:p>
            <a:pPr marL="285750" indent="-285750">
              <a:buFont typeface="Arial" panose="020B0604020202020204" pitchFamily="34" charset="0"/>
              <a:buChar char="•"/>
            </a:pPr>
            <a:r>
              <a:rPr lang="en-GB" dirty="0">
                <a:solidFill>
                  <a:srgbClr val="4F81BD"/>
                </a:solidFill>
              </a:rPr>
              <a:t>Copies of statements/factsheets for distribution to State delegations</a:t>
            </a:r>
          </a:p>
          <a:p>
            <a:pPr marL="285750" indent="-285750">
              <a:buFont typeface="Arial" panose="020B0604020202020204" pitchFamily="34" charset="0"/>
              <a:buChar char="•"/>
            </a:pPr>
            <a:r>
              <a:rPr lang="en-GB" dirty="0">
                <a:solidFill>
                  <a:srgbClr val="4F81BD"/>
                </a:solidFill>
              </a:rPr>
              <a:t>Arrange bilateral meeting with State delegations at the UN</a:t>
            </a:r>
          </a:p>
          <a:p>
            <a:pPr marL="285750" indent="-285750">
              <a:buFont typeface="Arial" panose="020B0604020202020204" pitchFamily="34" charset="0"/>
              <a:buChar char="•"/>
            </a:pPr>
            <a:endParaRPr lang="en-GB" dirty="0">
              <a:solidFill>
                <a:srgbClr val="4F81BD"/>
              </a:solidFill>
            </a:endParaRPr>
          </a:p>
          <a:p>
            <a:pPr marL="285750" indent="-285750">
              <a:buFont typeface="Arial" panose="020B0604020202020204" pitchFamily="34" charset="0"/>
              <a:buChar char="•"/>
            </a:pPr>
            <a:endParaRPr lang="en-GB" dirty="0"/>
          </a:p>
        </p:txBody>
      </p:sp>
      <p:sp>
        <p:nvSpPr>
          <p:cNvPr id="14" name="TextBox 13">
            <a:extLst>
              <a:ext uri="{FF2B5EF4-FFF2-40B4-BE49-F238E27FC236}">
                <a16:creationId xmlns:a16="http://schemas.microsoft.com/office/drawing/2014/main" id="{3266E3B7-CC70-43D6-962D-76F49D657180}"/>
              </a:ext>
            </a:extLst>
          </p:cNvPr>
          <p:cNvSpPr txBox="1"/>
          <p:nvPr/>
        </p:nvSpPr>
        <p:spPr>
          <a:xfrm>
            <a:off x="66556" y="1520053"/>
            <a:ext cx="4805182" cy="400110"/>
          </a:xfrm>
          <a:prstGeom prst="rect">
            <a:avLst/>
          </a:prstGeom>
          <a:noFill/>
        </p:spPr>
        <p:txBody>
          <a:bodyPr wrap="square" rtlCol="0">
            <a:spAutoFit/>
          </a:bodyPr>
          <a:lstStyle/>
          <a:p>
            <a:r>
              <a:rPr lang="en-GB" sz="2000" b="1" dirty="0">
                <a:solidFill>
                  <a:srgbClr val="4F81BD"/>
                </a:solidFill>
              </a:rPr>
              <a:t>Speaker selection</a:t>
            </a:r>
            <a:endParaRPr lang="en-GB" b="1" dirty="0">
              <a:solidFill>
                <a:srgbClr val="4F81BD"/>
              </a:solidFill>
            </a:endParaRPr>
          </a:p>
        </p:txBody>
      </p:sp>
      <p:sp>
        <p:nvSpPr>
          <p:cNvPr id="17" name="TextBox 16">
            <a:extLst>
              <a:ext uri="{FF2B5EF4-FFF2-40B4-BE49-F238E27FC236}">
                <a16:creationId xmlns:a16="http://schemas.microsoft.com/office/drawing/2014/main" id="{5173F9AD-4238-4FB4-A856-DBE8E2C80780}"/>
              </a:ext>
            </a:extLst>
          </p:cNvPr>
          <p:cNvSpPr txBox="1"/>
          <p:nvPr/>
        </p:nvSpPr>
        <p:spPr>
          <a:xfrm>
            <a:off x="107504" y="1869238"/>
            <a:ext cx="4104456" cy="1754326"/>
          </a:xfrm>
          <a:prstGeom prst="rect">
            <a:avLst/>
          </a:prstGeom>
          <a:noFill/>
        </p:spPr>
        <p:txBody>
          <a:bodyPr wrap="square" rtlCol="0">
            <a:spAutoFit/>
          </a:bodyPr>
          <a:lstStyle/>
          <a:p>
            <a:r>
              <a:rPr lang="en-GB" dirty="0">
                <a:solidFill>
                  <a:srgbClr val="4F81BD"/>
                </a:solidFill>
              </a:rPr>
              <a:t>Priority is given to:</a:t>
            </a:r>
          </a:p>
          <a:p>
            <a:pPr marL="285750" indent="-285750">
              <a:buFont typeface="Arial" panose="020B0604020202020204" pitchFamily="34" charset="0"/>
              <a:buChar char="•"/>
            </a:pPr>
            <a:r>
              <a:rPr lang="en-GB" dirty="0">
                <a:solidFill>
                  <a:srgbClr val="4F81BD"/>
                </a:solidFill>
              </a:rPr>
              <a:t>Grassroots/national CSOs</a:t>
            </a:r>
          </a:p>
          <a:p>
            <a:pPr marL="285750" indent="-285750">
              <a:buFont typeface="Arial" panose="020B0604020202020204" pitchFamily="34" charset="0"/>
              <a:buChar char="•"/>
            </a:pPr>
            <a:r>
              <a:rPr lang="en-GB" dirty="0">
                <a:solidFill>
                  <a:srgbClr val="4F81BD"/>
                </a:solidFill>
              </a:rPr>
              <a:t>National coalitions</a:t>
            </a:r>
          </a:p>
          <a:p>
            <a:pPr marL="285750" indent="-285750">
              <a:buFont typeface="Arial" panose="020B0604020202020204" pitchFamily="34" charset="0"/>
              <a:buChar char="•"/>
            </a:pPr>
            <a:r>
              <a:rPr lang="en-GB" dirty="0">
                <a:solidFill>
                  <a:srgbClr val="4F81BD"/>
                </a:solidFill>
              </a:rPr>
              <a:t>CSOs that have submitted UPR report</a:t>
            </a:r>
          </a:p>
          <a:p>
            <a:pPr marL="285750" indent="-285750">
              <a:buFont typeface="Arial" panose="020B0604020202020204" pitchFamily="34" charset="0"/>
              <a:buChar char="•"/>
            </a:pPr>
            <a:r>
              <a:rPr lang="en-GB" dirty="0">
                <a:solidFill>
                  <a:srgbClr val="4F81BD"/>
                </a:solidFill>
              </a:rPr>
              <a:t>Broad representation of HR issues</a:t>
            </a:r>
          </a:p>
          <a:p>
            <a:pPr marL="285750" indent="-285750">
              <a:buFont typeface="Arial" panose="020B0604020202020204" pitchFamily="34" charset="0"/>
              <a:buChar char="•"/>
            </a:pPr>
            <a:r>
              <a:rPr lang="en-GB" dirty="0">
                <a:solidFill>
                  <a:srgbClr val="4F81BD"/>
                </a:solidFill>
              </a:rPr>
              <a:t>Gender balance</a:t>
            </a:r>
          </a:p>
        </p:txBody>
      </p:sp>
    </p:spTree>
    <p:extLst>
      <p:ext uri="{BB962C8B-B14F-4D97-AF65-F5344CB8AC3E}">
        <p14:creationId xmlns:p14="http://schemas.microsoft.com/office/powerpoint/2010/main" val="385357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i="1" dirty="0">
                <a:solidFill>
                  <a:schemeClr val="bg1"/>
                </a:solidFill>
                <a:ea typeface="ＭＳ Ｐゴシック" pitchFamily="34" charset="-128"/>
              </a:rPr>
              <a:t>UPR Info </a:t>
            </a:r>
            <a:r>
              <a:rPr lang="fr-CH" dirty="0" err="1">
                <a:solidFill>
                  <a:schemeClr val="bg1"/>
                </a:solidFill>
                <a:ea typeface="ＭＳ Ｐゴシック" pitchFamily="34" charset="-128"/>
              </a:rPr>
              <a:t>aims</a:t>
            </a:r>
            <a:r>
              <a:rPr lang="fr-CH" dirty="0">
                <a:solidFill>
                  <a:schemeClr val="bg1"/>
                </a:solidFill>
                <a:ea typeface="ＭＳ Ｐゴシック" pitchFamily="34" charset="-128"/>
              </a:rPr>
              <a:t> to…</a:t>
            </a:r>
            <a:endParaRPr lang="en-GB" dirty="0">
              <a:solidFill>
                <a:schemeClr val="bg1"/>
              </a:solidFill>
            </a:endParaRPr>
          </a:p>
        </p:txBody>
      </p:sp>
      <p:pic>
        <p:nvPicPr>
          <p:cNvPr id="6" name="Image 5" descr="Logo-square.png"/>
          <p:cNvPicPr>
            <a:picLocks noChangeAspect="1"/>
          </p:cNvPicPr>
          <p:nvPr/>
        </p:nvPicPr>
        <p:blipFill>
          <a:blip r:embed="rId4" cstate="print"/>
          <a:stretch>
            <a:fillRect/>
          </a:stretch>
        </p:blipFill>
        <p:spPr>
          <a:xfrm>
            <a:off x="971600" y="44624"/>
            <a:ext cx="1296144" cy="1296144"/>
          </a:xfrm>
          <a:prstGeom prst="rect">
            <a:avLst/>
          </a:prstGeom>
        </p:spPr>
      </p:pic>
      <p:sp>
        <p:nvSpPr>
          <p:cNvPr id="7" name="ZoneTexte 6"/>
          <p:cNvSpPr txBox="1"/>
          <p:nvPr/>
        </p:nvSpPr>
        <p:spPr>
          <a:xfrm>
            <a:off x="683568" y="2420888"/>
            <a:ext cx="8172400" cy="2862322"/>
          </a:xfrm>
          <a:prstGeom prst="rect">
            <a:avLst/>
          </a:prstGeom>
          <a:noFill/>
        </p:spPr>
        <p:txBody>
          <a:bodyPr wrap="square" rtlCol="0">
            <a:spAutoFit/>
          </a:bodyPr>
          <a:lstStyle/>
          <a:p>
            <a:pPr>
              <a:spcAft>
                <a:spcPts val="1800"/>
              </a:spcAft>
            </a:pPr>
            <a:r>
              <a:rPr lang="en-GB" sz="2000" b="1" dirty="0">
                <a:solidFill>
                  <a:schemeClr val="accent1"/>
                </a:solidFill>
                <a:latin typeface="Arial" pitchFamily="34" charset="0"/>
                <a:cs typeface="Arial" pitchFamily="34" charset="0"/>
              </a:rPr>
              <a:t>Make the UPR process an effective mechanism to improve human rights on the ground by:</a:t>
            </a:r>
          </a:p>
          <a:p>
            <a:pPr>
              <a:spcAft>
                <a:spcPts val="1800"/>
              </a:spcAft>
            </a:pPr>
            <a:r>
              <a:rPr lang="en-GB" sz="2000" b="1" dirty="0">
                <a:solidFill>
                  <a:schemeClr val="accent1"/>
                </a:solidFill>
                <a:latin typeface="Arial" pitchFamily="34" charset="0"/>
                <a:cs typeface="Arial" pitchFamily="34" charset="0"/>
              </a:rPr>
              <a:t> - Providing capacity-building tools and training</a:t>
            </a:r>
          </a:p>
          <a:p>
            <a:pPr>
              <a:spcAft>
                <a:spcPts val="1800"/>
              </a:spcAft>
            </a:pPr>
            <a:r>
              <a:rPr lang="en-GB" sz="2000" b="1" dirty="0">
                <a:solidFill>
                  <a:schemeClr val="accent1"/>
                </a:solidFill>
                <a:latin typeface="Arial" pitchFamily="34" charset="0"/>
                <a:cs typeface="Arial" pitchFamily="34" charset="0"/>
              </a:rPr>
              <a:t> - Supporting engagement at all stages</a:t>
            </a:r>
          </a:p>
          <a:p>
            <a:pPr>
              <a:spcAft>
                <a:spcPts val="1800"/>
              </a:spcAft>
            </a:pPr>
            <a:r>
              <a:rPr lang="en-GB" sz="2000" b="1" dirty="0">
                <a:solidFill>
                  <a:schemeClr val="accent1"/>
                </a:solidFill>
                <a:latin typeface="Arial" pitchFamily="34" charset="0"/>
                <a:cs typeface="Arial" pitchFamily="34" charset="0"/>
              </a:rPr>
              <a:t> - Engaging all stakeholders</a:t>
            </a:r>
          </a:p>
          <a:p>
            <a:pPr>
              <a:spcAft>
                <a:spcPts val="1800"/>
              </a:spcAft>
            </a:pPr>
            <a:r>
              <a:rPr lang="en-GB" sz="2000" b="1" dirty="0">
                <a:solidFill>
                  <a:schemeClr val="accent1"/>
                </a:solidFill>
                <a:latin typeface="Arial" pitchFamily="34" charset="0"/>
                <a:cs typeface="Arial" pitchFamily="34" charset="0"/>
              </a:rPr>
              <a:t> - Non-advocacy NGO, except on the UPR</a:t>
            </a:r>
          </a:p>
        </p:txBody>
      </p:sp>
    </p:spTree>
    <p:custDataLst>
      <p:tags r:id="rId1"/>
    </p:custDataLst>
    <p:extLst>
      <p:ext uri="{BB962C8B-B14F-4D97-AF65-F5344CB8AC3E}">
        <p14:creationId xmlns:p14="http://schemas.microsoft.com/office/powerpoint/2010/main" val="2113604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Geneva Pre-sessions</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12" name="TextBox 11">
            <a:extLst>
              <a:ext uri="{FF2B5EF4-FFF2-40B4-BE49-F238E27FC236}">
                <a16:creationId xmlns:a16="http://schemas.microsoft.com/office/drawing/2014/main" id="{57254393-AF19-4002-B4EB-48FD2B7EF83A}"/>
              </a:ext>
            </a:extLst>
          </p:cNvPr>
          <p:cNvSpPr txBox="1"/>
          <p:nvPr/>
        </p:nvSpPr>
        <p:spPr>
          <a:xfrm>
            <a:off x="827963" y="3281556"/>
            <a:ext cx="8008194" cy="3662541"/>
          </a:xfrm>
          <a:prstGeom prst="rect">
            <a:avLst/>
          </a:prstGeom>
          <a:noFill/>
        </p:spPr>
        <p:txBody>
          <a:bodyPr wrap="square" rtlCol="0">
            <a:spAutoFit/>
          </a:bodyPr>
          <a:lstStyle/>
          <a:p>
            <a:r>
              <a:rPr lang="en-GB" sz="2800" dirty="0"/>
              <a:t>Apply online ! Go to the front page of our website: </a:t>
            </a:r>
            <a:r>
              <a:rPr lang="en-GB" sz="2800" b="1" dirty="0">
                <a:hlinkClick r:id="rId4">
                  <a:extLst>
                    <a:ext uri="{A12FA001-AC4F-418D-AE19-62706E023703}">
                      <ahyp:hlinkClr xmlns:ahyp="http://schemas.microsoft.com/office/drawing/2018/hyperlinkcolor" xmlns="" val="tx"/>
                    </a:ext>
                  </a:extLst>
                </a:hlinkClick>
              </a:rPr>
              <a:t>www.upr-info.org</a:t>
            </a:r>
            <a:r>
              <a:rPr lang="en-GB" sz="2800" dirty="0"/>
              <a:t>, scroll down to the Pre-session news and click on the link to the online form. </a:t>
            </a:r>
          </a:p>
          <a:p>
            <a:endParaRPr lang="en-GB" sz="2800" dirty="0"/>
          </a:p>
          <a:p>
            <a:endParaRPr lang="en-GB" sz="2800" dirty="0"/>
          </a:p>
          <a:p>
            <a:pPr algn="ctr"/>
            <a:r>
              <a:rPr lang="en-GB" sz="2800" dirty="0"/>
              <a:t>Deadline to apply has been extended to New Zealand until Sunday </a:t>
            </a:r>
            <a:r>
              <a:rPr lang="en-GB" sz="2800" b="1" dirty="0"/>
              <a:t>28</a:t>
            </a:r>
            <a:r>
              <a:rPr lang="en-GB" sz="2800" b="1" baseline="30000" dirty="0"/>
              <a:t>th</a:t>
            </a:r>
            <a:r>
              <a:rPr lang="en-GB" sz="2800" b="1" dirty="0"/>
              <a:t> October 2018.  </a:t>
            </a:r>
          </a:p>
          <a:p>
            <a:pPr marL="285750" indent="-285750">
              <a:buFont typeface="Arial" panose="020B0604020202020204" pitchFamily="34" charset="0"/>
              <a:buChar char="•"/>
            </a:pPr>
            <a:endParaRPr lang="en-GB" dirty="0">
              <a:solidFill>
                <a:srgbClr val="4F81BD"/>
              </a:solidFill>
            </a:endParaRPr>
          </a:p>
          <a:p>
            <a:pPr marL="285750" indent="-285750">
              <a:buFont typeface="Arial" panose="020B0604020202020204" pitchFamily="34" charset="0"/>
              <a:buChar char="•"/>
            </a:pPr>
            <a:endParaRPr lang="en-GB" dirty="0"/>
          </a:p>
        </p:txBody>
      </p:sp>
      <p:sp>
        <p:nvSpPr>
          <p:cNvPr id="14" name="TextBox 13">
            <a:extLst>
              <a:ext uri="{FF2B5EF4-FFF2-40B4-BE49-F238E27FC236}">
                <a16:creationId xmlns:a16="http://schemas.microsoft.com/office/drawing/2014/main" id="{3266E3B7-CC70-43D6-962D-76F49D657180}"/>
              </a:ext>
            </a:extLst>
          </p:cNvPr>
          <p:cNvSpPr txBox="1"/>
          <p:nvPr/>
        </p:nvSpPr>
        <p:spPr>
          <a:xfrm>
            <a:off x="323528" y="1815692"/>
            <a:ext cx="8496944" cy="1077218"/>
          </a:xfrm>
          <a:prstGeom prst="rect">
            <a:avLst/>
          </a:prstGeom>
          <a:noFill/>
        </p:spPr>
        <p:txBody>
          <a:bodyPr wrap="square" rtlCol="0">
            <a:spAutoFit/>
          </a:bodyPr>
          <a:lstStyle/>
          <a:p>
            <a:pPr algn="ctr"/>
            <a:r>
              <a:rPr lang="en-GB" sz="4000" b="1" dirty="0">
                <a:solidFill>
                  <a:srgbClr val="4F81BD"/>
                </a:solidFill>
              </a:rPr>
              <a:t>Pre-session on New Zealand</a:t>
            </a:r>
          </a:p>
          <a:p>
            <a:pPr algn="ctr"/>
            <a:r>
              <a:rPr lang="en-GB" sz="2400" b="1" i="1" dirty="0">
                <a:solidFill>
                  <a:srgbClr val="4F81BD"/>
                </a:solidFill>
              </a:rPr>
              <a:t>11-14 December 2018 in Geneva</a:t>
            </a:r>
          </a:p>
        </p:txBody>
      </p:sp>
      <p:pic>
        <p:nvPicPr>
          <p:cNvPr id="4" name="Picture 3">
            <a:extLst>
              <a:ext uri="{FF2B5EF4-FFF2-40B4-BE49-F238E27FC236}">
                <a16:creationId xmlns:a16="http://schemas.microsoft.com/office/drawing/2014/main" id="{434682AC-83AB-4B7E-A2EF-F4230BAAAF30}"/>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83567" y="1628800"/>
            <a:ext cx="8152589" cy="4968552"/>
          </a:xfrm>
          <a:prstGeom prst="rect">
            <a:avLst/>
          </a:prstGeom>
        </p:spPr>
      </p:pic>
    </p:spTree>
    <p:extLst>
      <p:ext uri="{BB962C8B-B14F-4D97-AF65-F5344CB8AC3E}">
        <p14:creationId xmlns:p14="http://schemas.microsoft.com/office/powerpoint/2010/main" val="1726561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3"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1835696" y="2477813"/>
            <a:ext cx="6552728" cy="1600438"/>
          </a:xfrm>
          <a:prstGeom prst="rect">
            <a:avLst/>
          </a:prstGeom>
          <a:noFill/>
        </p:spPr>
        <p:txBody>
          <a:bodyPr wrap="square" rtlCol="0">
            <a:spAutoFit/>
          </a:bodyPr>
          <a:lstStyle/>
          <a:p>
            <a:r>
              <a:rPr lang="en-GB" sz="8000" dirty="0">
                <a:solidFill>
                  <a:schemeClr val="bg1"/>
                </a:solidFill>
              </a:rPr>
              <a:t>New Zealand </a:t>
            </a:r>
          </a:p>
          <a:p>
            <a:endParaRPr lang="en-US" dirty="0"/>
          </a:p>
        </p:txBody>
      </p:sp>
      <p:sp>
        <p:nvSpPr>
          <p:cNvPr id="6" name="TextBox 5">
            <a:extLst>
              <a:ext uri="{FF2B5EF4-FFF2-40B4-BE49-F238E27FC236}">
                <a16:creationId xmlns:a16="http://schemas.microsoft.com/office/drawing/2014/main" id="{DA8383BF-AC65-454F-99DA-68921157473C}"/>
              </a:ext>
            </a:extLst>
          </p:cNvPr>
          <p:cNvSpPr txBox="1"/>
          <p:nvPr/>
        </p:nvSpPr>
        <p:spPr>
          <a:xfrm flipH="1">
            <a:off x="1115616" y="3657317"/>
            <a:ext cx="7405972" cy="1292662"/>
          </a:xfrm>
          <a:prstGeom prst="rect">
            <a:avLst/>
          </a:prstGeom>
          <a:noFill/>
        </p:spPr>
        <p:txBody>
          <a:bodyPr wrap="square" rtlCol="0">
            <a:spAutoFit/>
          </a:bodyPr>
          <a:lstStyle/>
          <a:p>
            <a:r>
              <a:rPr lang="en-GB" sz="6000" dirty="0">
                <a:solidFill>
                  <a:schemeClr val="bg1"/>
                </a:solidFill>
              </a:rPr>
              <a:t>In-country Pre-session</a:t>
            </a:r>
          </a:p>
          <a:p>
            <a:endParaRPr lang="en-US" dirty="0"/>
          </a:p>
        </p:txBody>
      </p:sp>
    </p:spTree>
    <p:extLst>
      <p:ext uri="{BB962C8B-B14F-4D97-AF65-F5344CB8AC3E}">
        <p14:creationId xmlns:p14="http://schemas.microsoft.com/office/powerpoint/2010/main" val="2086768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In-country Pre-session:</a:t>
            </a:r>
          </a:p>
          <a:p>
            <a:pPr algn="ctr">
              <a:buNone/>
            </a:pPr>
            <a:r>
              <a:rPr lang="fr-CH" dirty="0">
                <a:solidFill>
                  <a:schemeClr val="bg1"/>
                </a:solidFill>
                <a:ea typeface="ＭＳ Ｐゴシック" pitchFamily="34" charset="-128"/>
              </a:rPr>
              <a:t>Wellington</a:t>
            </a:r>
            <a:endParaRPr lang="en-GB" dirty="0">
              <a:solidFill>
                <a:schemeClr val="bg1"/>
              </a:solidFill>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5" name="TextBox 4">
            <a:extLst>
              <a:ext uri="{FF2B5EF4-FFF2-40B4-BE49-F238E27FC236}">
                <a16:creationId xmlns:a16="http://schemas.microsoft.com/office/drawing/2014/main" id="{8134B757-B93E-43D5-B979-E2FBBCE272A8}"/>
              </a:ext>
            </a:extLst>
          </p:cNvPr>
          <p:cNvSpPr txBox="1"/>
          <p:nvPr/>
        </p:nvSpPr>
        <p:spPr>
          <a:xfrm>
            <a:off x="379234" y="1484784"/>
            <a:ext cx="8385532" cy="5909310"/>
          </a:xfrm>
          <a:prstGeom prst="rect">
            <a:avLst/>
          </a:prstGeom>
          <a:noFill/>
        </p:spPr>
        <p:txBody>
          <a:bodyPr wrap="square" rtlCol="0">
            <a:spAutoFit/>
          </a:bodyPr>
          <a:lstStyle/>
          <a:p>
            <a:r>
              <a:rPr lang="en-GB" sz="2000" b="1" dirty="0">
                <a:solidFill>
                  <a:srgbClr val="4F81BD"/>
                </a:solidFill>
              </a:rPr>
              <a:t>Date: </a:t>
            </a:r>
            <a:r>
              <a:rPr lang="en-GB" sz="2000" dirty="0">
                <a:solidFill>
                  <a:srgbClr val="4F81BD"/>
                </a:solidFill>
              </a:rPr>
              <a:t>Friday, 26 October 2018</a:t>
            </a:r>
          </a:p>
          <a:p>
            <a:r>
              <a:rPr lang="en-GB" sz="2000" b="1" dirty="0">
                <a:solidFill>
                  <a:srgbClr val="4F81BD"/>
                </a:solidFill>
              </a:rPr>
              <a:t>Time: </a:t>
            </a:r>
            <a:r>
              <a:rPr lang="en-GB" sz="2000" dirty="0">
                <a:solidFill>
                  <a:srgbClr val="4F81BD"/>
                </a:solidFill>
              </a:rPr>
              <a:t>9:00 am – 12:30 pm</a:t>
            </a:r>
          </a:p>
          <a:p>
            <a:r>
              <a:rPr lang="en-GB" sz="2000" b="1" dirty="0">
                <a:solidFill>
                  <a:srgbClr val="4F81BD"/>
                </a:solidFill>
              </a:rPr>
              <a:t>Location: </a:t>
            </a:r>
            <a:r>
              <a:rPr lang="en-US" sz="2000" dirty="0">
                <a:solidFill>
                  <a:srgbClr val="4F81BD"/>
                </a:solidFill>
              </a:rPr>
              <a:t>St Andrews Centre, the Terrace, Wellington</a:t>
            </a:r>
            <a:endParaRPr lang="en-GB" sz="2000" dirty="0">
              <a:solidFill>
                <a:srgbClr val="4F81BD"/>
              </a:solidFill>
            </a:endParaRPr>
          </a:p>
          <a:p>
            <a:r>
              <a:rPr lang="en-GB" sz="2000" b="1" dirty="0">
                <a:solidFill>
                  <a:srgbClr val="4F81BD"/>
                </a:solidFill>
              </a:rPr>
              <a:t>Audience: </a:t>
            </a:r>
            <a:r>
              <a:rPr lang="en-GB" sz="2000" dirty="0">
                <a:solidFill>
                  <a:srgbClr val="4F81BD"/>
                </a:solidFill>
              </a:rPr>
              <a:t>Diplomatic representation from embassies in Wellington</a:t>
            </a:r>
            <a:endParaRPr lang="en-GB" sz="2000" b="1" dirty="0">
              <a:solidFill>
                <a:srgbClr val="4F81BD"/>
              </a:solidFill>
            </a:endParaRPr>
          </a:p>
          <a:p>
            <a:r>
              <a:rPr lang="en-GB" sz="2000" b="1" dirty="0">
                <a:solidFill>
                  <a:srgbClr val="4F81BD"/>
                </a:solidFill>
              </a:rPr>
              <a:t>Format: </a:t>
            </a:r>
          </a:p>
          <a:p>
            <a:pPr marL="342900" indent="-342900">
              <a:buFont typeface="Arial" panose="020B0604020202020204" pitchFamily="34" charset="0"/>
              <a:buChar char="•"/>
            </a:pPr>
            <a:r>
              <a:rPr lang="en-GB" sz="2000" dirty="0">
                <a:solidFill>
                  <a:srgbClr val="4F81BD"/>
                </a:solidFill>
              </a:rPr>
              <a:t>Panel with moderators </a:t>
            </a:r>
          </a:p>
          <a:p>
            <a:pPr marL="342900" indent="-342900">
              <a:buFont typeface="Arial" panose="020B0604020202020204" pitchFamily="34" charset="0"/>
              <a:buChar char="•"/>
            </a:pPr>
            <a:r>
              <a:rPr lang="en-GB" sz="2000" dirty="0">
                <a:solidFill>
                  <a:srgbClr val="4F81BD"/>
                </a:solidFill>
              </a:rPr>
              <a:t>14 speakers: </a:t>
            </a:r>
          </a:p>
          <a:p>
            <a:pPr marL="800100" lvl="1" indent="-342900">
              <a:buFont typeface="Wingdings" panose="05000000000000000000" pitchFamily="2" charset="2"/>
              <a:buChar char="v"/>
            </a:pPr>
            <a:r>
              <a:rPr lang="en-GB" sz="2000" dirty="0">
                <a:solidFill>
                  <a:srgbClr val="4F81BD"/>
                </a:solidFill>
              </a:rPr>
              <a:t>7 speakers in first session [09:30-10:15]                                                                              </a:t>
            </a:r>
            <a:r>
              <a:rPr lang="en-GB" sz="2000" dirty="0">
                <a:solidFill>
                  <a:schemeClr val="accent6">
                    <a:lumMod val="75000"/>
                  </a:schemeClr>
                </a:solidFill>
              </a:rPr>
              <a:t>(5 minute technical break to change speakers )</a:t>
            </a:r>
          </a:p>
          <a:p>
            <a:pPr marL="800100" lvl="1" indent="-342900">
              <a:buFont typeface="Wingdings" panose="05000000000000000000" pitchFamily="2" charset="2"/>
              <a:buChar char="v"/>
            </a:pPr>
            <a:r>
              <a:rPr lang="en-GB" sz="2000" dirty="0">
                <a:solidFill>
                  <a:srgbClr val="4F81BD"/>
                </a:solidFill>
              </a:rPr>
              <a:t>7 speakers in second session [10:20-11:05]</a:t>
            </a:r>
          </a:p>
          <a:p>
            <a:pPr marL="342900" indent="-342900">
              <a:buFont typeface="Arial" panose="020B0604020202020204" pitchFamily="34" charset="0"/>
              <a:buChar char="•"/>
            </a:pPr>
            <a:r>
              <a:rPr lang="en-GB" sz="2000" dirty="0">
                <a:solidFill>
                  <a:srgbClr val="4F81BD"/>
                </a:solidFill>
              </a:rPr>
              <a:t>Each speaker has </a:t>
            </a:r>
            <a:r>
              <a:rPr lang="en-GB" sz="2000" b="1" dirty="0">
                <a:solidFill>
                  <a:srgbClr val="4F81BD"/>
                </a:solidFill>
              </a:rPr>
              <a:t>5 minutes </a:t>
            </a:r>
            <a:r>
              <a:rPr lang="en-GB" sz="2000" dirty="0">
                <a:solidFill>
                  <a:srgbClr val="4F81BD"/>
                </a:solidFill>
              </a:rPr>
              <a:t>for initial presentation</a:t>
            </a:r>
          </a:p>
          <a:p>
            <a:pPr marL="342900" indent="-342900">
              <a:buFont typeface="Arial" panose="020B0604020202020204" pitchFamily="34" charset="0"/>
              <a:buChar char="•"/>
            </a:pPr>
            <a:r>
              <a:rPr lang="en-GB" sz="2000" dirty="0">
                <a:solidFill>
                  <a:srgbClr val="4F81BD"/>
                </a:solidFill>
              </a:rPr>
              <a:t>After all speakers in each session have made their presentations, moderator will open the floor for questions from the diplomats [15 mins]</a:t>
            </a:r>
          </a:p>
          <a:p>
            <a:pPr marL="342900" indent="-342900">
              <a:buFont typeface="Arial" panose="020B0604020202020204" pitchFamily="34" charset="0"/>
              <a:buChar char="•"/>
            </a:pPr>
            <a:r>
              <a:rPr lang="en-GB" sz="2000" dirty="0">
                <a:solidFill>
                  <a:srgbClr val="4F81BD"/>
                </a:solidFill>
              </a:rPr>
              <a:t>Moderator may ask panel a question/concluding comment on expectations for the 3</a:t>
            </a:r>
            <a:r>
              <a:rPr lang="en-GB" sz="2000" baseline="30000" dirty="0">
                <a:solidFill>
                  <a:srgbClr val="4F81BD"/>
                </a:solidFill>
              </a:rPr>
              <a:t>rd</a:t>
            </a:r>
            <a:r>
              <a:rPr lang="en-GB" sz="2000" dirty="0">
                <a:solidFill>
                  <a:srgbClr val="4F81BD"/>
                </a:solidFill>
              </a:rPr>
              <a:t> UPR cycle of New Zealand</a:t>
            </a:r>
          </a:p>
          <a:p>
            <a:pPr marL="342900" indent="-342900">
              <a:buFont typeface="Arial" panose="020B0604020202020204" pitchFamily="34" charset="0"/>
              <a:buChar char="•"/>
            </a:pPr>
            <a:r>
              <a:rPr lang="en-GB" sz="2000" dirty="0">
                <a:solidFill>
                  <a:srgbClr val="4F81BD"/>
                </a:solidFill>
              </a:rPr>
              <a:t>At conclusion of panel, all Pre-session participants to join human rights café to continue discussion with diplomats</a:t>
            </a:r>
          </a:p>
          <a:p>
            <a:endParaRPr lang="en-GB" sz="3800" b="1" dirty="0">
              <a:solidFill>
                <a:srgbClr val="4F81BD"/>
              </a:solidFill>
            </a:endParaRPr>
          </a:p>
        </p:txBody>
      </p:sp>
    </p:spTree>
    <p:extLst>
      <p:ext uri="{BB962C8B-B14F-4D97-AF65-F5344CB8AC3E}">
        <p14:creationId xmlns:p14="http://schemas.microsoft.com/office/powerpoint/2010/main" val="3952630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Human Rights Café</a:t>
            </a:r>
          </a:p>
        </p:txBody>
      </p:sp>
      <p:pic>
        <p:nvPicPr>
          <p:cNvPr id="6" name="Image 5" descr="Logo-square.png"/>
          <p:cNvPicPr>
            <a:picLocks noChangeAspect="1"/>
          </p:cNvPicPr>
          <p:nvPr/>
        </p:nvPicPr>
        <p:blipFill>
          <a:blip r:embed="rId4" cstate="print"/>
          <a:stretch>
            <a:fillRect/>
          </a:stretch>
        </p:blipFill>
        <p:spPr>
          <a:xfrm>
            <a:off x="971600" y="44624"/>
            <a:ext cx="1296144" cy="1296144"/>
          </a:xfrm>
          <a:prstGeom prst="rect">
            <a:avLst/>
          </a:prstGeom>
        </p:spPr>
      </p:pic>
      <p:sp>
        <p:nvSpPr>
          <p:cNvPr id="5" name="TextBox 4">
            <a:extLst>
              <a:ext uri="{FF2B5EF4-FFF2-40B4-BE49-F238E27FC236}">
                <a16:creationId xmlns:a16="http://schemas.microsoft.com/office/drawing/2014/main" id="{8134B757-B93E-43D5-B979-E2FBBCE272A8}"/>
              </a:ext>
            </a:extLst>
          </p:cNvPr>
          <p:cNvSpPr txBox="1"/>
          <p:nvPr/>
        </p:nvSpPr>
        <p:spPr>
          <a:xfrm>
            <a:off x="251520" y="1687414"/>
            <a:ext cx="8513246" cy="7417415"/>
          </a:xfrm>
          <a:prstGeom prst="rect">
            <a:avLst/>
          </a:prstGeom>
          <a:noFill/>
        </p:spPr>
        <p:txBody>
          <a:bodyPr wrap="square" rtlCol="0">
            <a:spAutoFit/>
          </a:bodyPr>
          <a:lstStyle/>
          <a:p>
            <a:r>
              <a:rPr lang="en-GB" sz="2000" b="1" dirty="0">
                <a:solidFill>
                  <a:srgbClr val="4F81BD"/>
                </a:solidFill>
              </a:rPr>
              <a:t>11:15 – 12:15</a:t>
            </a:r>
          </a:p>
          <a:p>
            <a:pPr marL="342900" indent="-342900">
              <a:buFont typeface="Arial" panose="020B0604020202020204" pitchFamily="34" charset="0"/>
              <a:buChar char="•"/>
            </a:pPr>
            <a:r>
              <a:rPr lang="en-GB" sz="2000" dirty="0">
                <a:solidFill>
                  <a:srgbClr val="4F81BD"/>
                </a:solidFill>
              </a:rPr>
              <a:t>After the panel has concluded, all participants will divide between three tables: </a:t>
            </a:r>
          </a:p>
          <a:p>
            <a:pPr marL="914400" lvl="1" indent="-457200">
              <a:buFont typeface="+mj-lt"/>
              <a:buAutoNum type="arabicPeriod"/>
            </a:pPr>
            <a:r>
              <a:rPr lang="en-GB" sz="2000" b="1" dirty="0">
                <a:solidFill>
                  <a:srgbClr val="4F81BD"/>
                </a:solidFill>
              </a:rPr>
              <a:t>Economic, social and cultural rights</a:t>
            </a:r>
          </a:p>
          <a:p>
            <a:pPr marL="914400" lvl="1" indent="-457200">
              <a:buFont typeface="+mj-lt"/>
              <a:buAutoNum type="arabicPeriod"/>
            </a:pPr>
            <a:r>
              <a:rPr lang="en-GB" sz="2000" b="1" dirty="0">
                <a:solidFill>
                  <a:srgbClr val="4F81BD"/>
                </a:solidFill>
              </a:rPr>
              <a:t>At risk and or marginalised groups</a:t>
            </a:r>
          </a:p>
          <a:p>
            <a:pPr marL="914400" lvl="1" indent="-457200">
              <a:buFont typeface="+mj-lt"/>
              <a:buAutoNum type="arabicPeriod"/>
            </a:pPr>
            <a:r>
              <a:rPr lang="en-GB" sz="2000" b="1" dirty="0">
                <a:solidFill>
                  <a:srgbClr val="4F81BD"/>
                </a:solidFill>
              </a:rPr>
              <a:t>Civil and political rights</a:t>
            </a:r>
          </a:p>
          <a:p>
            <a:pPr marL="342900" indent="-342900">
              <a:buFont typeface="Arial" panose="020B0604020202020204" pitchFamily="34" charset="0"/>
              <a:buChar char="•"/>
            </a:pPr>
            <a:r>
              <a:rPr lang="en-GB" sz="2000" dirty="0">
                <a:solidFill>
                  <a:srgbClr val="4F81BD"/>
                </a:solidFill>
              </a:rPr>
              <a:t>CSOs remain at their thematic tables, while diplomats circulate between the three tables, changing every 20 minutes</a:t>
            </a:r>
          </a:p>
          <a:p>
            <a:pPr marL="342900" indent="-342900">
              <a:buFont typeface="Arial" panose="020B0604020202020204" pitchFamily="34" charset="0"/>
              <a:buChar char="•"/>
            </a:pPr>
            <a:r>
              <a:rPr lang="en-GB" sz="2000" dirty="0">
                <a:solidFill>
                  <a:srgbClr val="4F81BD"/>
                </a:solidFill>
              </a:rPr>
              <a:t>The purpose of the human rights café is two-fold:</a:t>
            </a:r>
          </a:p>
          <a:p>
            <a:pPr marL="914400" lvl="1" indent="-457200">
              <a:buFont typeface="+mj-lt"/>
              <a:buAutoNum type="arabicPeriod"/>
            </a:pPr>
            <a:r>
              <a:rPr lang="en-GB" sz="2000" dirty="0">
                <a:solidFill>
                  <a:srgbClr val="4F81BD"/>
                </a:solidFill>
              </a:rPr>
              <a:t>To provide an opportunity for diplomats to ask for further clarification and make comments on the presentations</a:t>
            </a:r>
          </a:p>
          <a:p>
            <a:pPr marL="914400" lvl="1" indent="-457200">
              <a:buFont typeface="+mj-lt"/>
              <a:buAutoNum type="arabicPeriod"/>
            </a:pPr>
            <a:r>
              <a:rPr lang="en-GB" sz="2000" dirty="0">
                <a:solidFill>
                  <a:srgbClr val="4F81BD"/>
                </a:solidFill>
              </a:rPr>
              <a:t>To jointly discuss how stakeholders can work together to achieve an inclusive and sustainable UPR process</a:t>
            </a:r>
          </a:p>
          <a:p>
            <a:pPr lvl="1"/>
            <a:r>
              <a:rPr lang="en-GB" sz="2000" b="1" dirty="0">
                <a:solidFill>
                  <a:schemeClr val="accent6">
                    <a:lumMod val="75000"/>
                  </a:schemeClr>
                </a:solidFill>
              </a:rPr>
              <a:t>Remember: this is a prime opportunity for you to exchange contact details with the diplomatic delegations. Follow-up by email after the meeting, and also ask to be put in touch with their colleagues in Geneva</a:t>
            </a:r>
          </a:p>
          <a:p>
            <a:pPr marL="342900" indent="-342900">
              <a:buFont typeface="Arial" panose="020B0604020202020204" pitchFamily="34" charset="0"/>
              <a:buChar char="•"/>
            </a:pPr>
            <a:endParaRPr lang="en-GB" sz="2000" b="1" dirty="0">
              <a:solidFill>
                <a:srgbClr val="4F81BD"/>
              </a:solidFill>
            </a:endParaRPr>
          </a:p>
          <a:p>
            <a:pPr marL="342900" indent="-342900">
              <a:buFont typeface="Arial" panose="020B0604020202020204" pitchFamily="34" charset="0"/>
              <a:buChar char="•"/>
            </a:pPr>
            <a:endParaRPr lang="en-GB" sz="2000" b="1" dirty="0">
              <a:solidFill>
                <a:srgbClr val="4F81BD"/>
              </a:solidFill>
            </a:endParaRPr>
          </a:p>
          <a:p>
            <a:pPr marL="800100" lvl="1" indent="-342900">
              <a:buFont typeface="Arial" panose="020B0604020202020204" pitchFamily="34" charset="0"/>
              <a:buChar char="•"/>
            </a:pPr>
            <a:endParaRPr lang="en-GB" sz="2000" b="1" dirty="0">
              <a:solidFill>
                <a:srgbClr val="4F81BD"/>
              </a:solidFill>
            </a:endParaRPr>
          </a:p>
          <a:p>
            <a:pPr marL="800100" lvl="1" indent="-342900">
              <a:buFont typeface="Arial" panose="020B0604020202020204" pitchFamily="34" charset="0"/>
              <a:buChar char="•"/>
            </a:pPr>
            <a:endParaRPr lang="en-GB" sz="2000" b="1" dirty="0">
              <a:solidFill>
                <a:srgbClr val="4F81BD"/>
              </a:solidFill>
            </a:endParaRPr>
          </a:p>
          <a:p>
            <a:endParaRPr lang="en-GB" sz="3800" b="1" dirty="0">
              <a:solidFill>
                <a:srgbClr val="4F81BD"/>
              </a:solidFill>
            </a:endParaRPr>
          </a:p>
          <a:p>
            <a:endParaRPr lang="en-GB" sz="3800" b="1" dirty="0">
              <a:solidFill>
                <a:srgbClr val="4F81BD"/>
              </a:solidFill>
            </a:endParaRPr>
          </a:p>
        </p:txBody>
      </p:sp>
    </p:spTree>
    <p:custDataLst>
      <p:tags r:id="rId1"/>
    </p:custDataLst>
    <p:extLst>
      <p:ext uri="{BB962C8B-B14F-4D97-AF65-F5344CB8AC3E}">
        <p14:creationId xmlns:p14="http://schemas.microsoft.com/office/powerpoint/2010/main" val="3254713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419872" y="0"/>
            <a:ext cx="5724128" cy="1412776"/>
          </a:xfrm>
          <a:prstGeom prst="rect">
            <a:avLst/>
          </a:prstGeom>
          <a:solidFill>
            <a:schemeClr val="bg1">
              <a:lumMod val="65000"/>
            </a:schemeClr>
          </a:solidFill>
        </p:spPr>
        <p:txBody>
          <a:bodyPr vert="horz" lIns="91440" tIns="45720" rIns="91440" bIns="45720" rtlCol="0">
            <a:normAutofit/>
          </a:bodyPr>
          <a:lstStyle/>
          <a:p>
            <a:pPr marL="342900" lvl="0" indent="-342900" algn="ctr">
              <a:spcBef>
                <a:spcPct val="20000"/>
              </a:spcBef>
              <a:defRPr/>
            </a:pPr>
            <a:endParaRPr lang="en-GB" sz="3200" dirty="0">
              <a:solidFill>
                <a:schemeClr val="bg1"/>
              </a:solidFill>
            </a:endParaRPr>
          </a:p>
          <a:p>
            <a:pPr marL="342900" lvl="0" indent="-342900" algn="ctr">
              <a:spcBef>
                <a:spcPct val="20000"/>
              </a:spcBef>
              <a:defRPr/>
            </a:pPr>
            <a:r>
              <a:rPr lang="en-GB" sz="3200" dirty="0" smtClean="0">
                <a:solidFill>
                  <a:schemeClr val="bg1"/>
                </a:solidFill>
              </a:rPr>
              <a:t>in-country Pre-session</a:t>
            </a:r>
            <a:endParaRPr lang="en-GB" sz="3200" dirty="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Image 5" descr="Logo-square.png"/>
          <p:cNvPicPr>
            <a:picLocks noChangeAspect="1"/>
          </p:cNvPicPr>
          <p:nvPr/>
        </p:nvPicPr>
        <p:blipFill>
          <a:blip r:embed="rId4" cstate="print"/>
          <a:stretch>
            <a:fillRect/>
          </a:stretch>
        </p:blipFill>
        <p:spPr>
          <a:xfrm>
            <a:off x="251520" y="188640"/>
            <a:ext cx="1440160" cy="1296144"/>
          </a:xfrm>
          <a:prstGeom prst="rect">
            <a:avLst/>
          </a:prstGeom>
        </p:spPr>
      </p:pic>
      <p:sp>
        <p:nvSpPr>
          <p:cNvPr id="7" name="Content Placeholder 6"/>
          <p:cNvSpPr>
            <a:spLocks noGrp="1"/>
          </p:cNvSpPr>
          <p:nvPr>
            <p:ph idx="1"/>
          </p:nvPr>
        </p:nvSpPr>
        <p:spPr>
          <a:xfrm>
            <a:off x="467544" y="1628800"/>
            <a:ext cx="8229600" cy="4525963"/>
          </a:xfrm>
        </p:spPr>
        <p:txBody>
          <a:bodyPr numCol="3">
            <a:normAutofit lnSpcReduction="10000"/>
          </a:bodyPr>
          <a:lstStyle/>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Cuba</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South </a:t>
            </a:r>
            <a:r>
              <a:rPr lang="fr-CH" sz="2400" dirty="0" err="1" smtClean="0">
                <a:solidFill>
                  <a:srgbClr val="4F81BD"/>
                </a:solidFill>
                <a:latin typeface="Arial" panose="020B0604020202020204" pitchFamily="34" charset="0"/>
                <a:cs typeface="Arial" panose="020B0604020202020204" pitchFamily="34" charset="0"/>
              </a:rPr>
              <a:t>Africa</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Saudi</a:t>
            </a:r>
            <a:r>
              <a:rPr lang="fr-CH" sz="2400" dirty="0" smtClean="0">
                <a:solidFill>
                  <a:srgbClr val="4F81BD"/>
                </a:solidFill>
                <a:latin typeface="Arial" panose="020B0604020202020204" pitchFamily="34" charset="0"/>
                <a:cs typeface="Arial" panose="020B0604020202020204" pitchFamily="34" charset="0"/>
              </a:rPr>
              <a:t> </a:t>
            </a:r>
            <a:r>
              <a:rPr lang="fr-CH" sz="2400" dirty="0" err="1" smtClean="0">
                <a:solidFill>
                  <a:srgbClr val="4F81BD"/>
                </a:solidFill>
                <a:latin typeface="Arial" panose="020B0604020202020204" pitchFamily="34" charset="0"/>
                <a:cs typeface="Arial" panose="020B0604020202020204" pitchFamily="34" charset="0"/>
              </a:rPr>
              <a:t>Arabia</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Samoa</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Australia</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Philippines</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Hungary</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UAE</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Italy</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Netherlands</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Mexico </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Vanuatu</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Kuwait</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European</a:t>
            </a:r>
            <a:r>
              <a:rPr lang="fr-CH" sz="2400" dirty="0" smtClean="0">
                <a:solidFill>
                  <a:srgbClr val="4F81BD"/>
                </a:solidFill>
                <a:latin typeface="Arial" panose="020B0604020202020204" pitchFamily="34" charset="0"/>
                <a:cs typeface="Arial" panose="020B0604020202020204" pitchFamily="34" charset="0"/>
              </a:rPr>
              <a:t> Union</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Holy </a:t>
            </a:r>
            <a:r>
              <a:rPr lang="fr-CH" sz="2400" dirty="0" err="1" smtClean="0">
                <a:solidFill>
                  <a:srgbClr val="4F81BD"/>
                </a:solidFill>
                <a:latin typeface="Arial" panose="020B0604020202020204" pitchFamily="34" charset="0"/>
                <a:cs typeface="Arial" panose="020B0604020202020204" pitchFamily="34" charset="0"/>
              </a:rPr>
              <a:t>See</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Canada</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Spain</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Iran (</a:t>
            </a:r>
            <a:r>
              <a:rPr lang="fr-CH" sz="2400" dirty="0" err="1" smtClean="0">
                <a:solidFill>
                  <a:srgbClr val="4F81BD"/>
                </a:solidFill>
                <a:latin typeface="Arial" panose="020B0604020202020204" pitchFamily="34" charset="0"/>
                <a:cs typeface="Arial" panose="020B0604020202020204" pitchFamily="34" charset="0"/>
              </a:rPr>
              <a:t>Islamic</a:t>
            </a:r>
            <a:r>
              <a:rPr lang="fr-CH" sz="2400" dirty="0" smtClean="0">
                <a:solidFill>
                  <a:srgbClr val="4F81BD"/>
                </a:solidFill>
                <a:latin typeface="Arial" panose="020B0604020202020204" pitchFamily="34" charset="0"/>
                <a:cs typeface="Arial" panose="020B0604020202020204" pitchFamily="34" charset="0"/>
              </a:rPr>
              <a:t> </a:t>
            </a:r>
            <a:r>
              <a:rPr lang="fr-CH" sz="2400" dirty="0" err="1" smtClean="0">
                <a:solidFill>
                  <a:srgbClr val="4F81BD"/>
                </a:solidFill>
                <a:latin typeface="Arial" panose="020B0604020202020204" pitchFamily="34" charset="0"/>
                <a:cs typeface="Arial" panose="020B0604020202020204" pitchFamily="34" charset="0"/>
              </a:rPr>
              <a:t>Republic</a:t>
            </a:r>
            <a:r>
              <a:rPr lang="fr-CH" sz="2400" dirty="0" smtClean="0">
                <a:solidFill>
                  <a:srgbClr val="4F81BD"/>
                </a:solidFill>
                <a:latin typeface="Arial" panose="020B0604020202020204" pitchFamily="34" charset="0"/>
                <a:cs typeface="Arial" panose="020B0604020202020204" pitchFamily="34" charset="0"/>
              </a:rPr>
              <a:t> of)</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Chile</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Egypt</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Pakistan</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Thailand</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Singapore</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France</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Timor-Leste</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Argentina</a:t>
            </a:r>
          </a:p>
          <a:p>
            <a:pPr marL="457200" indent="-457200">
              <a:buFont typeface="+mj-lt"/>
              <a:buAutoNum type="arabicPeriod"/>
            </a:pPr>
            <a:r>
              <a:rPr lang="fr-CH" sz="2400" dirty="0" err="1" smtClean="0">
                <a:solidFill>
                  <a:srgbClr val="4F81BD"/>
                </a:solidFill>
                <a:latin typeface="Arial" panose="020B0604020202020204" pitchFamily="34" charset="0"/>
                <a:cs typeface="Arial" panose="020B0604020202020204" pitchFamily="34" charset="0"/>
              </a:rPr>
              <a:t>Turkey</a:t>
            </a:r>
            <a:endParaRPr lang="fr-CH" sz="2400" dirty="0" smtClean="0">
              <a:solidFill>
                <a:srgbClr val="4F81BD"/>
              </a:solidFill>
              <a:latin typeface="Arial" panose="020B0604020202020204" pitchFamily="34" charset="0"/>
              <a:cs typeface="Arial" panose="020B0604020202020204" pitchFamily="34" charset="0"/>
            </a:endParaRP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United States</a:t>
            </a:r>
          </a:p>
          <a:p>
            <a:pPr marL="457200" indent="-457200">
              <a:buFont typeface="+mj-lt"/>
              <a:buAutoNum type="arabicPeriod"/>
            </a:pPr>
            <a:r>
              <a:rPr lang="fr-CH" sz="2400" dirty="0" smtClean="0">
                <a:solidFill>
                  <a:srgbClr val="4F81BD"/>
                </a:solidFill>
                <a:latin typeface="Arial" panose="020B0604020202020204" pitchFamily="34" charset="0"/>
                <a:cs typeface="Arial" panose="020B0604020202020204" pitchFamily="34" charset="0"/>
              </a:rPr>
              <a:t>Fiji</a:t>
            </a:r>
          </a:p>
          <a:p>
            <a:endParaRPr lang="fr-CH" sz="2400" dirty="0" smtClean="0">
              <a:solidFill>
                <a:srgbClr val="4F81BD"/>
              </a:solidFill>
              <a:latin typeface="Arial" panose="020B0604020202020204" pitchFamily="34" charset="0"/>
              <a:cs typeface="Arial" panose="020B0604020202020204" pitchFamily="34" charset="0"/>
            </a:endParaRPr>
          </a:p>
          <a:p>
            <a:endParaRPr lang="fr-CH" sz="2400" dirty="0">
              <a:solidFill>
                <a:srgbClr val="4F81B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98945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3"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2483768" y="3692488"/>
            <a:ext cx="6552728" cy="1292662"/>
          </a:xfrm>
          <a:prstGeom prst="rect">
            <a:avLst/>
          </a:prstGeom>
          <a:noFill/>
        </p:spPr>
        <p:txBody>
          <a:bodyPr wrap="square" rtlCol="0">
            <a:spAutoFit/>
          </a:bodyPr>
          <a:lstStyle/>
          <a:p>
            <a:r>
              <a:rPr lang="en-GB" sz="6000" dirty="0">
                <a:solidFill>
                  <a:schemeClr val="bg1"/>
                </a:solidFill>
              </a:rPr>
              <a:t>Preparations</a:t>
            </a:r>
          </a:p>
          <a:p>
            <a:endParaRPr lang="en-US" dirty="0"/>
          </a:p>
        </p:txBody>
      </p:sp>
      <p:sp>
        <p:nvSpPr>
          <p:cNvPr id="6" name="TextBox 5">
            <a:extLst>
              <a:ext uri="{FF2B5EF4-FFF2-40B4-BE49-F238E27FC236}">
                <a16:creationId xmlns:a16="http://schemas.microsoft.com/office/drawing/2014/main" id="{DA8383BF-AC65-454F-99DA-68921157473C}"/>
              </a:ext>
            </a:extLst>
          </p:cNvPr>
          <p:cNvSpPr txBox="1"/>
          <p:nvPr/>
        </p:nvSpPr>
        <p:spPr>
          <a:xfrm flipH="1">
            <a:off x="1115616" y="2778088"/>
            <a:ext cx="7405972" cy="1292662"/>
          </a:xfrm>
          <a:prstGeom prst="rect">
            <a:avLst/>
          </a:prstGeom>
          <a:noFill/>
        </p:spPr>
        <p:txBody>
          <a:bodyPr wrap="square" rtlCol="0">
            <a:spAutoFit/>
          </a:bodyPr>
          <a:lstStyle/>
          <a:p>
            <a:r>
              <a:rPr lang="en-GB" sz="6000" dirty="0">
                <a:solidFill>
                  <a:schemeClr val="bg1"/>
                </a:solidFill>
              </a:rPr>
              <a:t>In-country Pre-session:</a:t>
            </a:r>
          </a:p>
          <a:p>
            <a:endParaRPr lang="en-US" dirty="0"/>
          </a:p>
        </p:txBody>
      </p:sp>
    </p:spTree>
    <p:extLst>
      <p:ext uri="{BB962C8B-B14F-4D97-AF65-F5344CB8AC3E}">
        <p14:creationId xmlns:p14="http://schemas.microsoft.com/office/powerpoint/2010/main" val="431961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Preparations</a:t>
            </a: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4" name="Picture 3">
            <a:extLst>
              <a:ext uri="{FF2B5EF4-FFF2-40B4-BE49-F238E27FC236}">
                <a16:creationId xmlns:a16="http://schemas.microsoft.com/office/drawing/2014/main" id="{CA64FD99-B3BE-4379-B654-38667B6309C0}"/>
              </a:ext>
            </a:extLst>
          </p:cNvPr>
          <p:cNvPicPr>
            <a:picLocks noChangeAspect="1"/>
          </p:cNvPicPr>
          <p:nvPr/>
        </p:nvPicPr>
        <p:blipFill rotWithShape="1">
          <a:blip r:embed="rId4">
            <a:extLst>
              <a:ext uri="{28A0092B-C50C-407E-A947-70E740481C1C}">
                <a14:useLocalDpi xmlns:a14="http://schemas.microsoft.com/office/drawing/2010/main" val="0"/>
              </a:ext>
            </a:extLst>
          </a:blip>
          <a:srcRect l="10311" t="13568" r="8421" b="57807"/>
          <a:stretch/>
        </p:blipFill>
        <p:spPr>
          <a:xfrm>
            <a:off x="1116466" y="1499165"/>
            <a:ext cx="6914715" cy="1768880"/>
          </a:xfrm>
          <a:prstGeom prst="rect">
            <a:avLst/>
          </a:prstGeom>
        </p:spPr>
      </p:pic>
      <p:pic>
        <p:nvPicPr>
          <p:cNvPr id="8" name="Picture 7">
            <a:extLst>
              <a:ext uri="{FF2B5EF4-FFF2-40B4-BE49-F238E27FC236}">
                <a16:creationId xmlns:a16="http://schemas.microsoft.com/office/drawing/2014/main" id="{AF369013-04B6-4BD5-94C2-86F02F0D3FD8}"/>
              </a:ext>
            </a:extLst>
          </p:cNvPr>
          <p:cNvPicPr>
            <a:picLocks noChangeAspect="1"/>
          </p:cNvPicPr>
          <p:nvPr/>
        </p:nvPicPr>
        <p:blipFill rotWithShape="1">
          <a:blip r:embed="rId4">
            <a:extLst>
              <a:ext uri="{28A0092B-C50C-407E-A947-70E740481C1C}">
                <a14:useLocalDpi xmlns:a14="http://schemas.microsoft.com/office/drawing/2010/main" val="0"/>
              </a:ext>
            </a:extLst>
          </a:blip>
          <a:srcRect l="10311" t="52202" r="10311" b="18771"/>
          <a:stretch/>
        </p:blipFill>
        <p:spPr>
          <a:xfrm>
            <a:off x="936994" y="3901048"/>
            <a:ext cx="7449483" cy="1978345"/>
          </a:xfrm>
          <a:prstGeom prst="rect">
            <a:avLst/>
          </a:prstGeom>
        </p:spPr>
      </p:pic>
      <p:sp>
        <p:nvSpPr>
          <p:cNvPr id="11" name="TextBox 10">
            <a:extLst>
              <a:ext uri="{FF2B5EF4-FFF2-40B4-BE49-F238E27FC236}">
                <a16:creationId xmlns:a16="http://schemas.microsoft.com/office/drawing/2014/main" id="{D079AAA7-D009-4906-8663-0CAF526B98FC}"/>
              </a:ext>
            </a:extLst>
          </p:cNvPr>
          <p:cNvSpPr txBox="1"/>
          <p:nvPr/>
        </p:nvSpPr>
        <p:spPr>
          <a:xfrm>
            <a:off x="757523" y="3134769"/>
            <a:ext cx="2294030" cy="400110"/>
          </a:xfrm>
          <a:prstGeom prst="rect">
            <a:avLst/>
          </a:prstGeom>
          <a:noFill/>
        </p:spPr>
        <p:txBody>
          <a:bodyPr wrap="square" rtlCol="0">
            <a:spAutoFit/>
          </a:bodyPr>
          <a:lstStyle/>
          <a:p>
            <a:r>
              <a:rPr lang="en-GB" sz="2000" b="1" dirty="0">
                <a:solidFill>
                  <a:srgbClr val="4F81BD"/>
                </a:solidFill>
              </a:rPr>
              <a:t>Arrive in good time</a:t>
            </a:r>
          </a:p>
        </p:txBody>
      </p:sp>
      <p:sp>
        <p:nvSpPr>
          <p:cNvPr id="12" name="TextBox 11">
            <a:extLst>
              <a:ext uri="{FF2B5EF4-FFF2-40B4-BE49-F238E27FC236}">
                <a16:creationId xmlns:a16="http://schemas.microsoft.com/office/drawing/2014/main" id="{7DC3AB4E-F7FB-458C-BDF5-AD5DB72CDE5D}"/>
              </a:ext>
            </a:extLst>
          </p:cNvPr>
          <p:cNvSpPr txBox="1"/>
          <p:nvPr/>
        </p:nvSpPr>
        <p:spPr>
          <a:xfrm>
            <a:off x="3210479" y="3134769"/>
            <a:ext cx="2354722" cy="400110"/>
          </a:xfrm>
          <a:prstGeom prst="rect">
            <a:avLst/>
          </a:prstGeom>
          <a:noFill/>
        </p:spPr>
        <p:txBody>
          <a:bodyPr wrap="square" rtlCol="0">
            <a:spAutoFit/>
          </a:bodyPr>
          <a:lstStyle/>
          <a:p>
            <a:pPr algn="ctr"/>
            <a:r>
              <a:rPr lang="en-GB" sz="2000" b="1" dirty="0">
                <a:solidFill>
                  <a:srgbClr val="4F81BD"/>
                </a:solidFill>
              </a:rPr>
              <a:t>Bring business cards </a:t>
            </a:r>
          </a:p>
        </p:txBody>
      </p:sp>
      <p:sp>
        <p:nvSpPr>
          <p:cNvPr id="13" name="TextBox 12">
            <a:extLst>
              <a:ext uri="{FF2B5EF4-FFF2-40B4-BE49-F238E27FC236}">
                <a16:creationId xmlns:a16="http://schemas.microsoft.com/office/drawing/2014/main" id="{EADA7661-3075-406F-8F01-2F1B71ED6850}"/>
              </a:ext>
            </a:extLst>
          </p:cNvPr>
          <p:cNvSpPr txBox="1"/>
          <p:nvPr/>
        </p:nvSpPr>
        <p:spPr>
          <a:xfrm>
            <a:off x="5565201" y="3155635"/>
            <a:ext cx="2900048" cy="707886"/>
          </a:xfrm>
          <a:prstGeom prst="rect">
            <a:avLst/>
          </a:prstGeom>
          <a:noFill/>
        </p:spPr>
        <p:txBody>
          <a:bodyPr wrap="square" rtlCol="0">
            <a:spAutoFit/>
          </a:bodyPr>
          <a:lstStyle/>
          <a:p>
            <a:pPr algn="ctr"/>
            <a:r>
              <a:rPr lang="en-GB" sz="2000" b="1" dirty="0">
                <a:solidFill>
                  <a:srgbClr val="4F81BD"/>
                </a:solidFill>
              </a:rPr>
              <a:t>Bring advocacy material (factsheets)</a:t>
            </a:r>
          </a:p>
        </p:txBody>
      </p:sp>
      <p:sp>
        <p:nvSpPr>
          <p:cNvPr id="14" name="TextBox 13">
            <a:extLst>
              <a:ext uri="{FF2B5EF4-FFF2-40B4-BE49-F238E27FC236}">
                <a16:creationId xmlns:a16="http://schemas.microsoft.com/office/drawing/2014/main" id="{A7587C86-0DA3-4CF8-B54F-2DADDDCC9B29}"/>
              </a:ext>
            </a:extLst>
          </p:cNvPr>
          <p:cNvSpPr txBox="1"/>
          <p:nvPr/>
        </p:nvSpPr>
        <p:spPr>
          <a:xfrm>
            <a:off x="578054" y="5718121"/>
            <a:ext cx="2293202" cy="707886"/>
          </a:xfrm>
          <a:prstGeom prst="rect">
            <a:avLst/>
          </a:prstGeom>
          <a:noFill/>
        </p:spPr>
        <p:txBody>
          <a:bodyPr wrap="square" rtlCol="0">
            <a:spAutoFit/>
          </a:bodyPr>
          <a:lstStyle/>
          <a:p>
            <a:pPr algn="ctr"/>
            <a:r>
              <a:rPr lang="en-GB" sz="2000" b="1" dirty="0">
                <a:solidFill>
                  <a:srgbClr val="4F81BD"/>
                </a:solidFill>
              </a:rPr>
              <a:t>Strict time limitations </a:t>
            </a:r>
          </a:p>
        </p:txBody>
      </p:sp>
      <p:sp>
        <p:nvSpPr>
          <p:cNvPr id="15" name="TextBox 14">
            <a:extLst>
              <a:ext uri="{FF2B5EF4-FFF2-40B4-BE49-F238E27FC236}">
                <a16:creationId xmlns:a16="http://schemas.microsoft.com/office/drawing/2014/main" id="{849648A6-BE1A-4039-94F1-DC697D61A28C}"/>
              </a:ext>
            </a:extLst>
          </p:cNvPr>
          <p:cNvSpPr txBox="1"/>
          <p:nvPr/>
        </p:nvSpPr>
        <p:spPr>
          <a:xfrm>
            <a:off x="3051553" y="5718121"/>
            <a:ext cx="2880320" cy="1015663"/>
          </a:xfrm>
          <a:prstGeom prst="rect">
            <a:avLst/>
          </a:prstGeom>
          <a:noFill/>
        </p:spPr>
        <p:txBody>
          <a:bodyPr wrap="square" rtlCol="0">
            <a:spAutoFit/>
          </a:bodyPr>
          <a:lstStyle/>
          <a:p>
            <a:pPr algn="ctr"/>
            <a:r>
              <a:rPr lang="en-GB" sz="2000" b="1" dirty="0">
                <a:solidFill>
                  <a:srgbClr val="4F81BD"/>
                </a:solidFill>
              </a:rPr>
              <a:t>Reflect on potential questions and mentally prepare responses</a:t>
            </a:r>
          </a:p>
        </p:txBody>
      </p:sp>
      <p:sp>
        <p:nvSpPr>
          <p:cNvPr id="16" name="TextBox 15">
            <a:extLst>
              <a:ext uri="{FF2B5EF4-FFF2-40B4-BE49-F238E27FC236}">
                <a16:creationId xmlns:a16="http://schemas.microsoft.com/office/drawing/2014/main" id="{9731BD05-9791-4E28-AF8A-1741A160C796}"/>
              </a:ext>
            </a:extLst>
          </p:cNvPr>
          <p:cNvSpPr txBox="1"/>
          <p:nvPr/>
        </p:nvSpPr>
        <p:spPr>
          <a:xfrm>
            <a:off x="5931873" y="5718121"/>
            <a:ext cx="2780309" cy="1015663"/>
          </a:xfrm>
          <a:prstGeom prst="rect">
            <a:avLst/>
          </a:prstGeom>
          <a:noFill/>
        </p:spPr>
        <p:txBody>
          <a:bodyPr wrap="square" rtlCol="0">
            <a:spAutoFit/>
          </a:bodyPr>
          <a:lstStyle/>
          <a:p>
            <a:pPr algn="ctr"/>
            <a:r>
              <a:rPr lang="en-GB" sz="2000" b="1" dirty="0">
                <a:solidFill>
                  <a:srgbClr val="4F81BD"/>
                </a:solidFill>
              </a:rPr>
              <a:t>Organise bilateral meetings with Country representatives</a:t>
            </a:r>
          </a:p>
        </p:txBody>
      </p:sp>
    </p:spTree>
    <p:extLst>
      <p:ext uri="{BB962C8B-B14F-4D97-AF65-F5344CB8AC3E}">
        <p14:creationId xmlns:p14="http://schemas.microsoft.com/office/powerpoint/2010/main" val="1219852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Presentations</a:t>
            </a: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pic>
        <p:nvPicPr>
          <p:cNvPr id="4" name="Picture 3">
            <a:extLst>
              <a:ext uri="{FF2B5EF4-FFF2-40B4-BE49-F238E27FC236}">
                <a16:creationId xmlns:a16="http://schemas.microsoft.com/office/drawing/2014/main" id="{871E80CB-192D-472C-B3C5-0E351C5982DF}"/>
              </a:ext>
            </a:extLst>
          </p:cNvPr>
          <p:cNvPicPr>
            <a:picLocks noChangeAspect="1"/>
          </p:cNvPicPr>
          <p:nvPr/>
        </p:nvPicPr>
        <p:blipFill rotWithShape="1">
          <a:blip r:embed="rId4">
            <a:extLst>
              <a:ext uri="{28A0092B-C50C-407E-A947-70E740481C1C}">
                <a14:useLocalDpi xmlns:a14="http://schemas.microsoft.com/office/drawing/2010/main" val="0"/>
              </a:ext>
            </a:extLst>
          </a:blip>
          <a:srcRect l="5900" t="14607" r="11413" b="26405"/>
          <a:stretch/>
        </p:blipFill>
        <p:spPr>
          <a:xfrm>
            <a:off x="395536" y="1820980"/>
            <a:ext cx="8165704" cy="1944216"/>
          </a:xfrm>
          <a:prstGeom prst="rect">
            <a:avLst/>
          </a:prstGeom>
        </p:spPr>
      </p:pic>
      <p:sp>
        <p:nvSpPr>
          <p:cNvPr id="7" name="TextBox 6">
            <a:extLst>
              <a:ext uri="{FF2B5EF4-FFF2-40B4-BE49-F238E27FC236}">
                <a16:creationId xmlns:a16="http://schemas.microsoft.com/office/drawing/2014/main" id="{6EC16878-8C44-4557-A415-692D4336C4F0}"/>
              </a:ext>
            </a:extLst>
          </p:cNvPr>
          <p:cNvSpPr txBox="1"/>
          <p:nvPr/>
        </p:nvSpPr>
        <p:spPr>
          <a:xfrm>
            <a:off x="539552" y="4096816"/>
            <a:ext cx="2520280" cy="1015663"/>
          </a:xfrm>
          <a:prstGeom prst="rect">
            <a:avLst/>
          </a:prstGeom>
          <a:noFill/>
        </p:spPr>
        <p:txBody>
          <a:bodyPr wrap="square" rtlCol="0">
            <a:spAutoFit/>
          </a:bodyPr>
          <a:lstStyle/>
          <a:p>
            <a:pPr algn="ctr"/>
            <a:r>
              <a:rPr lang="en-US" sz="2000" dirty="0">
                <a:solidFill>
                  <a:srgbClr val="4F81BD"/>
                </a:solidFill>
              </a:rPr>
              <a:t>Share some </a:t>
            </a:r>
            <a:r>
              <a:rPr lang="en-US" sz="2000" b="1" dirty="0">
                <a:solidFill>
                  <a:srgbClr val="4F81BD"/>
                </a:solidFill>
              </a:rPr>
              <a:t>key information</a:t>
            </a:r>
            <a:r>
              <a:rPr lang="en-US" sz="2000" dirty="0">
                <a:solidFill>
                  <a:srgbClr val="4F81BD"/>
                </a:solidFill>
              </a:rPr>
              <a:t> and recommendations</a:t>
            </a:r>
            <a:endParaRPr lang="en-GB" sz="2000" dirty="0">
              <a:solidFill>
                <a:srgbClr val="4F81BD"/>
              </a:solidFill>
            </a:endParaRPr>
          </a:p>
        </p:txBody>
      </p:sp>
      <p:sp>
        <p:nvSpPr>
          <p:cNvPr id="8" name="TextBox 7">
            <a:extLst>
              <a:ext uri="{FF2B5EF4-FFF2-40B4-BE49-F238E27FC236}">
                <a16:creationId xmlns:a16="http://schemas.microsoft.com/office/drawing/2014/main" id="{81FB4778-E13D-4131-AE5A-5D2883F4D847}"/>
              </a:ext>
            </a:extLst>
          </p:cNvPr>
          <p:cNvSpPr txBox="1"/>
          <p:nvPr/>
        </p:nvSpPr>
        <p:spPr>
          <a:xfrm>
            <a:off x="2915816" y="4096816"/>
            <a:ext cx="3312368" cy="1631216"/>
          </a:xfrm>
          <a:prstGeom prst="rect">
            <a:avLst/>
          </a:prstGeom>
          <a:noFill/>
        </p:spPr>
        <p:txBody>
          <a:bodyPr wrap="square" rtlCol="0">
            <a:spAutoFit/>
          </a:bodyPr>
          <a:lstStyle/>
          <a:p>
            <a:pPr algn="ctr"/>
            <a:r>
              <a:rPr lang="en-GB" sz="2000" dirty="0">
                <a:solidFill>
                  <a:srgbClr val="4F81BD"/>
                </a:solidFill>
              </a:rPr>
              <a:t>Make your presentation as </a:t>
            </a:r>
            <a:r>
              <a:rPr lang="en-GB" sz="2000" b="1" dirty="0">
                <a:solidFill>
                  <a:srgbClr val="4F81BD"/>
                </a:solidFill>
              </a:rPr>
              <a:t>engaging as possible</a:t>
            </a:r>
            <a:r>
              <a:rPr lang="en-GB" sz="2000" dirty="0">
                <a:solidFill>
                  <a:srgbClr val="4F81BD"/>
                </a:solidFill>
              </a:rPr>
              <a:t>: eye contact with the audience and speaking at a reasonable pace </a:t>
            </a:r>
          </a:p>
        </p:txBody>
      </p:sp>
      <p:sp>
        <p:nvSpPr>
          <p:cNvPr id="9" name="TextBox 8">
            <a:extLst>
              <a:ext uri="{FF2B5EF4-FFF2-40B4-BE49-F238E27FC236}">
                <a16:creationId xmlns:a16="http://schemas.microsoft.com/office/drawing/2014/main" id="{EB5A3010-EF17-41C8-977B-7BDF04491BEC}"/>
              </a:ext>
            </a:extLst>
          </p:cNvPr>
          <p:cNvSpPr txBox="1"/>
          <p:nvPr/>
        </p:nvSpPr>
        <p:spPr>
          <a:xfrm>
            <a:off x="6372200" y="4109384"/>
            <a:ext cx="2520280" cy="2554545"/>
          </a:xfrm>
          <a:prstGeom prst="rect">
            <a:avLst/>
          </a:prstGeom>
          <a:noFill/>
        </p:spPr>
        <p:txBody>
          <a:bodyPr wrap="square" rtlCol="0">
            <a:spAutoFit/>
          </a:bodyPr>
          <a:lstStyle/>
          <a:p>
            <a:pPr algn="ctr"/>
            <a:r>
              <a:rPr lang="en-GB" sz="2000" dirty="0">
                <a:solidFill>
                  <a:srgbClr val="4F81BD"/>
                </a:solidFill>
              </a:rPr>
              <a:t>Use a </a:t>
            </a:r>
            <a:r>
              <a:rPr lang="en-GB" sz="2000" b="1" dirty="0">
                <a:solidFill>
                  <a:srgbClr val="4F81BD"/>
                </a:solidFill>
              </a:rPr>
              <a:t>Power Point </a:t>
            </a:r>
            <a:r>
              <a:rPr lang="en-GB" sz="2000" dirty="0">
                <a:solidFill>
                  <a:srgbClr val="4F81BD"/>
                </a:solidFill>
              </a:rPr>
              <a:t>presentation to highlight the main issues raised in a statement, </a:t>
            </a:r>
            <a:r>
              <a:rPr lang="en-GB" sz="2000" i="1" dirty="0">
                <a:solidFill>
                  <a:srgbClr val="4F81BD"/>
                </a:solidFill>
              </a:rPr>
              <a:t>i.e. </a:t>
            </a:r>
            <a:r>
              <a:rPr lang="en-GB" sz="2000" dirty="0">
                <a:solidFill>
                  <a:srgbClr val="4F81BD"/>
                </a:solidFill>
              </a:rPr>
              <a:t>suggested recommendations -</a:t>
            </a:r>
          </a:p>
          <a:p>
            <a:pPr algn="ctr"/>
            <a:r>
              <a:rPr lang="en-GB" sz="2000" dirty="0">
                <a:solidFill>
                  <a:srgbClr val="4F81BD"/>
                </a:solidFill>
              </a:rPr>
              <a:t>6 to 8 slides max.</a:t>
            </a:r>
          </a:p>
        </p:txBody>
      </p:sp>
    </p:spTree>
    <p:extLst>
      <p:ext uri="{BB962C8B-B14F-4D97-AF65-F5344CB8AC3E}">
        <p14:creationId xmlns:p14="http://schemas.microsoft.com/office/powerpoint/2010/main" val="2226214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52570"/>
            <a:ext cx="5724128" cy="1412776"/>
          </a:xfrm>
          <a:solidFill>
            <a:schemeClr val="bg1">
              <a:lumMod val="65000"/>
            </a:schemeClr>
          </a:solidFill>
        </p:spPr>
        <p:txBody>
          <a:bodyPr anchor="ctr"/>
          <a:lstStyle/>
          <a:p>
            <a:pPr algn="ctr">
              <a:buNone/>
            </a:pPr>
            <a:r>
              <a:rPr lang="fr-CH" dirty="0" err="1">
                <a:solidFill>
                  <a:schemeClr val="bg1"/>
                </a:solidFill>
                <a:ea typeface="ＭＳ Ｐゴシック" pitchFamily="34" charset="-128"/>
              </a:rPr>
              <a:t>Structuring</a:t>
            </a:r>
            <a:r>
              <a:rPr lang="fr-CH" dirty="0">
                <a:solidFill>
                  <a:schemeClr val="bg1"/>
                </a:solidFill>
                <a:ea typeface="ＭＳ Ｐゴシック" pitchFamily="34" charset="-128"/>
              </a:rPr>
              <a:t> the </a:t>
            </a:r>
            <a:r>
              <a:rPr lang="fr-CH" dirty="0" err="1">
                <a:solidFill>
                  <a:schemeClr val="bg1"/>
                </a:solidFill>
                <a:ea typeface="ＭＳ Ｐゴシック" pitchFamily="34" charset="-128"/>
              </a:rPr>
              <a:t>presentation</a:t>
            </a:r>
            <a:endParaRPr lang="fr-CH" dirty="0">
              <a:solidFill>
                <a:schemeClr val="bg1"/>
              </a:solidFill>
              <a:ea typeface="ＭＳ Ｐゴシック" pitchFamily="34" charset="-128"/>
            </a:endParaRP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5" name="TextBox 4">
            <a:extLst>
              <a:ext uri="{FF2B5EF4-FFF2-40B4-BE49-F238E27FC236}">
                <a16:creationId xmlns:a16="http://schemas.microsoft.com/office/drawing/2014/main" id="{8134B757-B93E-43D5-B979-E2FBBCE272A8}"/>
              </a:ext>
            </a:extLst>
          </p:cNvPr>
          <p:cNvSpPr txBox="1"/>
          <p:nvPr/>
        </p:nvSpPr>
        <p:spPr>
          <a:xfrm>
            <a:off x="379234" y="1500124"/>
            <a:ext cx="8385532" cy="5632311"/>
          </a:xfrm>
          <a:prstGeom prst="rect">
            <a:avLst/>
          </a:prstGeom>
          <a:noFill/>
        </p:spPr>
        <p:txBody>
          <a:bodyPr wrap="square" rtlCol="0">
            <a:spAutoFit/>
          </a:bodyPr>
          <a:lstStyle/>
          <a:p>
            <a:r>
              <a:rPr lang="en-GB" sz="2000" b="1" dirty="0">
                <a:solidFill>
                  <a:srgbClr val="4F81BD"/>
                </a:solidFill>
              </a:rPr>
              <a:t>Step 1): </a:t>
            </a:r>
            <a:r>
              <a:rPr lang="en-GB" sz="2000" dirty="0">
                <a:solidFill>
                  <a:srgbClr val="4F81BD"/>
                </a:solidFill>
              </a:rPr>
              <a:t>Brief introduction of the your organisation: whether part of coalition/engagement with UPR so far/how was the organisation’s UPR report drafted, </a:t>
            </a:r>
            <a:r>
              <a:rPr lang="en-GB" sz="2000" i="1" dirty="0">
                <a:solidFill>
                  <a:srgbClr val="4F81BD"/>
                </a:solidFill>
              </a:rPr>
              <a:t>etc.</a:t>
            </a:r>
          </a:p>
          <a:p>
            <a:endParaRPr lang="en-GB" sz="2000" dirty="0">
              <a:solidFill>
                <a:srgbClr val="4F81BD"/>
              </a:solidFill>
            </a:endParaRPr>
          </a:p>
          <a:p>
            <a:r>
              <a:rPr lang="en-GB" sz="2000" b="1" dirty="0">
                <a:solidFill>
                  <a:srgbClr val="4F81BD"/>
                </a:solidFill>
              </a:rPr>
              <a:t>Step 2): </a:t>
            </a:r>
            <a:r>
              <a:rPr lang="en-GB" sz="2000" dirty="0">
                <a:solidFill>
                  <a:srgbClr val="4F81BD"/>
                </a:solidFill>
              </a:rPr>
              <a:t>Succinct explanation of whether the Government organised national consultations in preparation of the national report</a:t>
            </a:r>
          </a:p>
          <a:p>
            <a:endParaRPr lang="en-GB" sz="2000" dirty="0">
              <a:solidFill>
                <a:srgbClr val="4F81BD"/>
              </a:solidFill>
            </a:endParaRPr>
          </a:p>
          <a:p>
            <a:r>
              <a:rPr lang="en-GB" sz="2000" b="1" dirty="0">
                <a:solidFill>
                  <a:srgbClr val="4F81BD"/>
                </a:solidFill>
              </a:rPr>
              <a:t>Step 3): </a:t>
            </a:r>
            <a:r>
              <a:rPr lang="en-GB" sz="2000" dirty="0">
                <a:solidFill>
                  <a:srgbClr val="4F81BD"/>
                </a:solidFill>
              </a:rPr>
              <a:t>Brief presentation of the plan of your statement. Indicate the type and number of issues you will discuss (refer to the relevant factsheet)</a:t>
            </a:r>
          </a:p>
          <a:p>
            <a:endParaRPr lang="en-GB" sz="2000" dirty="0">
              <a:solidFill>
                <a:srgbClr val="4F81BD"/>
              </a:solidFill>
            </a:endParaRPr>
          </a:p>
          <a:p>
            <a:r>
              <a:rPr lang="en-GB" sz="2000" b="1" dirty="0">
                <a:solidFill>
                  <a:srgbClr val="4F81BD"/>
                </a:solidFill>
              </a:rPr>
              <a:t>Step 4): </a:t>
            </a:r>
            <a:r>
              <a:rPr lang="en-GB" sz="2000" dirty="0">
                <a:solidFill>
                  <a:srgbClr val="4F81BD"/>
                </a:solidFill>
              </a:rPr>
              <a:t>For the presentation of each individual issue, structure as follows:</a:t>
            </a:r>
          </a:p>
          <a:p>
            <a:pPr marL="342900" indent="-342900">
              <a:buFont typeface="Wingdings" panose="05000000000000000000" pitchFamily="2" charset="2"/>
              <a:buChar char="ü"/>
            </a:pPr>
            <a:r>
              <a:rPr lang="en-GB" sz="2000" dirty="0">
                <a:solidFill>
                  <a:srgbClr val="4F81BD"/>
                </a:solidFill>
              </a:rPr>
              <a:t>Give an update on the recommendations from previous reviews dealing with this issue (highlight what countries made these recs)</a:t>
            </a:r>
            <a:endParaRPr lang="en-GB" sz="2000" b="1" dirty="0">
              <a:solidFill>
                <a:srgbClr val="4F81BD"/>
              </a:solidFill>
            </a:endParaRPr>
          </a:p>
          <a:p>
            <a:pPr marL="342900" indent="-342900">
              <a:buFont typeface="Wingdings" panose="05000000000000000000" pitchFamily="2" charset="2"/>
              <a:buChar char="ü"/>
            </a:pPr>
            <a:r>
              <a:rPr lang="en-GB" sz="2000" dirty="0">
                <a:solidFill>
                  <a:srgbClr val="4F81BD"/>
                </a:solidFill>
              </a:rPr>
              <a:t>Describe how the situation on that issue has evolved since the last 	review; highlight achievements as well as remaining challenges</a:t>
            </a:r>
          </a:p>
          <a:p>
            <a:pPr marL="342900" indent="-342900">
              <a:buFont typeface="Wingdings" panose="05000000000000000000" pitchFamily="2" charset="2"/>
              <a:buChar char="ü"/>
            </a:pPr>
            <a:r>
              <a:rPr lang="en-GB" sz="2000" dirty="0">
                <a:solidFill>
                  <a:srgbClr val="4F81BD"/>
                </a:solidFill>
              </a:rPr>
              <a:t>Suggest two or three </a:t>
            </a:r>
            <a:r>
              <a:rPr lang="en-GB" sz="2000" b="1" dirty="0">
                <a:solidFill>
                  <a:srgbClr val="4F81BD"/>
                </a:solidFill>
              </a:rPr>
              <a:t>SMART</a:t>
            </a:r>
            <a:r>
              <a:rPr lang="en-GB" sz="2000" dirty="0">
                <a:solidFill>
                  <a:srgbClr val="4F81BD"/>
                </a:solidFill>
              </a:rPr>
              <a:t> recommendations, as well as advance questions </a:t>
            </a:r>
          </a:p>
          <a:p>
            <a:r>
              <a:rPr lang="en-GB" sz="2000" b="1" dirty="0">
                <a:solidFill>
                  <a:srgbClr val="4F81BD"/>
                </a:solidFill>
              </a:rPr>
              <a:t> </a:t>
            </a:r>
            <a:r>
              <a:rPr lang="en-GB" sz="2000" dirty="0">
                <a:solidFill>
                  <a:srgbClr val="4F81BD"/>
                </a:solidFill>
              </a:rPr>
              <a:t>	</a:t>
            </a:r>
          </a:p>
        </p:txBody>
      </p:sp>
    </p:spTree>
    <p:extLst>
      <p:ext uri="{BB962C8B-B14F-4D97-AF65-F5344CB8AC3E}">
        <p14:creationId xmlns:p14="http://schemas.microsoft.com/office/powerpoint/2010/main" val="931418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fr-CH" dirty="0">
                <a:solidFill>
                  <a:schemeClr val="bg1"/>
                </a:solidFill>
                <a:ea typeface="ＭＳ Ｐゴシック" pitchFamily="34" charset="-128"/>
              </a:rPr>
              <a:t>Coordination</a:t>
            </a:r>
          </a:p>
        </p:txBody>
      </p:sp>
      <p:pic>
        <p:nvPicPr>
          <p:cNvPr id="6" name="Image 5" descr="Logo-square.png"/>
          <p:cNvPicPr>
            <a:picLocks noChangeAspect="1"/>
          </p:cNvPicPr>
          <p:nvPr/>
        </p:nvPicPr>
        <p:blipFill>
          <a:blip r:embed="rId3" cstate="print"/>
          <a:stretch>
            <a:fillRect/>
          </a:stretch>
        </p:blipFill>
        <p:spPr>
          <a:xfrm>
            <a:off x="971600" y="44624"/>
            <a:ext cx="1296144" cy="1296144"/>
          </a:xfrm>
          <a:prstGeom prst="rect">
            <a:avLst/>
          </a:prstGeom>
        </p:spPr>
      </p:pic>
      <p:sp>
        <p:nvSpPr>
          <p:cNvPr id="5" name="TextBox 4">
            <a:extLst>
              <a:ext uri="{FF2B5EF4-FFF2-40B4-BE49-F238E27FC236}">
                <a16:creationId xmlns:a16="http://schemas.microsoft.com/office/drawing/2014/main" id="{8134B757-B93E-43D5-B979-E2FBBCE272A8}"/>
              </a:ext>
            </a:extLst>
          </p:cNvPr>
          <p:cNvSpPr txBox="1"/>
          <p:nvPr/>
        </p:nvSpPr>
        <p:spPr>
          <a:xfrm>
            <a:off x="539552" y="2348880"/>
            <a:ext cx="8385532" cy="4154984"/>
          </a:xfrm>
          <a:prstGeom prst="rect">
            <a:avLst/>
          </a:prstGeom>
          <a:noFill/>
        </p:spPr>
        <p:txBody>
          <a:bodyPr wrap="square" rtlCol="0">
            <a:spAutoFit/>
          </a:bodyPr>
          <a:lstStyle/>
          <a:p>
            <a:r>
              <a:rPr lang="en-GB" sz="2400" dirty="0">
                <a:solidFill>
                  <a:srgbClr val="4F81BD"/>
                </a:solidFill>
              </a:rPr>
              <a:t>Demonstrate unity. You share the joint objective of improving the human rights situation in New Zealand. The Pre-session is a platform to channel this message!</a:t>
            </a:r>
          </a:p>
          <a:p>
            <a:endParaRPr lang="en-GB" sz="2400" dirty="0">
              <a:solidFill>
                <a:srgbClr val="4F81BD"/>
              </a:solidFill>
            </a:endParaRPr>
          </a:p>
          <a:p>
            <a:pPr marL="800100" lvl="1" indent="-342900">
              <a:buFont typeface="Arial" panose="020B0604020202020204" pitchFamily="34" charset="0"/>
              <a:buChar char="•"/>
            </a:pPr>
            <a:r>
              <a:rPr lang="en-GB" sz="2400" dirty="0">
                <a:solidFill>
                  <a:srgbClr val="4F81BD"/>
                </a:solidFill>
              </a:rPr>
              <a:t>Coordinate with your colleagues in the panel so that all core human rights issues are covered</a:t>
            </a:r>
          </a:p>
          <a:p>
            <a:pPr marL="800100" lvl="1" indent="-342900">
              <a:buFont typeface="Arial" panose="020B0604020202020204" pitchFamily="34" charset="0"/>
              <a:buChar char="•"/>
            </a:pPr>
            <a:r>
              <a:rPr lang="en-GB" sz="2400" dirty="0">
                <a:solidFill>
                  <a:srgbClr val="4F81BD"/>
                </a:solidFill>
              </a:rPr>
              <a:t>Optimise presentations by avoiding overlap</a:t>
            </a:r>
          </a:p>
          <a:p>
            <a:pPr marL="800100" lvl="1" indent="-342900">
              <a:buFont typeface="Arial" panose="020B0604020202020204" pitchFamily="34" charset="0"/>
              <a:buChar char="•"/>
            </a:pPr>
            <a:r>
              <a:rPr lang="en-GB" sz="2400" dirty="0">
                <a:solidFill>
                  <a:srgbClr val="4F81BD"/>
                </a:solidFill>
              </a:rPr>
              <a:t>Liaise with panellist to harmonise presentation. Conflicting information/statistics undermines your advocacy objectives as states will be less likely to use the information.</a:t>
            </a:r>
          </a:p>
          <a:p>
            <a:r>
              <a:rPr lang="en-GB" sz="2400" dirty="0">
                <a:solidFill>
                  <a:srgbClr val="4F81BD"/>
                </a:solidFill>
              </a:rPr>
              <a:t>	</a:t>
            </a:r>
          </a:p>
        </p:txBody>
      </p:sp>
      <p:sp>
        <p:nvSpPr>
          <p:cNvPr id="2" name="TextBox 1">
            <a:extLst>
              <a:ext uri="{FF2B5EF4-FFF2-40B4-BE49-F238E27FC236}">
                <a16:creationId xmlns:a16="http://schemas.microsoft.com/office/drawing/2014/main" id="{03EA36E7-54F4-4808-B6AC-F5D8DCF34DB0}"/>
              </a:ext>
            </a:extLst>
          </p:cNvPr>
          <p:cNvSpPr txBox="1"/>
          <p:nvPr/>
        </p:nvSpPr>
        <p:spPr>
          <a:xfrm>
            <a:off x="2699792" y="1694736"/>
            <a:ext cx="4752528" cy="523220"/>
          </a:xfrm>
          <a:prstGeom prst="rect">
            <a:avLst/>
          </a:prstGeom>
          <a:noFill/>
        </p:spPr>
        <p:txBody>
          <a:bodyPr wrap="square" rtlCol="0">
            <a:spAutoFit/>
          </a:bodyPr>
          <a:lstStyle/>
          <a:p>
            <a:r>
              <a:rPr lang="en-US" sz="2800" b="1" dirty="0">
                <a:solidFill>
                  <a:srgbClr val="4F81BD"/>
                </a:solidFill>
              </a:rPr>
              <a:t>Speak With One Voice</a:t>
            </a:r>
          </a:p>
        </p:txBody>
      </p:sp>
    </p:spTree>
    <p:extLst>
      <p:ext uri="{BB962C8B-B14F-4D97-AF65-F5344CB8AC3E}">
        <p14:creationId xmlns:p14="http://schemas.microsoft.com/office/powerpoint/2010/main" val="1013406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nchor="ctr"/>
          <a:lstStyle/>
          <a:p>
            <a:pPr algn="ctr">
              <a:buNone/>
            </a:pPr>
            <a:r>
              <a:rPr lang="en-GB" dirty="0">
                <a:solidFill>
                  <a:schemeClr val="bg1"/>
                </a:solidFill>
              </a:rPr>
              <a:t>What does </a:t>
            </a:r>
            <a:r>
              <a:rPr lang="en-GB" i="1" dirty="0">
                <a:solidFill>
                  <a:schemeClr val="bg1"/>
                </a:solidFill>
              </a:rPr>
              <a:t>UPR Info </a:t>
            </a:r>
            <a:r>
              <a:rPr lang="en-GB" dirty="0">
                <a:solidFill>
                  <a:schemeClr val="bg1"/>
                </a:solidFill>
              </a:rPr>
              <a:t>do?</a:t>
            </a:r>
          </a:p>
        </p:txBody>
      </p:sp>
      <p:pic>
        <p:nvPicPr>
          <p:cNvPr id="6" name="Image 5" descr="Logo-square.png"/>
          <p:cNvPicPr>
            <a:picLocks noChangeAspect="1"/>
          </p:cNvPicPr>
          <p:nvPr/>
        </p:nvPicPr>
        <p:blipFill>
          <a:blip r:embed="rId4" cstate="print"/>
          <a:stretch>
            <a:fillRect/>
          </a:stretch>
        </p:blipFill>
        <p:spPr>
          <a:xfrm>
            <a:off x="971600" y="44624"/>
            <a:ext cx="1296144" cy="1296144"/>
          </a:xfrm>
          <a:prstGeom prst="rect">
            <a:avLst/>
          </a:prstGeom>
        </p:spPr>
      </p:pic>
      <p:sp>
        <p:nvSpPr>
          <p:cNvPr id="7" name="ZoneTexte 6"/>
          <p:cNvSpPr txBox="1"/>
          <p:nvPr/>
        </p:nvSpPr>
        <p:spPr>
          <a:xfrm>
            <a:off x="827584" y="2276872"/>
            <a:ext cx="5184576" cy="3600986"/>
          </a:xfrm>
          <a:prstGeom prst="rect">
            <a:avLst/>
          </a:prstGeom>
          <a:noFill/>
        </p:spPr>
        <p:txBody>
          <a:bodyPr wrap="square" rtlCol="0">
            <a:spAutoFit/>
          </a:bodyPr>
          <a:lstStyle/>
          <a:p>
            <a:pPr marL="342900" indent="-342900">
              <a:spcAft>
                <a:spcPts val="1800"/>
              </a:spcAft>
              <a:buFont typeface="Wingdings" panose="05000000000000000000" pitchFamily="2" charset="2"/>
              <a:buChar char="Ø"/>
            </a:pPr>
            <a:r>
              <a:rPr lang="en-GB" sz="2400" b="1" dirty="0">
                <a:solidFill>
                  <a:schemeClr val="accent1"/>
                </a:solidFill>
                <a:latin typeface="Arial" pitchFamily="34" charset="0"/>
                <a:cs typeface="Arial" pitchFamily="34" charset="0"/>
              </a:rPr>
              <a:t>Pre-sessions</a:t>
            </a:r>
          </a:p>
          <a:p>
            <a:pPr marL="342900" indent="-342900">
              <a:spcAft>
                <a:spcPts val="1800"/>
              </a:spcAft>
              <a:buFont typeface="Wingdings" panose="05000000000000000000" pitchFamily="2" charset="2"/>
              <a:buChar char="Ø"/>
            </a:pPr>
            <a:r>
              <a:rPr lang="en-GB" sz="2400" b="1" dirty="0">
                <a:solidFill>
                  <a:schemeClr val="accent1"/>
                </a:solidFill>
                <a:latin typeface="Arial" pitchFamily="34" charset="0"/>
                <a:cs typeface="Arial" pitchFamily="34" charset="0"/>
              </a:rPr>
              <a:t>In-country Programme</a:t>
            </a:r>
          </a:p>
          <a:p>
            <a:pPr marL="342900" indent="-342900">
              <a:spcAft>
                <a:spcPts val="1800"/>
              </a:spcAft>
              <a:buFont typeface="Wingdings" panose="05000000000000000000" pitchFamily="2" charset="2"/>
              <a:buChar char="Ø"/>
            </a:pPr>
            <a:r>
              <a:rPr lang="en-GB" sz="2400" b="1" dirty="0">
                <a:solidFill>
                  <a:schemeClr val="accent1"/>
                </a:solidFill>
                <a:latin typeface="Arial" pitchFamily="34" charset="0"/>
                <a:cs typeface="Arial" pitchFamily="34" charset="0"/>
              </a:rPr>
              <a:t>Support the engagement of different stakeholders </a:t>
            </a:r>
          </a:p>
          <a:p>
            <a:pPr marL="342900" indent="-342900">
              <a:spcAft>
                <a:spcPts val="1800"/>
              </a:spcAft>
              <a:buFont typeface="Wingdings" panose="05000000000000000000" pitchFamily="2" charset="2"/>
              <a:buChar char="Ø"/>
            </a:pPr>
            <a:r>
              <a:rPr lang="en-GB" sz="2400" b="1" dirty="0">
                <a:solidFill>
                  <a:schemeClr val="accent1"/>
                </a:solidFill>
                <a:latin typeface="Arial" pitchFamily="34" charset="0"/>
                <a:cs typeface="Arial" pitchFamily="34" charset="0"/>
              </a:rPr>
              <a:t>Strengthening the UPR process</a:t>
            </a:r>
          </a:p>
          <a:p>
            <a:pPr marL="342900" indent="-342900">
              <a:spcAft>
                <a:spcPts val="1800"/>
              </a:spcAft>
              <a:buFont typeface="Wingdings" panose="05000000000000000000" pitchFamily="2" charset="2"/>
              <a:buChar char="Ø"/>
            </a:pPr>
            <a:r>
              <a:rPr lang="en-GB" sz="2400" b="1" dirty="0">
                <a:solidFill>
                  <a:schemeClr val="accent1"/>
                </a:solidFill>
                <a:latin typeface="Arial" pitchFamily="34" charset="0"/>
                <a:cs typeface="Arial" pitchFamily="34" charset="0"/>
              </a:rPr>
              <a:t>http://www.upr-info.org/database</a:t>
            </a:r>
          </a:p>
        </p:txBody>
      </p:sp>
    </p:spTree>
    <p:custDataLst>
      <p:tags r:id="rId1"/>
    </p:custDataLst>
    <p:extLst>
      <p:ext uri="{BB962C8B-B14F-4D97-AF65-F5344CB8AC3E}">
        <p14:creationId xmlns:p14="http://schemas.microsoft.com/office/powerpoint/2010/main" val="2139523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3"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1619672" y="3784297"/>
            <a:ext cx="6552728" cy="1600438"/>
          </a:xfrm>
          <a:prstGeom prst="rect">
            <a:avLst/>
          </a:prstGeom>
          <a:noFill/>
        </p:spPr>
        <p:txBody>
          <a:bodyPr wrap="square" rtlCol="0">
            <a:spAutoFit/>
          </a:bodyPr>
          <a:lstStyle/>
          <a:p>
            <a:r>
              <a:rPr lang="en-GB" sz="8000" dirty="0">
                <a:solidFill>
                  <a:schemeClr val="bg1"/>
                </a:solidFill>
              </a:rPr>
              <a:t>Success stories</a:t>
            </a:r>
          </a:p>
          <a:p>
            <a:endParaRPr lang="en-US" dirty="0"/>
          </a:p>
        </p:txBody>
      </p:sp>
      <p:sp>
        <p:nvSpPr>
          <p:cNvPr id="6" name="TextBox 5">
            <a:extLst>
              <a:ext uri="{FF2B5EF4-FFF2-40B4-BE49-F238E27FC236}">
                <a16:creationId xmlns:a16="http://schemas.microsoft.com/office/drawing/2014/main" id="{DA8383BF-AC65-454F-99DA-68921157473C}"/>
              </a:ext>
            </a:extLst>
          </p:cNvPr>
          <p:cNvSpPr txBox="1"/>
          <p:nvPr/>
        </p:nvSpPr>
        <p:spPr>
          <a:xfrm flipH="1">
            <a:off x="1979712" y="2727635"/>
            <a:ext cx="7405972" cy="1600438"/>
          </a:xfrm>
          <a:prstGeom prst="rect">
            <a:avLst/>
          </a:prstGeom>
          <a:noFill/>
        </p:spPr>
        <p:txBody>
          <a:bodyPr wrap="square" rtlCol="0">
            <a:spAutoFit/>
          </a:bodyPr>
          <a:lstStyle/>
          <a:p>
            <a:r>
              <a:rPr lang="en-GB" sz="8000" dirty="0">
                <a:solidFill>
                  <a:schemeClr val="bg1"/>
                </a:solidFill>
              </a:rPr>
              <a:t>Pre-sessions</a:t>
            </a:r>
          </a:p>
          <a:p>
            <a:endParaRPr lang="en-US" dirty="0"/>
          </a:p>
        </p:txBody>
      </p:sp>
    </p:spTree>
    <p:extLst>
      <p:ext uri="{BB962C8B-B14F-4D97-AF65-F5344CB8AC3E}">
        <p14:creationId xmlns:p14="http://schemas.microsoft.com/office/powerpoint/2010/main" val="1541075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9964929-DFA8-48C5-B4B0-DB4B4618F7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700808"/>
            <a:ext cx="8352898" cy="4667796"/>
          </a:xfrm>
        </p:spPr>
      </p:pic>
      <p:sp>
        <p:nvSpPr>
          <p:cNvPr id="4" name="Espace réservé du contenu 2"/>
          <p:cNvSpPr txBox="1">
            <a:spLocks/>
          </p:cNvSpPr>
          <p:nvPr/>
        </p:nvSpPr>
        <p:spPr>
          <a:xfrm>
            <a:off x="3419872" y="0"/>
            <a:ext cx="5724128" cy="1412776"/>
          </a:xfrm>
          <a:prstGeom prst="rect">
            <a:avLst/>
          </a:prstGeom>
          <a:solidFill>
            <a:schemeClr val="bg1">
              <a:lumMod val="65000"/>
            </a:schemeClr>
          </a:solidFill>
        </p:spPr>
        <p:txBody>
          <a:bodyPr vert="horz" lIns="91440" tIns="45720" rIns="91440" bIns="45720" rtlCol="0">
            <a:normAutofit fontScale="92500" lnSpcReduction="20000"/>
          </a:bodyPr>
          <a:lstStyle/>
          <a:p>
            <a:pPr marL="342900" lvl="0" indent="-342900" algn="ctr">
              <a:spcBef>
                <a:spcPct val="20000"/>
              </a:spcBef>
              <a:defRPr/>
            </a:pPr>
            <a:endParaRPr lang="en-GB" sz="3200" dirty="0">
              <a:solidFill>
                <a:schemeClr val="bg1"/>
              </a:solidFill>
            </a:endParaRPr>
          </a:p>
          <a:p>
            <a:pPr marL="342900" lvl="0" indent="-342900" algn="ctr">
              <a:spcBef>
                <a:spcPct val="20000"/>
              </a:spcBef>
              <a:defRPr/>
            </a:pPr>
            <a:r>
              <a:rPr lang="en-GB" sz="3200" dirty="0">
                <a:solidFill>
                  <a:schemeClr val="bg1"/>
                </a:solidFill>
              </a:rPr>
              <a:t>Successful civil society advocacy </a:t>
            </a:r>
          </a:p>
          <a:p>
            <a:pPr marL="342900" lvl="0" indent="-342900" algn="ctr">
              <a:spcBef>
                <a:spcPct val="20000"/>
              </a:spcBef>
              <a:defRPr/>
            </a:pPr>
            <a:r>
              <a:rPr lang="en-GB" sz="3200" dirty="0">
                <a:solidFill>
                  <a:schemeClr val="bg1"/>
                </a:solidFill>
              </a:rPr>
              <a:t>at the Pre-sessions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Image 5" descr="Logo-square.png"/>
          <p:cNvPicPr>
            <a:picLocks noChangeAspect="1"/>
          </p:cNvPicPr>
          <p:nvPr/>
        </p:nvPicPr>
        <p:blipFill>
          <a:blip r:embed="rId4" cstate="print"/>
          <a:stretch>
            <a:fillRect/>
          </a:stretch>
        </p:blipFill>
        <p:spPr>
          <a:xfrm>
            <a:off x="251520" y="188640"/>
            <a:ext cx="1296144" cy="129614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419872" y="0"/>
            <a:ext cx="5724128" cy="1412776"/>
          </a:xfrm>
          <a:prstGeom prst="rect">
            <a:avLst/>
          </a:prstGeom>
          <a:solidFill>
            <a:schemeClr val="bg1">
              <a:lumMod val="65000"/>
            </a:schemeClr>
          </a:solidFill>
        </p:spPr>
        <p:txBody>
          <a:bodyPr vert="horz" lIns="91440" tIns="45720" rIns="91440" bIns="45720" rtlCol="0">
            <a:normAutofit fontScale="92500" lnSpcReduction="20000"/>
          </a:bodyPr>
          <a:lstStyle/>
          <a:p>
            <a:pPr marL="342900" lvl="0" indent="-342900" algn="ctr">
              <a:spcBef>
                <a:spcPct val="20000"/>
              </a:spcBef>
              <a:defRPr/>
            </a:pPr>
            <a:endParaRPr lang="en-GB" sz="3200" dirty="0">
              <a:solidFill>
                <a:schemeClr val="bg1"/>
              </a:solidFill>
            </a:endParaRPr>
          </a:p>
          <a:p>
            <a:pPr marL="342900" lvl="0" indent="-342900" algn="ctr">
              <a:spcBef>
                <a:spcPct val="20000"/>
              </a:spcBef>
              <a:defRPr/>
            </a:pPr>
            <a:r>
              <a:rPr lang="en-GB" sz="3200" dirty="0">
                <a:solidFill>
                  <a:schemeClr val="bg1"/>
                </a:solidFill>
              </a:rPr>
              <a:t>Successful civil society advocacy </a:t>
            </a:r>
          </a:p>
          <a:p>
            <a:pPr marL="342900" lvl="0" indent="-342900" algn="ctr">
              <a:spcBef>
                <a:spcPct val="20000"/>
              </a:spcBef>
              <a:defRPr/>
            </a:pPr>
            <a:r>
              <a:rPr lang="en-GB" sz="3200" dirty="0">
                <a:solidFill>
                  <a:schemeClr val="bg1"/>
                </a:solidFill>
              </a:rPr>
              <a:t>at the Pre-sessions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Image 5" descr="Logo-square.png"/>
          <p:cNvPicPr>
            <a:picLocks noChangeAspect="1"/>
          </p:cNvPicPr>
          <p:nvPr/>
        </p:nvPicPr>
        <p:blipFill>
          <a:blip r:embed="rId3" cstate="print"/>
          <a:stretch>
            <a:fillRect/>
          </a:stretch>
        </p:blipFill>
        <p:spPr>
          <a:xfrm>
            <a:off x="251520" y="188640"/>
            <a:ext cx="1296144" cy="1296144"/>
          </a:xfrm>
          <a:prstGeom prst="rect">
            <a:avLst/>
          </a:prstGeom>
        </p:spPr>
      </p:pic>
      <p:pic>
        <p:nvPicPr>
          <p:cNvPr id="3" name="Picture 2">
            <a:extLst>
              <a:ext uri="{FF2B5EF4-FFF2-40B4-BE49-F238E27FC236}">
                <a16:creationId xmlns:a16="http://schemas.microsoft.com/office/drawing/2014/main" id="{08F63B59-F920-48E7-B560-DF9FFE6CD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38" y="1672208"/>
            <a:ext cx="7943724" cy="4422203"/>
          </a:xfrm>
          <a:prstGeom prst="rect">
            <a:avLst/>
          </a:prstGeom>
        </p:spPr>
      </p:pic>
    </p:spTree>
    <p:extLst>
      <p:ext uri="{BB962C8B-B14F-4D97-AF65-F5344CB8AC3E}">
        <p14:creationId xmlns:p14="http://schemas.microsoft.com/office/powerpoint/2010/main" val="3290361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419872" y="0"/>
            <a:ext cx="5724128" cy="1412776"/>
          </a:xfrm>
          <a:prstGeom prst="rect">
            <a:avLst/>
          </a:prstGeom>
          <a:solidFill>
            <a:schemeClr val="bg1">
              <a:lumMod val="65000"/>
            </a:schemeClr>
          </a:solidFill>
        </p:spPr>
        <p:txBody>
          <a:bodyPr vert="horz" lIns="91440" tIns="45720" rIns="91440" bIns="45720" rtlCol="0">
            <a:normAutofit fontScale="92500" lnSpcReduction="20000"/>
          </a:bodyPr>
          <a:lstStyle/>
          <a:p>
            <a:pPr marL="342900" lvl="0" indent="-342900" algn="ctr">
              <a:spcBef>
                <a:spcPct val="20000"/>
              </a:spcBef>
              <a:defRPr/>
            </a:pPr>
            <a:endParaRPr lang="en-GB" sz="3200" dirty="0">
              <a:solidFill>
                <a:schemeClr val="bg1"/>
              </a:solidFill>
            </a:endParaRPr>
          </a:p>
          <a:p>
            <a:pPr marL="342900" lvl="0" indent="-342900" algn="ctr">
              <a:spcBef>
                <a:spcPct val="20000"/>
              </a:spcBef>
              <a:defRPr/>
            </a:pPr>
            <a:r>
              <a:rPr lang="en-GB" sz="3200" dirty="0">
                <a:solidFill>
                  <a:schemeClr val="bg1"/>
                </a:solidFill>
              </a:rPr>
              <a:t>Successful civil society advocacy </a:t>
            </a:r>
          </a:p>
          <a:p>
            <a:pPr marL="342900" lvl="0" indent="-342900" algn="ctr">
              <a:spcBef>
                <a:spcPct val="20000"/>
              </a:spcBef>
              <a:defRPr/>
            </a:pPr>
            <a:r>
              <a:rPr lang="en-GB" sz="3200" dirty="0">
                <a:solidFill>
                  <a:schemeClr val="bg1"/>
                </a:solidFill>
              </a:rPr>
              <a:t>at the Pre-sessions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5" name="Image 5" descr="Logo-square.png"/>
          <p:cNvPicPr>
            <a:picLocks noChangeAspect="1"/>
          </p:cNvPicPr>
          <p:nvPr/>
        </p:nvPicPr>
        <p:blipFill>
          <a:blip r:embed="rId3" cstate="print"/>
          <a:stretch>
            <a:fillRect/>
          </a:stretch>
        </p:blipFill>
        <p:spPr>
          <a:xfrm>
            <a:off x="251520" y="188640"/>
            <a:ext cx="1296144" cy="1296144"/>
          </a:xfrm>
          <a:prstGeom prst="rect">
            <a:avLst/>
          </a:prstGeom>
        </p:spPr>
      </p:pic>
      <p:pic>
        <p:nvPicPr>
          <p:cNvPr id="3" name="Picture 2">
            <a:extLst>
              <a:ext uri="{FF2B5EF4-FFF2-40B4-BE49-F238E27FC236}">
                <a16:creationId xmlns:a16="http://schemas.microsoft.com/office/drawing/2014/main" id="{291A711A-2553-4F22-8367-73A153C58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72816"/>
            <a:ext cx="8276548" cy="4104456"/>
          </a:xfrm>
          <a:prstGeom prst="rect">
            <a:avLst/>
          </a:prstGeom>
        </p:spPr>
      </p:pic>
    </p:spTree>
    <p:extLst>
      <p:ext uri="{BB962C8B-B14F-4D97-AF65-F5344CB8AC3E}">
        <p14:creationId xmlns:p14="http://schemas.microsoft.com/office/powerpoint/2010/main" val="3849918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nnect.PNG"/>
          <p:cNvPicPr>
            <a:picLocks noChangeAspect="1"/>
          </p:cNvPicPr>
          <p:nvPr/>
        </p:nvPicPr>
        <p:blipFill>
          <a:blip r:embed="rId3" cstate="print"/>
          <a:stretch>
            <a:fillRect/>
          </a:stretch>
        </p:blipFill>
        <p:spPr>
          <a:xfrm>
            <a:off x="4579362" y="0"/>
            <a:ext cx="4564638" cy="6858000"/>
          </a:xfrm>
          <a:prstGeom prst="rect">
            <a:avLst/>
          </a:prstGeom>
        </p:spPr>
      </p:pic>
      <p:sp>
        <p:nvSpPr>
          <p:cNvPr id="6" name="ZoneTexte 4"/>
          <p:cNvSpPr txBox="1"/>
          <p:nvPr/>
        </p:nvSpPr>
        <p:spPr>
          <a:xfrm>
            <a:off x="636917" y="2708920"/>
            <a:ext cx="3895794" cy="646331"/>
          </a:xfrm>
          <a:prstGeom prst="rect">
            <a:avLst/>
          </a:prstGeom>
          <a:noFill/>
        </p:spPr>
        <p:txBody>
          <a:bodyPr wrap="square" rtlCol="0">
            <a:spAutoFit/>
          </a:bodyPr>
          <a:lstStyle/>
          <a:p>
            <a:r>
              <a:rPr lang="en-GB" sz="3600" dirty="0">
                <a:solidFill>
                  <a:srgbClr val="4F81BD"/>
                </a:solidFill>
                <a:latin typeface="Arial" pitchFamily="34" charset="0"/>
                <a:cs typeface="Arial" pitchFamily="34" charset="0"/>
              </a:rPr>
              <a:t>GOOD LUCK! </a:t>
            </a:r>
            <a:r>
              <a:rPr lang="en-GB" sz="3600" dirty="0">
                <a:solidFill>
                  <a:srgbClr val="4F81BD"/>
                </a:solidFill>
                <a:latin typeface="Arial" pitchFamily="34" charset="0"/>
                <a:cs typeface="Arial" pitchFamily="34" charset="0"/>
                <a:sym typeface="Wingdings" panose="05000000000000000000" pitchFamily="2" charset="2"/>
              </a:rPr>
              <a:t> </a:t>
            </a:r>
            <a:endParaRPr lang="en-GB" sz="3600" dirty="0">
              <a:solidFill>
                <a:srgbClr val="4F81B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apture.PNG"/>
          <p:cNvPicPr>
            <a:picLocks noGrp="1" noChangeAspect="1"/>
          </p:cNvPicPr>
          <p:nvPr>
            <p:ph idx="1"/>
          </p:nvPr>
        </p:nvPicPr>
        <p:blipFill>
          <a:blip r:embed="rId4" cstate="print"/>
          <a:stretch>
            <a:fillRect/>
          </a:stretch>
        </p:blipFill>
        <p:spPr>
          <a:xfrm>
            <a:off x="0" y="-18288"/>
            <a:ext cx="9144000" cy="6876288"/>
          </a:xfrm>
        </p:spPr>
      </p:pic>
      <p:sp>
        <p:nvSpPr>
          <p:cNvPr id="3" name="TextBox 2"/>
          <p:cNvSpPr txBox="1"/>
          <p:nvPr/>
        </p:nvSpPr>
        <p:spPr>
          <a:xfrm>
            <a:off x="3059832" y="5229200"/>
            <a:ext cx="3744416" cy="1200329"/>
          </a:xfrm>
          <a:prstGeom prst="rect">
            <a:avLst/>
          </a:prstGeom>
          <a:noFill/>
        </p:spPr>
        <p:txBody>
          <a:bodyPr wrap="square" rtlCol="0">
            <a:spAutoFit/>
          </a:bodyPr>
          <a:lstStyle/>
          <a:p>
            <a:r>
              <a:rPr lang="fr-CH" b="1" u="sng" dirty="0">
                <a:solidFill>
                  <a:srgbClr val="330FCB"/>
                </a:solidFill>
                <a:hlinkClick r:id="rId5">
                  <a:extLst>
                    <a:ext uri="{A12FA001-AC4F-418D-AE19-62706E023703}">
                      <ahyp:hlinkClr xmlns:ahyp="http://schemas.microsoft.com/office/drawing/2018/hyperlinkcolor" xmlns="" val="tx"/>
                    </a:ext>
                  </a:extLst>
                </a:hlinkClick>
              </a:rPr>
              <a:t>n.arupova@upr-info.org</a:t>
            </a:r>
            <a:endParaRPr lang="fr-CH" b="1" u="sng" dirty="0">
              <a:solidFill>
                <a:srgbClr val="330FCB"/>
              </a:solidFill>
            </a:endParaRPr>
          </a:p>
          <a:p>
            <a:r>
              <a:rPr lang="fr-CH" b="1" u="sng" dirty="0">
                <a:solidFill>
                  <a:srgbClr val="330FCB"/>
                </a:solidFill>
              </a:rPr>
              <a:t>programmes@upr-info.org</a:t>
            </a:r>
          </a:p>
          <a:p>
            <a:endParaRPr lang="fr-CH" b="1" dirty="0"/>
          </a:p>
          <a:p>
            <a:endParaRPr lang="fr-CH" b="1"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4"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503548" y="3284984"/>
            <a:ext cx="8136904" cy="1292662"/>
          </a:xfrm>
          <a:prstGeom prst="rect">
            <a:avLst/>
          </a:prstGeom>
          <a:noFill/>
        </p:spPr>
        <p:txBody>
          <a:bodyPr wrap="square" rtlCol="0">
            <a:spAutoFit/>
          </a:bodyPr>
          <a:lstStyle/>
          <a:p>
            <a:pPr algn="ctr"/>
            <a:r>
              <a:rPr lang="en-GB" sz="6000" dirty="0">
                <a:solidFill>
                  <a:schemeClr val="bg1"/>
                </a:solidFill>
              </a:rPr>
              <a:t>Pop </a:t>
            </a:r>
            <a:r>
              <a:rPr lang="en-GB" sz="6000" dirty="0" err="1">
                <a:solidFill>
                  <a:schemeClr val="bg1"/>
                </a:solidFill>
              </a:rPr>
              <a:t>Quizz</a:t>
            </a:r>
            <a:r>
              <a:rPr lang="en-GB" sz="6000" dirty="0">
                <a:solidFill>
                  <a:schemeClr val="bg1"/>
                </a:solidFill>
              </a:rPr>
              <a:t>	</a:t>
            </a:r>
          </a:p>
          <a:p>
            <a:endParaRPr lang="en-US" dirty="0"/>
          </a:p>
        </p:txBody>
      </p:sp>
    </p:spTree>
    <p:custDataLst>
      <p:tags r:id="rId1"/>
    </p:custDataLst>
    <p:extLst>
      <p:ext uri="{BB962C8B-B14F-4D97-AF65-F5344CB8AC3E}">
        <p14:creationId xmlns:p14="http://schemas.microsoft.com/office/powerpoint/2010/main" val="335147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 All the UN Member States take part in the UPR process</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Only full UN Member States can make recommendations</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 There is a word limit for the NGO submissions to the UPR</a:t>
            </a:r>
            <a:endParaRPr lang="fr-CH" sz="2400" spc="-6" dirty="0">
              <a:solidFill>
                <a:schemeClr val="accent1"/>
              </a:solidFill>
              <a:latin typeface="Arial" pitchFamily="34" charset="0"/>
              <a:cs typeface="Arial" pitchFamily="34" charset="0"/>
            </a:endParaRP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 NGOs can submit as many joint submissions as they want</a:t>
            </a:r>
            <a:endParaRPr lang="fr-CH" sz="2400" spc="-6" dirty="0">
              <a:solidFill>
                <a:schemeClr val="accent1"/>
              </a:solidFill>
              <a:latin typeface="Arial" pitchFamily="34" charset="0"/>
              <a:cs typeface="Arial" pitchFamily="34" charset="0"/>
            </a:endParaRP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 NGOs can take the floor during the Working Group</a:t>
            </a:r>
            <a:endParaRPr lang="fr-CH" sz="2400" spc="-6" dirty="0">
              <a:solidFill>
                <a:schemeClr val="accent1"/>
              </a:solidFill>
              <a:latin typeface="Arial" pitchFamily="34" charset="0"/>
              <a:cs typeface="Arial" pitchFamily="34" charset="0"/>
            </a:endParaRPr>
          </a:p>
          <a:p>
            <a:endParaRPr lang="fr-CH" dirty="0"/>
          </a:p>
          <a:p>
            <a:endParaRPr lang="fr-CH" dirty="0"/>
          </a:p>
        </p:txBody>
      </p:sp>
      <p:sp>
        <p:nvSpPr>
          <p:cNvPr id="4" name="Espace réservé du pied de page 3"/>
          <p:cNvSpPr>
            <a:spLocks noGrp="1"/>
          </p:cNvSpPr>
          <p:nvPr>
            <p:ph type="ftr" sz="quarter" idx="11"/>
          </p:nvPr>
        </p:nvSpPr>
        <p:spPr/>
        <p:txBody>
          <a:bodyPr/>
          <a:lstStyle/>
          <a:p>
            <a:pPr>
              <a:defRPr/>
            </a:pPr>
            <a:endParaRPr lang="fr-FR" dirty="0">
              <a:solidFill>
                <a:srgbClr val="FFFFFF"/>
              </a:solidFill>
            </a:endParaRPr>
          </a:p>
        </p:txBody>
      </p:sp>
      <p:sp>
        <p:nvSpPr>
          <p:cNvPr id="5" name="Espace réservé du contenu 2">
            <a:extLst>
              <a:ext uri="{FF2B5EF4-FFF2-40B4-BE49-F238E27FC236}">
                <a16:creationId xmlns:a16="http://schemas.microsoft.com/office/drawing/2014/main" id="{66403496-830B-495A-8941-369071964D77}"/>
              </a:ext>
            </a:extLst>
          </p:cNvPr>
          <p:cNvSpPr txBox="1">
            <a:spLocks/>
          </p:cNvSpPr>
          <p:nvPr/>
        </p:nvSpPr>
        <p:spPr>
          <a:xfrm>
            <a:off x="3419872" y="0"/>
            <a:ext cx="5724128" cy="1412776"/>
          </a:xfrm>
          <a:prstGeom prst="rect">
            <a:avLst/>
          </a:prstGeom>
          <a:solidFill>
            <a:schemeClr val="bg1">
              <a:lumMod val="6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Font typeface="Arial" pitchFamily="34" charset="0"/>
              <a:buNone/>
            </a:pPr>
            <a:endParaRPr lang="en-GB" dirty="0">
              <a:solidFill>
                <a:schemeClr val="bg1"/>
              </a:solidFill>
            </a:endParaRPr>
          </a:p>
          <a:p>
            <a:pPr algn="ctr">
              <a:spcBef>
                <a:spcPts val="0"/>
              </a:spcBef>
              <a:buFont typeface="Arial" pitchFamily="34" charset="0"/>
              <a:buNone/>
            </a:pPr>
            <a:r>
              <a:rPr lang="en-GB" dirty="0">
                <a:solidFill>
                  <a:schemeClr val="bg1"/>
                </a:solidFill>
              </a:rPr>
              <a:t>True/False</a:t>
            </a:r>
          </a:p>
        </p:txBody>
      </p:sp>
      <p:pic>
        <p:nvPicPr>
          <p:cNvPr id="6" name="Image 5" descr="Logo-square.png">
            <a:extLst>
              <a:ext uri="{FF2B5EF4-FFF2-40B4-BE49-F238E27FC236}">
                <a16:creationId xmlns:a16="http://schemas.microsoft.com/office/drawing/2014/main" id="{7F5E6FE3-9983-47E8-8B84-FE89D5BD556B}"/>
              </a:ext>
            </a:extLst>
          </p:cNvPr>
          <p:cNvPicPr>
            <a:picLocks noChangeAspect="1"/>
          </p:cNvPicPr>
          <p:nvPr/>
        </p:nvPicPr>
        <p:blipFill>
          <a:blip r:embed="rId4" cstate="print"/>
          <a:stretch>
            <a:fillRect/>
          </a:stretch>
        </p:blipFill>
        <p:spPr>
          <a:xfrm>
            <a:off x="971600" y="44624"/>
            <a:ext cx="1296144" cy="129614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Recommendations can either be accepted or rejected</a:t>
            </a:r>
            <a:endParaRPr lang="fr-CH" sz="2400" spc="-6" dirty="0">
              <a:solidFill>
                <a:schemeClr val="accent1"/>
              </a:solidFill>
              <a:latin typeface="Arial" pitchFamily="34" charset="0"/>
              <a:cs typeface="Arial" pitchFamily="34" charset="0"/>
            </a:endParaRP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Recommendations are legally binding for the SuR</a:t>
            </a:r>
            <a:endParaRPr lang="fr-CH" sz="2400" spc="-6" dirty="0">
              <a:solidFill>
                <a:schemeClr val="accent1"/>
              </a:solidFill>
              <a:latin typeface="Arial" pitchFamily="34" charset="0"/>
              <a:cs typeface="Arial" pitchFamily="34" charset="0"/>
            </a:endParaRP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There is no official UN mechanism in place to follow up on recommendations/implementation</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On average, States receive 50 recommendations per review</a:t>
            </a:r>
          </a:p>
          <a:p>
            <a:pPr marL="469900" marR="43811" indent="-457200">
              <a:spcBef>
                <a:spcPts val="1552"/>
              </a:spcBef>
              <a:buFont typeface="Wingdings" panose="05000000000000000000" pitchFamily="2" charset="2"/>
              <a:buChar char="q"/>
            </a:pPr>
            <a:r>
              <a:rPr lang="en-GB" sz="2400" spc="-6" dirty="0">
                <a:solidFill>
                  <a:schemeClr val="accent1"/>
                </a:solidFill>
                <a:latin typeface="Arial" pitchFamily="34" charset="0"/>
                <a:cs typeface="Arial" pitchFamily="34" charset="0"/>
              </a:rPr>
              <a:t>There are no punishments if States refuse to implement accepted recommendations</a:t>
            </a:r>
          </a:p>
          <a:p>
            <a:pPr>
              <a:buNone/>
            </a:pPr>
            <a:endParaRPr lang="en-GB" sz="2400" dirty="0"/>
          </a:p>
          <a:p>
            <a:endParaRPr lang="fr-CH" sz="2400" dirty="0"/>
          </a:p>
          <a:p>
            <a:pPr>
              <a:buNone/>
            </a:pPr>
            <a:endParaRPr lang="fr-CH" sz="2400" dirty="0"/>
          </a:p>
        </p:txBody>
      </p:sp>
      <p:sp>
        <p:nvSpPr>
          <p:cNvPr id="4" name="Espace réservé du pied de page 3"/>
          <p:cNvSpPr>
            <a:spLocks noGrp="1"/>
          </p:cNvSpPr>
          <p:nvPr>
            <p:ph type="ftr" sz="quarter" idx="11"/>
          </p:nvPr>
        </p:nvSpPr>
        <p:spPr/>
        <p:txBody>
          <a:bodyPr/>
          <a:lstStyle/>
          <a:p>
            <a:pPr>
              <a:defRPr/>
            </a:pPr>
            <a:endParaRPr lang="fr-FR" dirty="0">
              <a:solidFill>
                <a:srgbClr val="FFFFFF"/>
              </a:solidFill>
            </a:endParaRPr>
          </a:p>
        </p:txBody>
      </p:sp>
      <p:sp>
        <p:nvSpPr>
          <p:cNvPr id="5" name="Espace réservé du contenu 2">
            <a:extLst>
              <a:ext uri="{FF2B5EF4-FFF2-40B4-BE49-F238E27FC236}">
                <a16:creationId xmlns:a16="http://schemas.microsoft.com/office/drawing/2014/main" id="{C365C7E0-BB67-4CEA-985F-73C528418A1A}"/>
              </a:ext>
            </a:extLst>
          </p:cNvPr>
          <p:cNvSpPr txBox="1">
            <a:spLocks/>
          </p:cNvSpPr>
          <p:nvPr/>
        </p:nvSpPr>
        <p:spPr>
          <a:xfrm>
            <a:off x="3419872" y="0"/>
            <a:ext cx="5724128" cy="1412776"/>
          </a:xfrm>
          <a:prstGeom prst="rect">
            <a:avLst/>
          </a:prstGeom>
          <a:solidFill>
            <a:schemeClr val="bg1">
              <a:lumMod val="6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Font typeface="Arial" pitchFamily="34" charset="0"/>
              <a:buNone/>
            </a:pPr>
            <a:endParaRPr lang="en-GB" dirty="0">
              <a:solidFill>
                <a:schemeClr val="bg1"/>
              </a:solidFill>
            </a:endParaRPr>
          </a:p>
          <a:p>
            <a:pPr algn="ctr">
              <a:spcBef>
                <a:spcPts val="0"/>
              </a:spcBef>
              <a:buFont typeface="Arial" pitchFamily="34" charset="0"/>
              <a:buNone/>
            </a:pPr>
            <a:r>
              <a:rPr lang="en-GB" dirty="0">
                <a:solidFill>
                  <a:schemeClr val="bg1"/>
                </a:solidFill>
              </a:rPr>
              <a:t>True/False</a:t>
            </a:r>
          </a:p>
        </p:txBody>
      </p:sp>
      <p:pic>
        <p:nvPicPr>
          <p:cNvPr id="6" name="Image 5" descr="Logo-square.png">
            <a:extLst>
              <a:ext uri="{FF2B5EF4-FFF2-40B4-BE49-F238E27FC236}">
                <a16:creationId xmlns:a16="http://schemas.microsoft.com/office/drawing/2014/main" id="{B4A15FF7-FBA0-4550-B9FE-2F9FD8702DFB}"/>
              </a:ext>
            </a:extLst>
          </p:cNvPr>
          <p:cNvPicPr>
            <a:picLocks noChangeAspect="1"/>
          </p:cNvPicPr>
          <p:nvPr/>
        </p:nvPicPr>
        <p:blipFill>
          <a:blip r:embed="rId4" cstate="print"/>
          <a:stretch>
            <a:fillRect/>
          </a:stretch>
        </p:blipFill>
        <p:spPr>
          <a:xfrm>
            <a:off x="971600" y="44624"/>
            <a:ext cx="1296144" cy="129614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9872" y="0"/>
            <a:ext cx="5724128" cy="1412776"/>
          </a:xfrm>
          <a:solidFill>
            <a:schemeClr val="bg1">
              <a:lumMod val="65000"/>
            </a:schemeClr>
          </a:solidFill>
        </p:spPr>
        <p:txBody>
          <a:bodyPr/>
          <a:lstStyle/>
          <a:p>
            <a:pPr algn="ctr">
              <a:spcBef>
                <a:spcPts val="0"/>
              </a:spcBef>
              <a:buNone/>
            </a:pPr>
            <a:endParaRPr lang="en-GB" dirty="0">
              <a:solidFill>
                <a:schemeClr val="bg1"/>
              </a:solidFill>
            </a:endParaRPr>
          </a:p>
          <a:p>
            <a:pPr algn="ctr">
              <a:spcBef>
                <a:spcPts val="0"/>
              </a:spcBef>
              <a:buNone/>
            </a:pPr>
            <a:r>
              <a:rPr lang="en-GB" dirty="0">
                <a:solidFill>
                  <a:schemeClr val="bg1"/>
                </a:solidFill>
              </a:rPr>
              <a:t>Introduction</a:t>
            </a:r>
          </a:p>
        </p:txBody>
      </p:sp>
      <p:sp>
        <p:nvSpPr>
          <p:cNvPr id="7" name="ZoneTexte 6"/>
          <p:cNvSpPr txBox="1"/>
          <p:nvPr/>
        </p:nvSpPr>
        <p:spPr>
          <a:xfrm>
            <a:off x="1187624" y="2564904"/>
            <a:ext cx="7560840" cy="3724096"/>
          </a:xfrm>
          <a:prstGeom prst="rect">
            <a:avLst/>
          </a:prstGeom>
          <a:noFill/>
        </p:spPr>
        <p:txBody>
          <a:bodyPr wrap="square" rtlCol="0">
            <a:spAutoFit/>
          </a:bodyPr>
          <a:lstStyle/>
          <a:p>
            <a:pPr marL="457200" indent="-457200">
              <a:buFont typeface="+mj-lt"/>
              <a:buAutoNum type="arabicPeriod"/>
            </a:pPr>
            <a:r>
              <a:rPr lang="en-GB" sz="2400" b="1" dirty="0">
                <a:solidFill>
                  <a:schemeClr val="accent1"/>
                </a:solidFill>
                <a:latin typeface="Arial" pitchFamily="34" charset="0"/>
                <a:cs typeface="Arial" pitchFamily="34" charset="0"/>
              </a:rPr>
              <a:t>Brief Introduction to the UPR </a:t>
            </a:r>
          </a:p>
          <a:p>
            <a:pPr marL="457200" indent="-457200">
              <a:buFont typeface="+mj-lt"/>
              <a:buAutoNum type="arabicPeriod"/>
            </a:pPr>
            <a:endParaRPr lang="en-GB" sz="2400" b="1" dirty="0">
              <a:solidFill>
                <a:schemeClr val="accent1"/>
              </a:solidFill>
              <a:latin typeface="Arial" pitchFamily="34" charset="0"/>
              <a:cs typeface="Arial" pitchFamily="34" charset="0"/>
            </a:endParaRPr>
          </a:p>
          <a:p>
            <a:pPr marL="457200" indent="-457200">
              <a:buFont typeface="+mj-lt"/>
              <a:buAutoNum type="arabicPeriod"/>
            </a:pPr>
            <a:r>
              <a:rPr lang="en-GB" sz="2400" b="1" dirty="0">
                <a:solidFill>
                  <a:schemeClr val="accent1"/>
                </a:solidFill>
                <a:latin typeface="Arial" pitchFamily="34" charset="0"/>
                <a:cs typeface="Arial" pitchFamily="34" charset="0"/>
              </a:rPr>
              <a:t>Introduction to the Pre-sessions</a:t>
            </a:r>
          </a:p>
          <a:p>
            <a:pPr marL="457200" indent="-457200">
              <a:buFont typeface="+mj-lt"/>
              <a:buAutoNum type="arabicPeriod"/>
            </a:pPr>
            <a:endParaRPr lang="en-GB" sz="2400" b="1" dirty="0">
              <a:solidFill>
                <a:schemeClr val="accent1"/>
              </a:solidFill>
              <a:latin typeface="Arial" pitchFamily="34" charset="0"/>
              <a:cs typeface="Arial" pitchFamily="34" charset="0"/>
            </a:endParaRPr>
          </a:p>
          <a:p>
            <a:pPr marL="457200" indent="-457200">
              <a:buFont typeface="+mj-lt"/>
              <a:buAutoNum type="arabicPeriod"/>
            </a:pPr>
            <a:r>
              <a:rPr lang="en-GB" sz="2400" b="1" dirty="0">
                <a:solidFill>
                  <a:schemeClr val="accent1"/>
                </a:solidFill>
                <a:latin typeface="Arial" pitchFamily="34" charset="0"/>
                <a:cs typeface="Arial" pitchFamily="34" charset="0"/>
              </a:rPr>
              <a:t>New Zealand: In-country Pre-session</a:t>
            </a:r>
          </a:p>
          <a:p>
            <a:pPr marL="457200" indent="-457200">
              <a:buFont typeface="+mj-lt"/>
              <a:buAutoNum type="arabicPeriod"/>
            </a:pPr>
            <a:endParaRPr lang="en-GB" sz="2400" b="1" dirty="0">
              <a:solidFill>
                <a:schemeClr val="accent1"/>
              </a:solidFill>
              <a:latin typeface="Arial" pitchFamily="34" charset="0"/>
              <a:cs typeface="Arial" pitchFamily="34" charset="0"/>
            </a:endParaRPr>
          </a:p>
          <a:p>
            <a:pPr marL="457200" indent="-457200">
              <a:buFont typeface="+mj-lt"/>
              <a:buAutoNum type="arabicPeriod"/>
            </a:pPr>
            <a:r>
              <a:rPr lang="en-GB" sz="2400" b="1" dirty="0">
                <a:solidFill>
                  <a:schemeClr val="accent1"/>
                </a:solidFill>
                <a:latin typeface="Arial" pitchFamily="34" charset="0"/>
                <a:cs typeface="Arial" pitchFamily="34" charset="0"/>
              </a:rPr>
              <a:t>Preparation for the Pre-sessions </a:t>
            </a:r>
          </a:p>
          <a:p>
            <a:pPr marL="457200" indent="-457200">
              <a:buFont typeface="+mj-lt"/>
              <a:buAutoNum type="arabicPeriod"/>
            </a:pPr>
            <a:endParaRPr lang="en-GB" sz="2400" b="1" dirty="0">
              <a:solidFill>
                <a:schemeClr val="accent1"/>
              </a:solidFill>
              <a:latin typeface="Arial" pitchFamily="34" charset="0"/>
              <a:cs typeface="Arial" pitchFamily="34" charset="0"/>
            </a:endParaRPr>
          </a:p>
          <a:p>
            <a:pPr marL="457200" indent="-457200">
              <a:buFont typeface="+mj-lt"/>
              <a:buAutoNum type="arabicPeriod"/>
            </a:pPr>
            <a:r>
              <a:rPr lang="en-GB" sz="2400" b="1" dirty="0">
                <a:solidFill>
                  <a:schemeClr val="accent1"/>
                </a:solidFill>
                <a:latin typeface="Arial" pitchFamily="34" charset="0"/>
                <a:cs typeface="Arial" pitchFamily="34" charset="0"/>
              </a:rPr>
              <a:t>Success stories from the Pre-sessions</a:t>
            </a:r>
          </a:p>
          <a:p>
            <a:pPr marL="457200" indent="-457200"/>
            <a:endParaRPr lang="en-GB" sz="2000" b="1" dirty="0">
              <a:solidFill>
                <a:schemeClr val="accent1"/>
              </a:solidFill>
              <a:latin typeface="Arial" pitchFamily="34" charset="0"/>
              <a:cs typeface="Arial" pitchFamily="34" charset="0"/>
            </a:endParaRPr>
          </a:p>
        </p:txBody>
      </p:sp>
      <p:pic>
        <p:nvPicPr>
          <p:cNvPr id="6" name="Image 5" descr="Logo-square.png"/>
          <p:cNvPicPr>
            <a:picLocks noChangeAspect="1"/>
          </p:cNvPicPr>
          <p:nvPr/>
        </p:nvPicPr>
        <p:blipFill>
          <a:blip r:embed="rId4" cstate="print"/>
          <a:stretch>
            <a:fillRect/>
          </a:stretch>
        </p:blipFill>
        <p:spPr>
          <a:xfrm>
            <a:off x="971600" y="44624"/>
            <a:ext cx="1296144" cy="1296144"/>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5301208"/>
          </a:xfrm>
          <a:solidFill>
            <a:srgbClr val="0070C0"/>
          </a:solidFill>
        </p:spPr>
        <p:txBody>
          <a:bodyPr anchor="ctr">
            <a:normAutofit/>
          </a:bodyPr>
          <a:lstStyle/>
          <a:p>
            <a:pPr algn="ctr">
              <a:buNone/>
            </a:pPr>
            <a:endParaRPr lang="en-GB" sz="8800" dirty="0">
              <a:solidFill>
                <a:schemeClr val="bg1"/>
              </a:solidFill>
            </a:endParaRPr>
          </a:p>
          <a:p>
            <a:pPr algn="ctr">
              <a:buNone/>
            </a:pPr>
            <a:endParaRPr lang="en-GB" sz="8800" dirty="0">
              <a:solidFill>
                <a:schemeClr val="bg1"/>
              </a:solidFill>
            </a:endParaRPr>
          </a:p>
          <a:p>
            <a:pPr algn="ctr">
              <a:buNone/>
            </a:pPr>
            <a:endParaRPr lang="en-GB" sz="8800" dirty="0">
              <a:solidFill>
                <a:schemeClr val="bg1"/>
              </a:solidFill>
            </a:endParaRPr>
          </a:p>
        </p:txBody>
      </p:sp>
      <p:pic>
        <p:nvPicPr>
          <p:cNvPr id="4" name="Image 3" descr="Logo-square.png"/>
          <p:cNvPicPr>
            <a:picLocks noChangeAspect="1"/>
          </p:cNvPicPr>
          <p:nvPr/>
        </p:nvPicPr>
        <p:blipFill>
          <a:blip r:embed="rId3" cstate="print"/>
          <a:stretch>
            <a:fillRect/>
          </a:stretch>
        </p:blipFill>
        <p:spPr>
          <a:xfrm>
            <a:off x="179512" y="116632"/>
            <a:ext cx="1296144" cy="1296144"/>
          </a:xfrm>
          <a:prstGeom prst="rect">
            <a:avLst/>
          </a:prstGeom>
        </p:spPr>
      </p:pic>
      <p:sp>
        <p:nvSpPr>
          <p:cNvPr id="2" name="TextBox 1">
            <a:extLst>
              <a:ext uri="{FF2B5EF4-FFF2-40B4-BE49-F238E27FC236}">
                <a16:creationId xmlns:a16="http://schemas.microsoft.com/office/drawing/2014/main" id="{C828991A-80FF-4510-8F13-20E71F1E9D26}"/>
              </a:ext>
            </a:extLst>
          </p:cNvPr>
          <p:cNvSpPr txBox="1"/>
          <p:nvPr/>
        </p:nvSpPr>
        <p:spPr>
          <a:xfrm>
            <a:off x="4114800" y="2613454"/>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EA75330-D94F-4A2D-913C-0B612A3D3467}"/>
              </a:ext>
            </a:extLst>
          </p:cNvPr>
          <p:cNvSpPr txBox="1"/>
          <p:nvPr/>
        </p:nvSpPr>
        <p:spPr>
          <a:xfrm flipH="1">
            <a:off x="503548" y="3284984"/>
            <a:ext cx="8136904" cy="2215991"/>
          </a:xfrm>
          <a:prstGeom prst="rect">
            <a:avLst/>
          </a:prstGeom>
          <a:noFill/>
        </p:spPr>
        <p:txBody>
          <a:bodyPr wrap="square" rtlCol="0">
            <a:spAutoFit/>
          </a:bodyPr>
          <a:lstStyle/>
          <a:p>
            <a:r>
              <a:rPr lang="en-GB" sz="6000" dirty="0">
                <a:solidFill>
                  <a:schemeClr val="bg1"/>
                </a:solidFill>
              </a:rPr>
              <a:t>Universal Periodic Review	</a:t>
            </a:r>
          </a:p>
          <a:p>
            <a:endParaRPr lang="en-US" dirty="0"/>
          </a:p>
        </p:txBody>
      </p:sp>
    </p:spTree>
    <p:extLst>
      <p:ext uri="{BB962C8B-B14F-4D97-AF65-F5344CB8AC3E}">
        <p14:creationId xmlns:p14="http://schemas.microsoft.com/office/powerpoint/2010/main" val="27208582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TotalTime>
  <Words>2883</Words>
  <Application>Microsoft Office PowerPoint</Application>
  <PresentationFormat>On-screen Show (4:3)</PresentationFormat>
  <Paragraphs>406</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Arial</vt:lpstr>
      <vt:lpstr>Calibri</vt:lpstr>
      <vt:lpstr>Wingdings</vt:lpstr>
      <vt:lpstr>Thème Office</vt:lpstr>
      <vt:lpstr>Introduction to the Pre-sessions Auckland, 23rd October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Intern</dc:creator>
  <cp:lastModifiedBy>electern</cp:lastModifiedBy>
  <cp:revision>325</cp:revision>
  <cp:lastPrinted>2017-06-22T08:17:44Z</cp:lastPrinted>
  <dcterms:created xsi:type="dcterms:W3CDTF">2017-05-31T11:10:19Z</dcterms:created>
  <dcterms:modified xsi:type="dcterms:W3CDTF">2018-10-23T03:03:32Z</dcterms:modified>
</cp:coreProperties>
</file>