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5.xml" ContentType="application/vnd.openxmlformats-officedocument.presentationml.notesSlide+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9.xml" ContentType="application/vnd.ms-office.chartstyle+xml"/>
  <Override PartName="/ppt/charts/colors9.xml" ContentType="application/vnd.ms-office.chartcolorstyle+xml"/>
  <Override PartName="/ppt/charts/chart41.xml" ContentType="application/vnd.openxmlformats-officedocument.drawingml.chart+xml"/>
  <Override PartName="/ppt/charts/chart42.xml" ContentType="application/vnd.openxmlformats-officedocument.drawingml.chart+xml"/>
  <Override PartName="/ppt/notesSlides/notesSlide6.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heme/themeOverride1.xml" ContentType="application/vnd.openxmlformats-officedocument.themeOverride+xml"/>
  <Override PartName="/ppt/charts/chart48.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49.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50.xml" ContentType="application/vnd.openxmlformats-officedocument.drawingml.chart+xml"/>
  <Override PartName="/ppt/theme/themeOverride4.xml" ContentType="application/vnd.openxmlformats-officedocument.themeOverride+xml"/>
  <Override PartName="/ppt/charts/chart5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52.xml" ContentType="application/vnd.openxmlformats-officedocument.drawingml.chart+xml"/>
  <Override PartName="/ppt/theme/themeOverride6.xml" ContentType="application/vnd.openxmlformats-officedocument.themeOverride+xml"/>
  <Override PartName="/ppt/charts/chart5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2" r:id="rId6"/>
    <p:sldMasterId id="2147483697" r:id="rId7"/>
  </p:sldMasterIdLst>
  <p:notesMasterIdLst>
    <p:notesMasterId r:id="rId80"/>
  </p:notesMasterIdLst>
  <p:handoutMasterIdLst>
    <p:handoutMasterId r:id="rId81"/>
  </p:handoutMasterIdLst>
  <p:sldIdLst>
    <p:sldId id="445" r:id="rId8"/>
    <p:sldId id="444" r:id="rId9"/>
    <p:sldId id="312" r:id="rId10"/>
    <p:sldId id="391" r:id="rId11"/>
    <p:sldId id="275" r:id="rId12"/>
    <p:sldId id="446" r:id="rId13"/>
    <p:sldId id="338" r:id="rId14"/>
    <p:sldId id="447" r:id="rId15"/>
    <p:sldId id="354" r:id="rId16"/>
    <p:sldId id="415" r:id="rId17"/>
    <p:sldId id="348" r:id="rId18"/>
    <p:sldId id="353" r:id="rId19"/>
    <p:sldId id="405" r:id="rId20"/>
    <p:sldId id="373" r:id="rId21"/>
    <p:sldId id="420" r:id="rId22"/>
    <p:sldId id="349" r:id="rId23"/>
    <p:sldId id="350" r:id="rId24"/>
    <p:sldId id="352" r:id="rId25"/>
    <p:sldId id="351" r:id="rId26"/>
    <p:sldId id="416" r:id="rId27"/>
    <p:sldId id="355" r:id="rId28"/>
    <p:sldId id="374" r:id="rId29"/>
    <p:sldId id="406" r:id="rId30"/>
    <p:sldId id="375" r:id="rId31"/>
    <p:sldId id="356" r:id="rId32"/>
    <p:sldId id="435" r:id="rId33"/>
    <p:sldId id="422" r:id="rId34"/>
    <p:sldId id="357" r:id="rId35"/>
    <p:sldId id="432" r:id="rId36"/>
    <p:sldId id="368" r:id="rId37"/>
    <p:sldId id="305" r:id="rId38"/>
    <p:sldId id="419" r:id="rId39"/>
    <p:sldId id="367" r:id="rId40"/>
    <p:sldId id="376" r:id="rId41"/>
    <p:sldId id="377" r:id="rId42"/>
    <p:sldId id="407" r:id="rId43"/>
    <p:sldId id="362" r:id="rId44"/>
    <p:sldId id="300" r:id="rId45"/>
    <p:sldId id="378" r:id="rId46"/>
    <p:sldId id="372" r:id="rId47"/>
    <p:sldId id="452" r:id="rId48"/>
    <p:sldId id="387" r:id="rId49"/>
    <p:sldId id="448" r:id="rId50"/>
    <p:sldId id="382" r:id="rId51"/>
    <p:sldId id="429" r:id="rId52"/>
    <p:sldId id="369" r:id="rId53"/>
    <p:sldId id="421" r:id="rId54"/>
    <p:sldId id="425" r:id="rId55"/>
    <p:sldId id="441" r:id="rId56"/>
    <p:sldId id="388" r:id="rId57"/>
    <p:sldId id="437" r:id="rId58"/>
    <p:sldId id="411" r:id="rId59"/>
    <p:sldId id="383" r:id="rId60"/>
    <p:sldId id="390" r:id="rId61"/>
    <p:sldId id="412" r:id="rId62"/>
    <p:sldId id="443" r:id="rId63"/>
    <p:sldId id="413" r:id="rId64"/>
    <p:sldId id="461" r:id="rId65"/>
    <p:sldId id="453" r:id="rId66"/>
    <p:sldId id="454" r:id="rId67"/>
    <p:sldId id="455" r:id="rId68"/>
    <p:sldId id="456" r:id="rId69"/>
    <p:sldId id="457" r:id="rId70"/>
    <p:sldId id="458" r:id="rId71"/>
    <p:sldId id="459" r:id="rId72"/>
    <p:sldId id="460" r:id="rId73"/>
    <p:sldId id="438" r:id="rId74"/>
    <p:sldId id="431" r:id="rId75"/>
    <p:sldId id="426" r:id="rId76"/>
    <p:sldId id="430" r:id="rId77"/>
    <p:sldId id="451" r:id="rId78"/>
    <p:sldId id="271" r:id="rId79"/>
  </p:sldIdLst>
  <p:sldSz cx="12192000" cy="6858000"/>
  <p:notesSz cx="6807200" cy="9939338"/>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844"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EA674-E630-1336-DA4A-B52A09CD805E}" name="Webb, Mitchell (KTAKL)" initials="WM(" userId="S::Mitchell.Webb@kantarpublic.com::86b3cd09-a2ef-4a68-a085-628753c23654" providerId="AD"/>
  <p188:author id="{42F903AA-208F-2CEE-1F74-F6BE37549BD2}" name="Pita, Rachel (MBAKL)" initials="PR(" userId="S::Rachel.Pita@kantarpublic.com::cf0c09bb-9dcd-44fb-8967-92dc77c7be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6B95A"/>
    <a:srgbClr val="959299"/>
    <a:srgbClr val="FFFFFF"/>
    <a:srgbClr val="C5C3C7"/>
    <a:srgbClr val="F3EEDF"/>
    <a:srgbClr val="726F77"/>
    <a:srgbClr val="93C1BF"/>
    <a:srgbClr val="7A90AF"/>
    <a:srgbClr val="76C8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50" autoAdjust="0"/>
  </p:normalViewPr>
  <p:slideViewPr>
    <p:cSldViewPr snapToGrid="0" snapToObjects="1" showGuides="1">
      <p:cViewPr varScale="1">
        <p:scale>
          <a:sx n="107" d="100"/>
          <a:sy n="107" d="100"/>
        </p:scale>
        <p:origin x="696" y="78"/>
      </p:cViewPr>
      <p:guideLst>
        <p:guide pos="1844"/>
        <p:guide orient="horz" pos="2160"/>
      </p:guideLst>
    </p:cSldViewPr>
  </p:slideViewPr>
  <p:outlineViewPr>
    <p:cViewPr>
      <p:scale>
        <a:sx n="33" d="100"/>
        <a:sy n="33" d="100"/>
      </p:scale>
      <p:origin x="0" y="-27356"/>
    </p:cViewPr>
  </p:outlineViewPr>
  <p:notesTextViewPr>
    <p:cViewPr>
      <p:scale>
        <a:sx n="1" d="1"/>
        <a:sy n="1" d="1"/>
      </p:scale>
      <p:origin x="0" y="0"/>
    </p:cViewPr>
  </p:notesTextViewPr>
  <p:sorterViewPr>
    <p:cViewPr varScale="1">
      <p:scale>
        <a:sx n="1" d="1"/>
        <a:sy n="1" d="1"/>
      </p:scale>
      <p:origin x="0" y="-4194"/>
    </p:cViewPr>
  </p:sorterViewPr>
  <p:notesViewPr>
    <p:cSldViewPr snapToGrid="0" snapToObjects="1">
      <p:cViewPr varScale="1">
        <p:scale>
          <a:sx n="77" d="100"/>
          <a:sy n="77" d="100"/>
        </p:scale>
        <p:origin x="2988"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8/10/relationships/authors" Target="authors.xml"/><Relationship Id="rId61" Type="http://schemas.openxmlformats.org/officeDocument/2006/relationships/slide" Target="slides/slide54.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9.xml"/><Relationship Id="rId1" Type="http://schemas.microsoft.com/office/2011/relationships/chartStyle" Target="style9.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3.xml"/><Relationship Id="rId1" Type="http://schemas.microsoft.com/office/2011/relationships/chartStyle" Target="style13.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4.xml"/><Relationship Id="rId1" Type="http://schemas.microsoft.com/office/2011/relationships/chartStyle" Target="style1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5.xml"/><Relationship Id="rId1" Type="http://schemas.microsoft.com/office/2011/relationships/chartStyle" Target="style15.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16.xml"/><Relationship Id="rId1" Type="http://schemas.microsoft.com/office/2011/relationships/chartStyle" Target="style16.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7.xml"/><Relationship Id="rId1" Type="http://schemas.microsoft.com/office/2011/relationships/chartStyle" Target="style17.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18.xml"/><Relationship Id="rId1" Type="http://schemas.microsoft.com/office/2011/relationships/chartStyle" Target="style18.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15298149864951907"/>
          <c:w val="0.93041617217212136"/>
          <c:h val="0.65890273340602112"/>
        </c:manualLayout>
      </c:layout>
      <c:barChart>
        <c:barDir val="col"/>
        <c:grouping val="clustered"/>
        <c:varyColors val="0"/>
        <c:ser>
          <c:idx val="0"/>
          <c:order val="0"/>
          <c:tx>
            <c:strRef>
              <c:f>Sheet1!$B$1</c:f>
              <c:strCache>
                <c:ptCount val="1"/>
                <c:pt idx="0">
                  <c:v>All</c:v>
                </c:pt>
              </c:strCache>
            </c:strRef>
          </c:tx>
          <c:spPr>
            <a:solidFill>
              <a:srgbClr val="3A4A60"/>
            </a:solidFill>
            <a:ln w="12700" cap="flat" cmpd="sng" algn="ctr">
              <a:noFill/>
              <a:prstDash val="solid"/>
              <a:miter lim="800000"/>
            </a:ln>
            <a:effectLst/>
          </c:spPr>
          <c:invertIfNegative val="0"/>
          <c:dPt>
            <c:idx val="1"/>
            <c:invertIfNegative val="0"/>
            <c:bubble3D val="0"/>
            <c:spPr>
              <a:solidFill>
                <a:srgbClr val="7A90AF"/>
              </a:solidFill>
              <a:ln w="12700" cap="flat" cmpd="sng" algn="ctr">
                <a:noFill/>
                <a:prstDash val="solid"/>
                <a:miter lim="800000"/>
              </a:ln>
              <a:effectLst/>
            </c:spPr>
            <c:extLst>
              <c:ext xmlns:c16="http://schemas.microsoft.com/office/drawing/2014/chart" uri="{C3380CC4-5D6E-409C-BE32-E72D297353CC}">
                <c16:uniqueId val="{00000000-D85B-45F2-8C52-46E02F68BA79}"/>
              </c:ext>
            </c:extLst>
          </c:dPt>
          <c:dPt>
            <c:idx val="2"/>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1-D85B-45F2-8C52-46E02F68BA79}"/>
              </c:ext>
            </c:extLst>
          </c:dPt>
          <c:dLbls>
            <c:dLbl>
              <c:idx val="0"/>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060-4575-AD3E-8A8C76610AE4}"/>
                </c:ext>
              </c:extLst>
            </c:dLbl>
            <c:dLbl>
              <c:idx val="1"/>
              <c:tx>
                <c:rich>
                  <a:bodyPr/>
                  <a:lstStyle/>
                  <a:p>
                    <a:r>
                      <a:rPr lang="en-US"/>
                      <a:t>30%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85B-45F2-8C52-46E02F68BA79}"/>
                </c:ext>
              </c:extLst>
            </c:dLbl>
            <c:dLbl>
              <c:idx val="2"/>
              <c:tx>
                <c:rich>
                  <a:bodyPr/>
                  <a:lstStyle/>
                  <a:p>
                    <a:r>
                      <a:rPr lang="en-US"/>
                      <a:t>23%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85B-45F2-8C52-46E02F68BA79}"/>
                </c:ext>
              </c:extLst>
            </c:dLbl>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c:formatCode>
                <c:ptCount val="3"/>
                <c:pt idx="0">
                  <c:v>17</c:v>
                </c:pt>
                <c:pt idx="1">
                  <c:v>30</c:v>
                </c:pt>
                <c:pt idx="2">
                  <c:v>23</c:v>
                </c:pt>
              </c:numCache>
            </c:numRef>
          </c:val>
          <c:extLst>
            <c:ext xmlns:c16="http://schemas.microsoft.com/office/drawing/2014/chart" uri="{C3380CC4-5D6E-409C-BE32-E72D297353CC}">
              <c16:uniqueId val="{00000001-826A-4FD0-A4B2-09A9AFB7AB44}"/>
            </c:ext>
          </c:extLst>
        </c:ser>
        <c:dLbls>
          <c:showLegendKey val="0"/>
          <c:showVal val="0"/>
          <c:showCatName val="0"/>
          <c:showSerName val="0"/>
          <c:showPercent val="0"/>
          <c:showBubbleSize val="0"/>
        </c:dLbls>
        <c:gapWidth val="215"/>
        <c:axId val="538477616"/>
        <c:axId val="538478176"/>
      </c:barChart>
      <c:catAx>
        <c:axId val="538477616"/>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38478176"/>
        <c:crosses val="autoZero"/>
        <c:auto val="1"/>
        <c:lblAlgn val="ctr"/>
        <c:lblOffset val="100"/>
        <c:noMultiLvlLbl val="0"/>
      </c:catAx>
      <c:valAx>
        <c:axId val="538478176"/>
        <c:scaling>
          <c:orientation val="minMax"/>
          <c:max val="40"/>
        </c:scaling>
        <c:delete val="1"/>
        <c:axPos val="l"/>
        <c:numFmt formatCode="0" sourceLinked="1"/>
        <c:majorTickMark val="out"/>
        <c:minorTickMark val="none"/>
        <c:tickLblPos val="nextTo"/>
        <c:crossAx val="538477616"/>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Last experienced sexual harassment (behavioural definition)</c:v>
                </c:pt>
              </c:strCache>
            </c:strRef>
          </c:tx>
          <c:spPr>
            <a:solidFill>
              <a:schemeClr val="accent4"/>
            </a:solidFill>
            <a:ln w="12700" cap="flat" cmpd="sng" algn="ctr">
              <a:noFill/>
              <a:prstDash val="solid"/>
              <a:miter lim="8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is currently happening</c:v>
                </c:pt>
                <c:pt idx="1">
                  <c:v>1 to 12 months ago</c:v>
                </c:pt>
                <c:pt idx="2">
                  <c:v>Between 1 to 2 years ago</c:v>
                </c:pt>
                <c:pt idx="3">
                  <c:v>Between 2 to 3 years ago</c:v>
                </c:pt>
                <c:pt idx="4">
                  <c:v>Between 3 to 4 years ago</c:v>
                </c:pt>
                <c:pt idx="5">
                  <c:v>Between 4 to 5 years ago</c:v>
                </c:pt>
                <c:pt idx="6">
                  <c:v>More than 5 years ago</c:v>
                </c:pt>
                <c:pt idx="7">
                  <c:v>Don't recall</c:v>
                </c:pt>
              </c:strCache>
            </c:strRef>
          </c:cat>
          <c:val>
            <c:numRef>
              <c:f>Sheet1!$B$2:$B$9</c:f>
              <c:numCache>
                <c:formatCode>General</c:formatCode>
                <c:ptCount val="8"/>
                <c:pt idx="0">
                  <c:v>4</c:v>
                </c:pt>
                <c:pt idx="1">
                  <c:v>22</c:v>
                </c:pt>
                <c:pt idx="2">
                  <c:v>20</c:v>
                </c:pt>
                <c:pt idx="3">
                  <c:v>12</c:v>
                </c:pt>
                <c:pt idx="4">
                  <c:v>8</c:v>
                </c:pt>
                <c:pt idx="5">
                  <c:v>9</c:v>
                </c:pt>
                <c:pt idx="6">
                  <c:v>22</c:v>
                </c:pt>
                <c:pt idx="7">
                  <c:v>3</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All workers</c:v>
                </c:pt>
              </c:strCache>
            </c:strRef>
          </c:tx>
          <c:spPr>
            <a:solidFill>
              <a:schemeClr val="accent6"/>
            </a:solidFill>
            <a:ln w="12700" cap="flat" cmpd="sng" algn="ctr">
              <a:noFill/>
              <a:prstDash val="solid"/>
              <a:miter lim="800000"/>
            </a:ln>
            <a:effectLst/>
          </c:spPr>
          <c:invertIfNegative val="0"/>
          <c:dLbls>
            <c:dLbl>
              <c:idx val="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6="http://schemas.microsoft.com/office/drawing/2014/chart" uri="{C3380CC4-5D6E-409C-BE32-E72D297353CC}">
                  <c16:uniqueId val="{00000000-90D0-41B8-8FD2-4B60562F4F4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It was a one-off</c:v>
                </c:pt>
                <c:pt idx="1">
                  <c:v>Less than a month</c:v>
                </c:pt>
                <c:pt idx="2">
                  <c:v>1 to 3 months</c:v>
                </c:pt>
                <c:pt idx="3">
                  <c:v>4 to 6 months</c:v>
                </c:pt>
                <c:pt idx="4">
                  <c:v>7 to 12 months</c:v>
                </c:pt>
                <c:pt idx="5">
                  <c:v>1 to 2 years</c:v>
                </c:pt>
                <c:pt idx="6">
                  <c:v>3 to 4 years</c:v>
                </c:pt>
                <c:pt idx="7">
                  <c:v>5 to 10 years</c:v>
                </c:pt>
                <c:pt idx="8">
                  <c:v>More than 10 years</c:v>
                </c:pt>
                <c:pt idx="9">
                  <c:v>Don’t recall</c:v>
                </c:pt>
              </c:strCache>
            </c:strRef>
          </c:cat>
          <c:val>
            <c:numRef>
              <c:f>Sheet1!$B$2:$B$11</c:f>
              <c:numCache>
                <c:formatCode>0</c:formatCode>
                <c:ptCount val="10"/>
                <c:pt idx="0">
                  <c:v>32</c:v>
                </c:pt>
                <c:pt idx="1">
                  <c:v>11</c:v>
                </c:pt>
                <c:pt idx="2">
                  <c:v>14</c:v>
                </c:pt>
                <c:pt idx="3">
                  <c:v>9</c:v>
                </c:pt>
                <c:pt idx="4">
                  <c:v>9</c:v>
                </c:pt>
                <c:pt idx="5">
                  <c:v>9</c:v>
                </c:pt>
                <c:pt idx="6">
                  <c:v>5</c:v>
                </c:pt>
                <c:pt idx="7">
                  <c:v>3</c:v>
                </c:pt>
                <c:pt idx="8">
                  <c:v>2</c:v>
                </c:pt>
                <c:pt idx="9">
                  <c:v>5</c:v>
                </c:pt>
              </c:numCache>
            </c:numRef>
          </c:val>
          <c:extLst>
            <c:ext xmlns:c16="http://schemas.microsoft.com/office/drawing/2014/chart" uri="{C3380CC4-5D6E-409C-BE32-E72D297353CC}">
              <c16:uniqueId val="{00000000-48DA-4B4C-90E0-A2578CFB5266}"/>
            </c:ext>
          </c:extLst>
        </c:ser>
        <c:dLbls>
          <c:showLegendKey val="0"/>
          <c:showVal val="0"/>
          <c:showCatName val="0"/>
          <c:showSerName val="0"/>
          <c:showPercent val="0"/>
          <c:showBubbleSize val="0"/>
        </c:dLbls>
        <c:gapWidth val="100"/>
        <c:overlap val="21"/>
        <c:axId val="548836112"/>
        <c:axId val="548836672"/>
      </c:barChart>
      <c:catAx>
        <c:axId val="548836112"/>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48836672"/>
        <c:crosses val="autoZero"/>
        <c:auto val="1"/>
        <c:lblAlgn val="ctr"/>
        <c:lblOffset val="100"/>
        <c:noMultiLvlLbl val="0"/>
      </c:catAx>
      <c:valAx>
        <c:axId val="548836672"/>
        <c:scaling>
          <c:orientation val="minMax"/>
          <c:max val="60"/>
        </c:scaling>
        <c:delete val="1"/>
        <c:axPos val="l"/>
        <c:numFmt formatCode="0"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611609851262E-2"/>
          <c:y val="0.26350919469427897"/>
          <c:w val="0.93041617217212136"/>
          <c:h val="0.65890273340602112"/>
        </c:manualLayout>
      </c:layout>
      <c:barChart>
        <c:barDir val="col"/>
        <c:grouping val="clustered"/>
        <c:varyColors val="0"/>
        <c:ser>
          <c:idx val="0"/>
          <c:order val="0"/>
          <c:tx>
            <c:strRef>
              <c:f>Sheet1!$B$1</c:f>
              <c:strCache>
                <c:ptCount val="1"/>
                <c:pt idx="0">
                  <c:v>All</c:v>
                </c:pt>
              </c:strCache>
            </c:strRef>
          </c:tx>
          <c:spPr>
            <a:solidFill>
              <a:srgbClr val="3A4A60"/>
            </a:solidFill>
            <a:ln w="12700" cap="flat" cmpd="sng" algn="ctr">
              <a:noFill/>
              <a:prstDash val="solid"/>
              <a:miter lim="800000"/>
            </a:ln>
            <a:effectLst/>
          </c:spPr>
          <c:invertIfNegative val="0"/>
          <c:dPt>
            <c:idx val="1"/>
            <c:invertIfNegative val="0"/>
            <c:bubble3D val="0"/>
            <c:spPr>
              <a:solidFill>
                <a:srgbClr val="7A90AF"/>
              </a:solidFill>
              <a:ln w="12700" cap="flat" cmpd="sng" algn="ctr">
                <a:noFill/>
                <a:prstDash val="solid"/>
                <a:miter lim="800000"/>
              </a:ln>
              <a:effectLst/>
            </c:spPr>
            <c:extLst>
              <c:ext xmlns:c16="http://schemas.microsoft.com/office/drawing/2014/chart" uri="{C3380CC4-5D6E-409C-BE32-E72D297353CC}">
                <c16:uniqueId val="{00000000-D85B-45F2-8C52-46E02F68BA79}"/>
              </c:ext>
            </c:extLst>
          </c:dPt>
          <c:dPt>
            <c:idx val="2"/>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1-D85B-45F2-8C52-46E02F68BA79}"/>
              </c:ext>
            </c:extLst>
          </c:dPt>
          <c:dLbls>
            <c:dLbl>
              <c:idx val="0"/>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239-476A-A963-EA8AA95234FC}"/>
                </c:ext>
              </c:extLst>
            </c:dLbl>
            <c:dLbl>
              <c:idx val="1"/>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85B-45F2-8C52-46E02F68BA79}"/>
                </c:ext>
              </c:extLst>
            </c:dLbl>
            <c:dLbl>
              <c:idx val="2"/>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85B-45F2-8C52-46E02F68BA79}"/>
                </c:ext>
              </c:extLst>
            </c:dLbl>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c:formatCode>
                <c:ptCount val="3"/>
                <c:pt idx="0">
                  <c:v>15</c:v>
                </c:pt>
                <c:pt idx="1">
                  <c:v>39</c:v>
                </c:pt>
                <c:pt idx="2">
                  <c:v>29</c:v>
                </c:pt>
              </c:numCache>
            </c:numRef>
          </c:val>
          <c:extLst>
            <c:ext xmlns:c16="http://schemas.microsoft.com/office/drawing/2014/chart" uri="{C3380CC4-5D6E-409C-BE32-E72D297353CC}">
              <c16:uniqueId val="{00000001-826A-4FD0-A4B2-09A9AFB7AB44}"/>
            </c:ext>
          </c:extLst>
        </c:ser>
        <c:dLbls>
          <c:showLegendKey val="0"/>
          <c:showVal val="0"/>
          <c:showCatName val="0"/>
          <c:showSerName val="0"/>
          <c:showPercent val="0"/>
          <c:showBubbleSize val="0"/>
        </c:dLbls>
        <c:gapWidth val="215"/>
        <c:axId val="538477616"/>
        <c:axId val="538478176"/>
      </c:barChart>
      <c:catAx>
        <c:axId val="538477616"/>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38478176"/>
        <c:crosses val="autoZero"/>
        <c:auto val="1"/>
        <c:lblAlgn val="ctr"/>
        <c:lblOffset val="100"/>
        <c:noMultiLvlLbl val="0"/>
      </c:catAx>
      <c:valAx>
        <c:axId val="538478176"/>
        <c:scaling>
          <c:orientation val="minMax"/>
          <c:max val="40"/>
        </c:scaling>
        <c:delete val="1"/>
        <c:axPos val="l"/>
        <c:numFmt formatCode="0" sourceLinked="1"/>
        <c:majorTickMark val="out"/>
        <c:minorTickMark val="none"/>
        <c:tickLblPos val="nextTo"/>
        <c:crossAx val="538477616"/>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3A4A60"/>
              </a:solidFill>
              <a:ln w="19050">
                <a:noFill/>
              </a:ln>
              <a:effectLst/>
            </c:spPr>
            <c:extLst>
              <c:ext xmlns:c16="http://schemas.microsoft.com/office/drawing/2014/chart" uri="{C3380CC4-5D6E-409C-BE32-E72D297353CC}">
                <c16:uniqueId val="{00000001-6778-4828-B70E-807688D8EE5C}"/>
              </c:ext>
            </c:extLst>
          </c:dPt>
          <c:dPt>
            <c:idx val="1"/>
            <c:bubble3D val="0"/>
            <c:spPr>
              <a:solidFill>
                <a:schemeClr val="bg1"/>
              </a:solidFill>
              <a:ln w="19050">
                <a:noFill/>
              </a:ln>
              <a:effectLst/>
            </c:spPr>
            <c:extLst>
              <c:ext xmlns:c16="http://schemas.microsoft.com/office/drawing/2014/chart" uri="{C3380CC4-5D6E-409C-BE32-E72D297353CC}">
                <c16:uniqueId val="{00000002-6778-4828-B70E-807688D8EE5C}"/>
              </c:ext>
            </c:extLst>
          </c:dPt>
          <c:cat>
            <c:strRef>
              <c:f>Sheet1!$A$2:$A$3</c:f>
              <c:strCache>
                <c:ptCount val="2"/>
                <c:pt idx="0">
                  <c:v>1st Qtr</c:v>
                </c:pt>
                <c:pt idx="1">
                  <c:v>2nd Qtr</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0-6778-4828-B70E-807688D8EE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6B0D-42C1-9F92-C5CFDB1B2900}"/>
              </c:ext>
            </c:extLst>
          </c:dPt>
          <c:dPt>
            <c:idx val="1"/>
            <c:bubble3D val="0"/>
            <c:spPr>
              <a:solidFill>
                <a:schemeClr val="bg1"/>
              </a:solidFill>
              <a:ln w="19050">
                <a:noFill/>
              </a:ln>
              <a:effectLst/>
            </c:spPr>
            <c:extLst>
              <c:ext xmlns:c16="http://schemas.microsoft.com/office/drawing/2014/chart" uri="{C3380CC4-5D6E-409C-BE32-E72D297353CC}">
                <c16:uniqueId val="{00000003-6B0D-42C1-9F92-C5CFDB1B2900}"/>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6B0D-42C1-9F92-C5CFDB1B29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9219-4824-AB06-936978904D2F}"/>
              </c:ext>
            </c:extLst>
          </c:dPt>
          <c:dPt>
            <c:idx val="1"/>
            <c:bubble3D val="0"/>
            <c:spPr>
              <a:solidFill>
                <a:schemeClr val="bg1"/>
              </a:solidFill>
              <a:ln w="19050">
                <a:noFill/>
              </a:ln>
              <a:effectLst/>
            </c:spPr>
            <c:extLst>
              <c:ext xmlns:c16="http://schemas.microsoft.com/office/drawing/2014/chart" uri="{C3380CC4-5D6E-409C-BE32-E72D297353CC}">
                <c16:uniqueId val="{00000003-9219-4824-AB06-936978904D2F}"/>
              </c:ext>
            </c:extLst>
          </c:dPt>
          <c:cat>
            <c:strRef>
              <c:f>Sheet1!$A$2:$A$3</c:f>
              <c:strCache>
                <c:ptCount val="2"/>
                <c:pt idx="0">
                  <c:v>1st Qtr</c:v>
                </c:pt>
                <c:pt idx="1">
                  <c:v>2nd Qtr</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4-9219-4824-AB06-936978904D2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80CCAF"/>
              </a:solidFill>
              <a:ln w="19050">
                <a:noFill/>
              </a:ln>
              <a:effectLst/>
            </c:spPr>
            <c:extLst>
              <c:ext xmlns:c16="http://schemas.microsoft.com/office/drawing/2014/chart" uri="{C3380CC4-5D6E-409C-BE32-E72D297353CC}">
                <c16:uniqueId val="{00000001-3B5D-4B7E-B4EC-443F3750CC2B}"/>
              </c:ext>
            </c:extLst>
          </c:dPt>
          <c:dPt>
            <c:idx val="1"/>
            <c:bubble3D val="0"/>
            <c:spPr>
              <a:solidFill>
                <a:schemeClr val="bg1"/>
              </a:solidFill>
              <a:ln w="19050">
                <a:noFill/>
              </a:ln>
              <a:effectLst/>
            </c:spPr>
            <c:extLst>
              <c:ext xmlns:c16="http://schemas.microsoft.com/office/drawing/2014/chart" uri="{C3380CC4-5D6E-409C-BE32-E72D297353CC}">
                <c16:uniqueId val="{00000003-3B5D-4B7E-B4EC-443F3750CC2B}"/>
              </c:ext>
            </c:extLst>
          </c:dPt>
          <c:cat>
            <c:strRef>
              <c:f>Sheet1!$A$2:$A$3</c:f>
              <c:strCache>
                <c:ptCount val="2"/>
                <c:pt idx="0">
                  <c:v>1st Qtr</c:v>
                </c:pt>
                <c:pt idx="1">
                  <c:v>2nd Qtr</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4-3B5D-4B7E-B4EC-443F3750CC2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14507814898359603"/>
          <c:w val="0.93041617217212136"/>
          <c:h val="0.50018819823547478"/>
        </c:manualLayout>
      </c:layout>
      <c:barChart>
        <c:barDir val="col"/>
        <c:grouping val="clustered"/>
        <c:varyColors val="0"/>
        <c:ser>
          <c:idx val="0"/>
          <c:order val="0"/>
          <c:tx>
            <c:strRef>
              <c:f>Sheet1!$B$1</c:f>
              <c:strCache>
                <c:ptCount val="1"/>
                <c:pt idx="0">
                  <c:v>Personally experienced racial harassment behaviours</c:v>
                </c:pt>
              </c:strCache>
            </c:strRef>
          </c:tx>
          <c:spPr>
            <a:solidFill>
              <a:srgbClr val="7A90AF"/>
            </a:solidFill>
            <a:ln w="12700" cap="flat" cmpd="sng" algn="ctr">
              <a:noFill/>
              <a:prstDash val="solid"/>
              <a:miter lim="800000"/>
            </a:ln>
            <a:effectLst/>
          </c:spPr>
          <c:invertIfNegative val="0"/>
          <c:dPt>
            <c:idx val="0"/>
            <c:invertIfNegative val="0"/>
            <c:bubble3D val="0"/>
            <c:spPr>
              <a:solidFill>
                <a:schemeClr val="accent6"/>
              </a:solidFill>
              <a:ln w="12700" cap="flat" cmpd="sng" algn="ctr">
                <a:noFill/>
                <a:prstDash val="solid"/>
                <a:miter lim="800000"/>
              </a:ln>
              <a:effectLst/>
            </c:spPr>
            <c:extLst>
              <c:ext xmlns:c16="http://schemas.microsoft.com/office/drawing/2014/chart" uri="{C3380CC4-5D6E-409C-BE32-E72D297353CC}">
                <c16:uniqueId val="{00000001-7427-4DC7-BEB3-53741D8DFB26}"/>
              </c:ext>
            </c:extLst>
          </c:dPt>
          <c:dPt>
            <c:idx val="2"/>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3-7427-4DC7-BEB3-53741D8DFB26}"/>
              </c:ext>
            </c:extLst>
          </c:dPt>
          <c:dPt>
            <c:idx val="5"/>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7-4CF7-4598-B928-EDD8E4653375}"/>
              </c:ext>
            </c:extLst>
          </c:dPt>
          <c:dPt>
            <c:idx val="6"/>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4-7427-4DC7-BEB3-53741D8DFB26}"/>
              </c:ext>
            </c:extLst>
          </c:dPt>
          <c:dPt>
            <c:idx val="7"/>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5-7427-4DC7-BEB3-53741D8DFB26}"/>
              </c:ext>
            </c:extLst>
          </c:dPt>
          <c:dPt>
            <c:idx val="8"/>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6-7427-4DC7-BEB3-53741D8DFB26}"/>
              </c:ext>
            </c:extLst>
          </c:dPt>
          <c:dPt>
            <c:idx val="9"/>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7-7427-4DC7-BEB3-53741D8DFB26}"/>
              </c:ext>
            </c:extLst>
          </c:dPt>
          <c:dPt>
            <c:idx val="1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11-EAC0-4A22-8E0E-5C360A5574F3}"/>
              </c:ext>
            </c:extLst>
          </c:dPt>
          <c:dPt>
            <c:idx val="12"/>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13-4CF7-4598-B928-EDD8E4653375}"/>
              </c:ext>
            </c:extLst>
          </c:dPt>
          <c:dPt>
            <c:idx val="13"/>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B-7427-4DC7-BEB3-53741D8DFB26}"/>
              </c:ext>
            </c:extLst>
          </c:dPt>
          <c:dPt>
            <c:idx val="15"/>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C-7427-4DC7-BEB3-53741D8DFB26}"/>
              </c:ext>
            </c:extLst>
          </c:dPt>
          <c:dPt>
            <c:idx val="17"/>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B-EAC0-4A22-8E0E-5C360A5574F3}"/>
              </c:ext>
            </c:extLst>
          </c:dPt>
          <c:dPt>
            <c:idx val="18"/>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D-EAC0-4A22-8E0E-5C360A5574F3}"/>
              </c:ext>
            </c:extLst>
          </c:dPt>
          <c:dPt>
            <c:idx val="19"/>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D-4CF7-4598-B928-EDD8E4653375}"/>
              </c:ext>
            </c:extLst>
          </c:dPt>
          <c:dPt>
            <c:idx val="20"/>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0F-7427-4DC7-BEB3-53741D8DFB26}"/>
              </c:ext>
            </c:extLst>
          </c:dPt>
          <c:dPt>
            <c:idx val="21"/>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0-7427-4DC7-BEB3-53741D8DFB26}"/>
              </c:ext>
            </c:extLst>
          </c:dPt>
          <c:dPt>
            <c:idx val="23"/>
            <c:invertIfNegative val="0"/>
            <c:bubble3D val="0"/>
            <c:spPr>
              <a:solidFill>
                <a:schemeClr val="accent3"/>
              </a:solidFill>
              <a:ln w="12700" cap="flat" cmpd="sng" algn="ctr">
                <a:noFill/>
                <a:prstDash val="solid"/>
                <a:miter lim="800000"/>
              </a:ln>
              <a:effectLst/>
            </c:spPr>
            <c:extLst>
              <c:ext xmlns:c16="http://schemas.microsoft.com/office/drawing/2014/chart" uri="{C3380CC4-5D6E-409C-BE32-E72D297353CC}">
                <c16:uniqueId val="{00000012-7427-4DC7-BEB3-53741D8DFB26}"/>
              </c:ext>
            </c:extLst>
          </c:dPt>
          <c:dPt>
            <c:idx val="24"/>
            <c:invertIfNegative val="0"/>
            <c:bubble3D val="0"/>
            <c:spPr>
              <a:solidFill>
                <a:schemeClr val="accent3"/>
              </a:solidFill>
              <a:ln w="12700" cap="flat" cmpd="sng" algn="ctr">
                <a:noFill/>
                <a:prstDash val="solid"/>
                <a:miter lim="800000"/>
              </a:ln>
              <a:effectLst/>
            </c:spPr>
            <c:extLst>
              <c:ext xmlns:c16="http://schemas.microsoft.com/office/drawing/2014/chart" uri="{C3380CC4-5D6E-409C-BE32-E72D297353CC}">
                <c16:uniqueId val="{00000027-EAC0-4A22-8E0E-5C360A5574F3}"/>
              </c:ext>
            </c:extLst>
          </c:dPt>
          <c:dPt>
            <c:idx val="25"/>
            <c:invertIfNegative val="0"/>
            <c:bubble3D val="0"/>
            <c:spPr>
              <a:solidFill>
                <a:schemeClr val="accent3"/>
              </a:solidFill>
              <a:ln w="12700" cap="flat" cmpd="sng" algn="ctr">
                <a:noFill/>
                <a:prstDash val="solid"/>
                <a:miter lim="800000"/>
              </a:ln>
              <a:effectLst/>
            </c:spPr>
            <c:extLst>
              <c:ext xmlns:c16="http://schemas.microsoft.com/office/drawing/2014/chart" uri="{C3380CC4-5D6E-409C-BE32-E72D297353CC}">
                <c16:uniqueId val="{00000027-4CF7-4598-B928-EDD8E4653375}"/>
              </c:ext>
            </c:extLst>
          </c:dPt>
          <c:dPt>
            <c:idx val="27"/>
            <c:invertIfNegative val="0"/>
            <c:bubble3D val="0"/>
            <c:spPr>
              <a:solidFill>
                <a:schemeClr val="bg2"/>
              </a:solidFill>
              <a:ln w="12700" cap="flat" cmpd="sng" algn="ctr">
                <a:noFill/>
                <a:prstDash val="solid"/>
                <a:miter lim="800000"/>
              </a:ln>
              <a:effectLst/>
            </c:spPr>
            <c:extLst>
              <c:ext xmlns:c16="http://schemas.microsoft.com/office/drawing/2014/chart" uri="{C3380CC4-5D6E-409C-BE32-E72D297353CC}">
                <c16:uniqueId val="{00000029-4CF7-4598-B928-EDD8E4653375}"/>
              </c:ext>
            </c:extLst>
          </c:dPt>
          <c:dPt>
            <c:idx val="28"/>
            <c:invertIfNegative val="0"/>
            <c:bubble3D val="0"/>
            <c:spPr>
              <a:solidFill>
                <a:schemeClr val="bg2"/>
              </a:solidFill>
              <a:ln w="12700" cap="flat" cmpd="sng" algn="ctr">
                <a:noFill/>
                <a:prstDash val="solid"/>
                <a:miter lim="800000"/>
              </a:ln>
              <a:effectLst/>
            </c:spPr>
            <c:extLst>
              <c:ext xmlns:c16="http://schemas.microsoft.com/office/drawing/2014/chart" uri="{C3380CC4-5D6E-409C-BE32-E72D297353CC}">
                <c16:uniqueId val="{0000002D-EAC0-4A22-8E0E-5C360A5574F3}"/>
              </c:ext>
            </c:extLst>
          </c:dPt>
          <c:dPt>
            <c:idx val="30"/>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2B-4CF7-4598-B928-EDD8E4653375}"/>
              </c:ext>
            </c:extLst>
          </c:dPt>
          <c:dPt>
            <c:idx val="31"/>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31-EAC0-4A22-8E0E-5C360A5574F3}"/>
              </c:ext>
            </c:extLst>
          </c:dPt>
          <c:dPt>
            <c:idx val="32"/>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31-37EB-42C5-AA95-08B20C4AF60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Sheet1!$A$2:$A$34</c:f>
              <c:strCache>
                <c:ptCount val="33"/>
                <c:pt idx="0">
                  <c:v>All workers</c:v>
                </c:pt>
                <c:pt idx="2">
                  <c:v>Male</c:v>
                </c:pt>
                <c:pt idx="3">
                  <c:v>Female</c:v>
                </c:pt>
                <c:pt idx="5">
                  <c:v>Male 18 – 29</c:v>
                </c:pt>
                <c:pt idx="6">
                  <c:v>Male 30 – 39</c:v>
                </c:pt>
                <c:pt idx="7">
                  <c:v>Male 40 – 49</c:v>
                </c:pt>
                <c:pt idx="8">
                  <c:v>Male 50 – 59</c:v>
                </c:pt>
                <c:pt idx="9">
                  <c:v>Male 60 +</c:v>
                </c:pt>
                <c:pt idx="11">
                  <c:v>Female 18 – 29</c:v>
                </c:pt>
                <c:pt idx="12">
                  <c:v>Female 30 – 39</c:v>
                </c:pt>
                <c:pt idx="13">
                  <c:v>Female 40 – 49</c:v>
                </c:pt>
                <c:pt idx="14">
                  <c:v>Female 50 – 59</c:v>
                </c:pt>
                <c:pt idx="15">
                  <c:v>Female 60 +</c:v>
                </c:pt>
                <c:pt idx="17">
                  <c:v>NZ European</c:v>
                </c:pt>
                <c:pt idx="18">
                  <c:v>Māori</c:v>
                </c:pt>
                <c:pt idx="19">
                  <c:v>Pacific peoples</c:v>
                </c:pt>
                <c:pt idx="20">
                  <c:v>Asian</c:v>
                </c:pt>
                <c:pt idx="21">
                  <c:v>Other</c:v>
                </c:pt>
                <c:pt idx="23">
                  <c:v>Heterosexual or straight</c:v>
                </c:pt>
                <c:pt idx="24">
                  <c:v>Gay or lesbian</c:v>
                </c:pt>
                <c:pt idx="25">
                  <c:v>Bisexual</c:v>
                </c:pt>
                <c:pt idx="27">
                  <c:v>Disabled (W)</c:v>
                </c:pt>
                <c:pt idx="28">
                  <c:v>Not disabled (W)</c:v>
                </c:pt>
                <c:pt idx="30">
                  <c:v>Born in New Zealand</c:v>
                </c:pt>
                <c:pt idx="31">
                  <c:v>Moved to NZ up to 5 years ago</c:v>
                </c:pt>
                <c:pt idx="32">
                  <c:v>Moved to NZ more than 5 years ago</c:v>
                </c:pt>
              </c:strCache>
            </c:strRef>
          </c:cat>
          <c:val>
            <c:numRef>
              <c:f>Sheet1!$B$2:$B$34</c:f>
              <c:numCache>
                <c:formatCode>General</c:formatCode>
                <c:ptCount val="33"/>
                <c:pt idx="0">
                  <c:v>39</c:v>
                </c:pt>
                <c:pt idx="2">
                  <c:v>40</c:v>
                </c:pt>
                <c:pt idx="3">
                  <c:v>38</c:v>
                </c:pt>
                <c:pt idx="5" formatCode="0">
                  <c:v>45</c:v>
                </c:pt>
                <c:pt idx="6" formatCode="0">
                  <c:v>41</c:v>
                </c:pt>
                <c:pt idx="7" formatCode="0">
                  <c:v>40</c:v>
                </c:pt>
                <c:pt idx="8" formatCode="0">
                  <c:v>39</c:v>
                </c:pt>
                <c:pt idx="9" formatCode="0">
                  <c:v>33</c:v>
                </c:pt>
                <c:pt idx="11" formatCode="0">
                  <c:v>39</c:v>
                </c:pt>
                <c:pt idx="12" formatCode="0">
                  <c:v>52</c:v>
                </c:pt>
                <c:pt idx="13" formatCode="0">
                  <c:v>39</c:v>
                </c:pt>
                <c:pt idx="14" formatCode="0">
                  <c:v>32</c:v>
                </c:pt>
                <c:pt idx="15" formatCode="0">
                  <c:v>23</c:v>
                </c:pt>
                <c:pt idx="17" formatCode="0">
                  <c:v>31</c:v>
                </c:pt>
                <c:pt idx="18" formatCode="0">
                  <c:v>52</c:v>
                </c:pt>
                <c:pt idx="19" formatCode="0">
                  <c:v>62</c:v>
                </c:pt>
                <c:pt idx="20" formatCode="0">
                  <c:v>62</c:v>
                </c:pt>
                <c:pt idx="21" formatCode="0">
                  <c:v>60</c:v>
                </c:pt>
                <c:pt idx="23" formatCode="0">
                  <c:v>39</c:v>
                </c:pt>
                <c:pt idx="24" formatCode="0">
                  <c:v>36</c:v>
                </c:pt>
                <c:pt idx="25" formatCode="0">
                  <c:v>47</c:v>
                </c:pt>
                <c:pt idx="27" formatCode="0">
                  <c:v>61</c:v>
                </c:pt>
                <c:pt idx="28" formatCode="0">
                  <c:v>37</c:v>
                </c:pt>
                <c:pt idx="30" formatCode="0">
                  <c:v>33</c:v>
                </c:pt>
                <c:pt idx="31" formatCode="0">
                  <c:v>61</c:v>
                </c:pt>
                <c:pt idx="32" formatCode="0">
                  <c:v>55</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rot="-5400000" vert="horz"/>
          <a:lstStyle/>
          <a:p>
            <a:pPr>
              <a:defRPr sz="1100"/>
            </a:pPr>
            <a:endParaRPr lang="en-US"/>
          </a:p>
        </c:txPr>
        <c:crossAx val="548836672"/>
        <c:crosses val="autoZero"/>
        <c:auto val="1"/>
        <c:lblAlgn val="ctr"/>
        <c:lblOffset val="500"/>
        <c:noMultiLvlLbl val="0"/>
      </c:catAx>
      <c:valAx>
        <c:axId val="548836672"/>
        <c:scaling>
          <c:orientation val="minMax"/>
          <c:max val="10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95171455329878E-2"/>
          <c:y val="0.10809373752473816"/>
          <c:w val="0.93041617217212136"/>
          <c:h val="0.50018819823547478"/>
        </c:manualLayout>
      </c:layout>
      <c:barChart>
        <c:barDir val="col"/>
        <c:grouping val="clustered"/>
        <c:varyColors val="0"/>
        <c:ser>
          <c:idx val="0"/>
          <c:order val="0"/>
          <c:tx>
            <c:strRef>
              <c:f>Sheet1!$B$1</c:f>
              <c:strCache>
                <c:ptCount val="1"/>
                <c:pt idx="0">
                  <c:v>Personally experienced racial harassment (HRC definition)</c:v>
                </c:pt>
              </c:strCache>
            </c:strRef>
          </c:tx>
          <c:spPr>
            <a:solidFill>
              <a:schemeClr val="accent6"/>
            </a:solidFill>
            <a:ln w="12700" cap="flat" cmpd="sng" algn="ctr">
              <a:noFill/>
              <a:prstDash val="solid"/>
              <a:miter lim="800000"/>
            </a:ln>
            <a:effectLst/>
          </c:spPr>
          <c:invertIfNegative val="0"/>
          <c:dPt>
            <c:idx val="0"/>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1-7427-4DC7-BEB3-53741D8DFB26}"/>
              </c:ext>
            </c:extLst>
          </c:dPt>
          <c:dPt>
            <c:idx val="2"/>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3-7427-4DC7-BEB3-53741D8DFB26}"/>
              </c:ext>
            </c:extLst>
          </c:dPt>
          <c:dPt>
            <c:idx val="4"/>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0-B15B-4AD2-BD93-7CDD593D1897}"/>
              </c:ext>
            </c:extLst>
          </c:dPt>
          <c:dPt>
            <c:idx val="5"/>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7-F94C-44D8-AEDB-336FC06A02CE}"/>
              </c:ext>
            </c:extLst>
          </c:dPt>
          <c:dPt>
            <c:idx val="6"/>
            <c:invertIfNegative val="0"/>
            <c:bubble3D val="0"/>
            <c:extLst>
              <c:ext xmlns:c16="http://schemas.microsoft.com/office/drawing/2014/chart" uri="{C3380CC4-5D6E-409C-BE32-E72D297353CC}">
                <c16:uniqueId val="{00000004-7427-4DC7-BEB3-53741D8DFB26}"/>
              </c:ext>
            </c:extLst>
          </c:dPt>
          <c:dPt>
            <c:idx val="7"/>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5-7427-4DC7-BEB3-53741D8DFB26}"/>
              </c:ext>
            </c:extLst>
          </c:dPt>
          <c:dPt>
            <c:idx val="8"/>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6-7427-4DC7-BEB3-53741D8DFB26}"/>
              </c:ext>
            </c:extLst>
          </c:dPt>
          <c:dPt>
            <c:idx val="9"/>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7-7427-4DC7-BEB3-53741D8DFB26}"/>
              </c:ext>
            </c:extLst>
          </c:dPt>
          <c:dPt>
            <c:idx val="10"/>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8-7427-4DC7-BEB3-53741D8DFB26}"/>
              </c:ext>
            </c:extLst>
          </c:dPt>
          <c:dPt>
            <c:idx val="11"/>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1-B15B-4AD2-BD93-7CDD593D1897}"/>
              </c:ext>
            </c:extLst>
          </c:dPt>
          <c:dPt>
            <c:idx val="12"/>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13-F94C-44D8-AEDB-336FC06A02CE}"/>
              </c:ext>
            </c:extLst>
          </c:dPt>
          <c:dPt>
            <c:idx val="13"/>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extLst>
              <c:ext xmlns:c16="http://schemas.microsoft.com/office/drawing/2014/chart" uri="{C3380CC4-5D6E-409C-BE32-E72D297353CC}">
                <c16:uniqueId val="{0000000B-7427-4DC7-BEB3-53741D8DFB26}"/>
              </c:ext>
            </c:extLst>
          </c:dPt>
          <c:dPt>
            <c:idx val="15"/>
            <c:invertIfNegative val="0"/>
            <c:bubble3D val="0"/>
            <c:extLst>
              <c:ext xmlns:c16="http://schemas.microsoft.com/office/drawing/2014/chart" uri="{C3380CC4-5D6E-409C-BE32-E72D297353CC}">
                <c16:uniqueId val="{0000000C-7427-4DC7-BEB3-53741D8DFB26}"/>
              </c:ext>
            </c:extLst>
          </c:dPt>
          <c:dPt>
            <c:idx val="16"/>
            <c:invertIfNegative val="0"/>
            <c:bubble3D val="0"/>
            <c:extLst>
              <c:ext xmlns:c16="http://schemas.microsoft.com/office/drawing/2014/chart" uri="{C3380CC4-5D6E-409C-BE32-E72D297353CC}">
                <c16:uniqueId val="{0000000D-7427-4DC7-BEB3-53741D8DFB26}"/>
              </c:ext>
            </c:extLst>
          </c:dPt>
          <c:dPt>
            <c:idx val="18"/>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2-B094-49F4-A9DB-F402B1717830}"/>
              </c:ext>
            </c:extLst>
          </c:dPt>
          <c:dPt>
            <c:idx val="19"/>
            <c:invertIfNegative val="0"/>
            <c:bubble3D val="0"/>
            <c:extLst>
              <c:ext xmlns:c16="http://schemas.microsoft.com/office/drawing/2014/chart" uri="{C3380CC4-5D6E-409C-BE32-E72D297353CC}">
                <c16:uniqueId val="{0000001F-F94C-44D8-AEDB-336FC06A02CE}"/>
              </c:ext>
            </c:extLst>
          </c:dPt>
          <c:dPt>
            <c:idx val="20"/>
            <c:invertIfNegative val="0"/>
            <c:bubble3D val="0"/>
            <c:extLst>
              <c:ext xmlns:c16="http://schemas.microsoft.com/office/drawing/2014/chart" uri="{C3380CC4-5D6E-409C-BE32-E72D297353CC}">
                <c16:uniqueId val="{0000000F-7427-4DC7-BEB3-53741D8DFB26}"/>
              </c:ext>
            </c:extLst>
          </c:dPt>
          <c:dPt>
            <c:idx val="21"/>
            <c:invertIfNegative val="0"/>
            <c:bubble3D val="0"/>
            <c:extLst>
              <c:ext xmlns:c16="http://schemas.microsoft.com/office/drawing/2014/chart" uri="{C3380CC4-5D6E-409C-BE32-E72D297353CC}">
                <c16:uniqueId val="{00000010-7427-4DC7-BEB3-53741D8DFB26}"/>
              </c:ext>
            </c:extLst>
          </c:dPt>
          <c:dPt>
            <c:idx val="22"/>
            <c:invertIfNegative val="0"/>
            <c:bubble3D val="0"/>
            <c:extLst>
              <c:ext xmlns:c16="http://schemas.microsoft.com/office/drawing/2014/chart" uri="{C3380CC4-5D6E-409C-BE32-E72D297353CC}">
                <c16:uniqueId val="{00000011-7427-4DC7-BEB3-53741D8DFB26}"/>
              </c:ext>
            </c:extLst>
          </c:dPt>
          <c:dPt>
            <c:idx val="23"/>
            <c:invertIfNegative val="0"/>
            <c:bubble3D val="0"/>
            <c:extLst>
              <c:ext xmlns:c16="http://schemas.microsoft.com/office/drawing/2014/chart" uri="{C3380CC4-5D6E-409C-BE32-E72D297353CC}">
                <c16:uniqueId val="{00000012-7427-4DC7-BEB3-53741D8DFB26}"/>
              </c:ext>
            </c:extLst>
          </c:dPt>
          <c:dPt>
            <c:idx val="25"/>
            <c:invertIfNegative val="0"/>
            <c:bubble3D val="0"/>
            <c:extLst>
              <c:ext xmlns:c16="http://schemas.microsoft.com/office/drawing/2014/chart" uri="{C3380CC4-5D6E-409C-BE32-E72D297353CC}">
                <c16:uniqueId val="{00000029-F94C-44D8-AEDB-336FC06A02CE}"/>
              </c:ext>
            </c:extLst>
          </c:dPt>
          <c:dPt>
            <c:idx val="26"/>
            <c:invertIfNegative val="0"/>
            <c:bubble3D val="0"/>
            <c:extLst>
              <c:ext xmlns:c16="http://schemas.microsoft.com/office/drawing/2014/chart" uri="{C3380CC4-5D6E-409C-BE32-E72D297353CC}">
                <c16:uniqueId val="{00000014-7427-4DC7-BEB3-53741D8DFB26}"/>
              </c:ext>
            </c:extLst>
          </c:dPt>
          <c:dPt>
            <c:idx val="27"/>
            <c:invertIfNegative val="0"/>
            <c:bubble3D val="0"/>
            <c:extLst>
              <c:ext xmlns:c16="http://schemas.microsoft.com/office/drawing/2014/chart" uri="{C3380CC4-5D6E-409C-BE32-E72D297353CC}">
                <c16:uniqueId val="{00000015-7427-4DC7-BEB3-53741D8DFB26}"/>
              </c:ext>
            </c:extLst>
          </c:dPt>
          <c:dPt>
            <c:idx val="28"/>
            <c:invertIfNegative val="0"/>
            <c:bubble3D val="0"/>
            <c:extLst>
              <c:ext xmlns:c16="http://schemas.microsoft.com/office/drawing/2014/chart" uri="{C3380CC4-5D6E-409C-BE32-E72D297353CC}">
                <c16:uniqueId val="{00000016-7427-4DC7-BEB3-53741D8DFB26}"/>
              </c:ext>
            </c:extLst>
          </c:dPt>
          <c:dPt>
            <c:idx val="29"/>
            <c:invertIfNegative val="0"/>
            <c:bubble3D val="0"/>
            <c:extLst>
              <c:ext xmlns:c16="http://schemas.microsoft.com/office/drawing/2014/chart" uri="{C3380CC4-5D6E-409C-BE32-E72D297353CC}">
                <c16:uniqueId val="{00000017-7427-4DC7-BEB3-53741D8DFB26}"/>
              </c:ext>
            </c:extLst>
          </c:dPt>
          <c:dPt>
            <c:idx val="30"/>
            <c:invertIfNegative val="0"/>
            <c:bubble3D val="0"/>
            <c:extLst>
              <c:ext xmlns:c16="http://schemas.microsoft.com/office/drawing/2014/chart" uri="{C3380CC4-5D6E-409C-BE32-E72D297353CC}">
                <c16:uniqueId val="{00000018-7427-4DC7-BEB3-53741D8DFB26}"/>
              </c:ext>
            </c:extLst>
          </c:dPt>
          <c:dPt>
            <c:idx val="31"/>
            <c:invertIfNegative val="0"/>
            <c:bubble3D val="0"/>
            <c:extLst>
              <c:ext xmlns:c16="http://schemas.microsoft.com/office/drawing/2014/chart" uri="{C3380CC4-5D6E-409C-BE32-E72D297353CC}">
                <c16:uniqueId val="{00000019-7427-4DC7-BEB3-53741D8DFB26}"/>
              </c:ext>
            </c:extLst>
          </c:dPt>
          <c:dPt>
            <c:idx val="32"/>
            <c:invertIfNegative val="0"/>
            <c:bubble3D val="0"/>
            <c:extLst>
              <c:ext xmlns:c16="http://schemas.microsoft.com/office/drawing/2014/chart" uri="{C3380CC4-5D6E-409C-BE32-E72D297353CC}">
                <c16:uniqueId val="{0000001A-7427-4DC7-BEB3-53741D8DFB26}"/>
              </c:ext>
            </c:extLst>
          </c:dPt>
          <c:dPt>
            <c:idx val="33"/>
            <c:invertIfNegative val="0"/>
            <c:bubble3D val="0"/>
            <c:extLst>
              <c:ext xmlns:c16="http://schemas.microsoft.com/office/drawing/2014/chart" uri="{C3380CC4-5D6E-409C-BE32-E72D297353CC}">
                <c16:uniqueId val="{0000001B-7427-4DC7-BEB3-53741D8DFB26}"/>
              </c:ext>
            </c:extLst>
          </c:dPt>
          <c:dPt>
            <c:idx val="34"/>
            <c:invertIfNegative val="0"/>
            <c:bubble3D val="0"/>
            <c:extLst>
              <c:ext xmlns:c16="http://schemas.microsoft.com/office/drawing/2014/chart" uri="{C3380CC4-5D6E-409C-BE32-E72D297353CC}">
                <c16:uniqueId val="{0000001C-7427-4DC7-BEB3-53741D8DFB26}"/>
              </c:ext>
            </c:extLst>
          </c:dPt>
          <c:dPt>
            <c:idx val="35"/>
            <c:invertIfNegative val="0"/>
            <c:bubble3D val="0"/>
            <c:extLst>
              <c:ext xmlns:c16="http://schemas.microsoft.com/office/drawing/2014/chart" uri="{C3380CC4-5D6E-409C-BE32-E72D297353CC}">
                <c16:uniqueId val="{0000001D-7427-4DC7-BEB3-53741D8DFB26}"/>
              </c:ext>
            </c:extLst>
          </c:dPt>
          <c:dPt>
            <c:idx val="36"/>
            <c:invertIfNegative val="0"/>
            <c:bubble3D val="0"/>
            <c:extLst>
              <c:ext xmlns:c16="http://schemas.microsoft.com/office/drawing/2014/chart" uri="{C3380CC4-5D6E-409C-BE32-E72D297353CC}">
                <c16:uniqueId val="{0000001E-7427-4DC7-BEB3-53741D8DFB26}"/>
              </c:ext>
            </c:extLst>
          </c:dPt>
          <c:dPt>
            <c:idx val="37"/>
            <c:invertIfNegative val="0"/>
            <c:bubble3D val="0"/>
            <c:extLst>
              <c:ext xmlns:c16="http://schemas.microsoft.com/office/drawing/2014/chart" uri="{C3380CC4-5D6E-409C-BE32-E72D297353CC}">
                <c16:uniqueId val="{0000001F-7427-4DC7-BEB3-53741D8DFB26}"/>
              </c:ext>
            </c:extLst>
          </c:dPt>
          <c:dPt>
            <c:idx val="38"/>
            <c:invertIfNegative val="0"/>
            <c:bubble3D val="0"/>
            <c:extLst>
              <c:ext xmlns:c16="http://schemas.microsoft.com/office/drawing/2014/chart" uri="{C3380CC4-5D6E-409C-BE32-E72D297353CC}">
                <c16:uniqueId val="{00000020-7427-4DC7-BEB3-53741D8DFB26}"/>
              </c:ext>
            </c:extLst>
          </c:dPt>
          <c:dPt>
            <c:idx val="39"/>
            <c:invertIfNegative val="0"/>
            <c:bubble3D val="0"/>
            <c:extLst>
              <c:ext xmlns:c16="http://schemas.microsoft.com/office/drawing/2014/chart" uri="{C3380CC4-5D6E-409C-BE32-E72D297353CC}">
                <c16:uniqueId val="{00000021-7427-4DC7-BEB3-53741D8DFB26}"/>
              </c:ext>
            </c:extLst>
          </c:dPt>
          <c:dPt>
            <c:idx val="40"/>
            <c:invertIfNegative val="0"/>
            <c:bubble3D val="0"/>
            <c:extLst>
              <c:ext xmlns:c16="http://schemas.microsoft.com/office/drawing/2014/chart" uri="{C3380CC4-5D6E-409C-BE32-E72D297353CC}">
                <c16:uniqueId val="{00000022-7427-4DC7-BEB3-53741D8DFB26}"/>
              </c:ext>
            </c:extLst>
          </c:dPt>
          <c:dPt>
            <c:idx val="41"/>
            <c:invertIfNegative val="0"/>
            <c:bubble3D val="0"/>
            <c:extLst>
              <c:ext xmlns:c16="http://schemas.microsoft.com/office/drawing/2014/chart" uri="{C3380CC4-5D6E-409C-BE32-E72D297353CC}">
                <c16:uniqueId val="{00000023-7427-4DC7-BEB3-53741D8DFB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All workers</c:v>
                </c:pt>
                <c:pt idx="2">
                  <c:v>Salary or wage earner</c:v>
                </c:pt>
                <c:pt idx="3">
                  <c:v>Working without pay in a family business</c:v>
                </c:pt>
                <c:pt idx="4">
                  <c:v>Self-employed/Contractor</c:v>
                </c:pt>
                <c:pt idx="5">
                  <c:v>Volunteer worker</c:v>
                </c:pt>
                <c:pt idx="7">
                  <c:v>(High) 1</c:v>
                </c:pt>
                <c:pt idx="8">
                  <c:v>2</c:v>
                </c:pt>
                <c:pt idx="9">
                  <c:v>3</c:v>
                </c:pt>
                <c:pt idx="10">
                  <c:v>4</c:v>
                </c:pt>
                <c:pt idx="11">
                  <c:v>5</c:v>
                </c:pt>
                <c:pt idx="12">
                  <c:v>(Low) 6</c:v>
                </c:pt>
                <c:pt idx="13">
                  <c:v>Not classified</c:v>
                </c:pt>
              </c:strCache>
            </c:strRef>
          </c:cat>
          <c:val>
            <c:numRef>
              <c:f>Sheet1!$B$2:$B$15</c:f>
              <c:numCache>
                <c:formatCode>General</c:formatCode>
                <c:ptCount val="14"/>
                <c:pt idx="0">
                  <c:v>39</c:v>
                </c:pt>
                <c:pt idx="2">
                  <c:v>39</c:v>
                </c:pt>
                <c:pt idx="3">
                  <c:v>25</c:v>
                </c:pt>
                <c:pt idx="4">
                  <c:v>38</c:v>
                </c:pt>
                <c:pt idx="5">
                  <c:v>40</c:v>
                </c:pt>
                <c:pt idx="7">
                  <c:v>41</c:v>
                </c:pt>
                <c:pt idx="8">
                  <c:v>46</c:v>
                </c:pt>
                <c:pt idx="9">
                  <c:v>40</c:v>
                </c:pt>
                <c:pt idx="10">
                  <c:v>36</c:v>
                </c:pt>
                <c:pt idx="11">
                  <c:v>36</c:v>
                </c:pt>
                <c:pt idx="12">
                  <c:v>39</c:v>
                </c:pt>
                <c:pt idx="13">
                  <c:v>38</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5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5003779899558E-2"/>
          <c:y val="0.10192966894826185"/>
          <c:w val="0.93041617217212136"/>
          <c:h val="0.50018819823547478"/>
        </c:manualLayout>
      </c:layout>
      <c:barChart>
        <c:barDir val="col"/>
        <c:grouping val="clustered"/>
        <c:varyColors val="0"/>
        <c:ser>
          <c:idx val="0"/>
          <c:order val="0"/>
          <c:tx>
            <c:strRef>
              <c:f>Sheet1!$B$1</c:f>
              <c:strCache>
                <c:ptCount val="1"/>
                <c:pt idx="0">
                  <c:v>Personally experienced sexual harassment (HRC definition)</c:v>
                </c:pt>
              </c:strCache>
            </c:strRef>
          </c:tx>
          <c:spPr>
            <a:solidFill>
              <a:schemeClr val="accent6"/>
            </a:solidFill>
            <a:ln w="12700" cap="flat" cmpd="sng" algn="ctr">
              <a:noFill/>
              <a:prstDash val="solid"/>
              <a:miter lim="800000"/>
            </a:ln>
            <a:effectLst/>
          </c:spPr>
          <c:invertIfNegative val="0"/>
          <c:dPt>
            <c:idx val="0"/>
            <c:invertIfNegative val="0"/>
            <c:bubble3D val="0"/>
            <c:extLst>
              <c:ext xmlns:c16="http://schemas.microsoft.com/office/drawing/2014/chart" uri="{C3380CC4-5D6E-409C-BE32-E72D297353CC}">
                <c16:uniqueId val="{00000001-7427-4DC7-BEB3-53741D8DFB26}"/>
              </c:ext>
            </c:extLst>
          </c:dPt>
          <c:dPt>
            <c:idx val="1"/>
            <c:invertIfNegative val="0"/>
            <c:bubble3D val="0"/>
            <c:extLst>
              <c:ext xmlns:c16="http://schemas.microsoft.com/office/drawing/2014/chart" uri="{C3380CC4-5D6E-409C-BE32-E72D297353CC}">
                <c16:uniqueId val="{00000003-74BA-40B3-B30D-5A1617DFB2EC}"/>
              </c:ext>
            </c:extLst>
          </c:dPt>
          <c:dPt>
            <c:idx val="2"/>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extLst>
              <c:ext xmlns:c16="http://schemas.microsoft.com/office/drawing/2014/chart" uri="{C3380CC4-5D6E-409C-BE32-E72D297353CC}">
                <c16:uniqueId val="{00000004-67AA-41EA-B067-FC2512BA315A}"/>
              </c:ext>
            </c:extLst>
          </c:dPt>
          <c:dPt>
            <c:idx val="4"/>
            <c:invertIfNegative val="0"/>
            <c:bubble3D val="0"/>
            <c:extLst>
              <c:ext xmlns:c16="http://schemas.microsoft.com/office/drawing/2014/chart" uri="{C3380CC4-5D6E-409C-BE32-E72D297353CC}">
                <c16:uniqueId val="{00000005-52D8-422E-B25A-3341402B909B}"/>
              </c:ext>
            </c:extLst>
          </c:dPt>
          <c:dPt>
            <c:idx val="7"/>
            <c:invertIfNegative val="0"/>
            <c:bubble3D val="0"/>
            <c:extLst>
              <c:ext xmlns:c16="http://schemas.microsoft.com/office/drawing/2014/chart" uri="{C3380CC4-5D6E-409C-BE32-E72D297353CC}">
                <c16:uniqueId val="{00000005-7427-4DC7-BEB3-53741D8DFB26}"/>
              </c:ext>
            </c:extLst>
          </c:dPt>
          <c:dPt>
            <c:idx val="8"/>
            <c:invertIfNegative val="0"/>
            <c:bubble3D val="0"/>
            <c:extLst>
              <c:ext xmlns:c16="http://schemas.microsoft.com/office/drawing/2014/chart" uri="{C3380CC4-5D6E-409C-BE32-E72D297353CC}">
                <c16:uniqueId val="{00000006-7427-4DC7-BEB3-53741D8DFB26}"/>
              </c:ext>
            </c:extLst>
          </c:dPt>
          <c:dPt>
            <c:idx val="9"/>
            <c:invertIfNegative val="0"/>
            <c:bubble3D val="0"/>
            <c:extLst>
              <c:ext xmlns:c16="http://schemas.microsoft.com/office/drawing/2014/chart" uri="{C3380CC4-5D6E-409C-BE32-E72D297353CC}">
                <c16:uniqueId val="{00000007-7427-4DC7-BEB3-53741D8DFB26}"/>
              </c:ext>
            </c:extLst>
          </c:dPt>
          <c:dPt>
            <c:idx val="10"/>
            <c:invertIfNegative val="0"/>
            <c:bubble3D val="0"/>
            <c:extLst>
              <c:ext xmlns:c16="http://schemas.microsoft.com/office/drawing/2014/chart" uri="{C3380CC4-5D6E-409C-BE32-E72D297353CC}">
                <c16:uniqueId val="{00000009-67AA-41EA-B067-FC2512BA315A}"/>
              </c:ext>
            </c:extLst>
          </c:dPt>
          <c:dPt>
            <c:idx val="11"/>
            <c:invertIfNegative val="0"/>
            <c:bubble3D val="0"/>
            <c:extLst>
              <c:ext xmlns:c16="http://schemas.microsoft.com/office/drawing/2014/chart" uri="{C3380CC4-5D6E-409C-BE32-E72D297353CC}">
                <c16:uniqueId val="{0000000A-52D8-422E-B25A-3341402B909B}"/>
              </c:ext>
            </c:extLst>
          </c:dPt>
          <c:dPt>
            <c:idx val="13"/>
            <c:invertIfNegative val="0"/>
            <c:bubble3D val="0"/>
            <c:extLst>
              <c:ext xmlns:c16="http://schemas.microsoft.com/office/drawing/2014/chart" uri="{C3380CC4-5D6E-409C-BE32-E72D297353CC}">
                <c16:uniqueId val="{0000000A-7427-4DC7-BEB3-53741D8DFB26}"/>
              </c:ext>
            </c:extLst>
          </c:dPt>
          <c:dPt>
            <c:idx val="14"/>
            <c:invertIfNegative val="0"/>
            <c:bubble3D val="0"/>
            <c:extLst>
              <c:ext xmlns:c16="http://schemas.microsoft.com/office/drawing/2014/chart" uri="{C3380CC4-5D6E-409C-BE32-E72D297353CC}">
                <c16:uniqueId val="{0000000B-7427-4DC7-BEB3-53741D8DFB26}"/>
              </c:ext>
            </c:extLst>
          </c:dPt>
          <c:dPt>
            <c:idx val="15"/>
            <c:invertIfNegative val="0"/>
            <c:bubble3D val="0"/>
            <c:extLst>
              <c:ext xmlns:c16="http://schemas.microsoft.com/office/drawing/2014/chart" uri="{C3380CC4-5D6E-409C-BE32-E72D297353CC}">
                <c16:uniqueId val="{0000000C-7427-4DC7-BEB3-53741D8DFB26}"/>
              </c:ext>
            </c:extLst>
          </c:dPt>
          <c:dPt>
            <c:idx val="16"/>
            <c:invertIfNegative val="0"/>
            <c:bubble3D val="0"/>
            <c:extLst>
              <c:ext xmlns:c16="http://schemas.microsoft.com/office/drawing/2014/chart" uri="{C3380CC4-5D6E-409C-BE32-E72D297353CC}">
                <c16:uniqueId val="{0000000D-7427-4DC7-BEB3-53741D8DFB26}"/>
              </c:ext>
            </c:extLst>
          </c:dPt>
          <c:dPt>
            <c:idx val="19"/>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1F-89BA-484B-B7C7-7DCD903DC146}"/>
              </c:ext>
            </c:extLst>
          </c:dPt>
          <c:dPt>
            <c:idx val="20"/>
            <c:invertIfNegative val="0"/>
            <c:bubble3D val="0"/>
            <c:extLst>
              <c:ext xmlns:c16="http://schemas.microsoft.com/office/drawing/2014/chart" uri="{C3380CC4-5D6E-409C-BE32-E72D297353CC}">
                <c16:uniqueId val="{0000000F-7427-4DC7-BEB3-53741D8DFB26}"/>
              </c:ext>
            </c:extLst>
          </c:dPt>
          <c:dPt>
            <c:idx val="21"/>
            <c:invertIfNegative val="0"/>
            <c:bubble3D val="0"/>
            <c:extLst>
              <c:ext xmlns:c16="http://schemas.microsoft.com/office/drawing/2014/chart" uri="{C3380CC4-5D6E-409C-BE32-E72D297353CC}">
                <c16:uniqueId val="{00000010-7427-4DC7-BEB3-53741D8DFB26}"/>
              </c:ext>
            </c:extLst>
          </c:dPt>
          <c:dPt>
            <c:idx val="22"/>
            <c:invertIfNegative val="0"/>
            <c:bubble3D val="0"/>
            <c:extLst>
              <c:ext xmlns:c16="http://schemas.microsoft.com/office/drawing/2014/chart" uri="{C3380CC4-5D6E-409C-BE32-E72D297353CC}">
                <c16:uniqueId val="{00000011-7427-4DC7-BEB3-53741D8DFB26}"/>
              </c:ext>
            </c:extLst>
          </c:dPt>
          <c:dPt>
            <c:idx val="23"/>
            <c:invertIfNegative val="0"/>
            <c:bubble3D val="0"/>
            <c:extLst>
              <c:ext xmlns:c16="http://schemas.microsoft.com/office/drawing/2014/chart" uri="{C3380CC4-5D6E-409C-BE32-E72D297353CC}">
                <c16:uniqueId val="{00000012-7427-4DC7-BEB3-53741D8DFB26}"/>
              </c:ext>
            </c:extLst>
          </c:dPt>
          <c:dPt>
            <c:idx val="25"/>
            <c:invertIfNegative val="0"/>
            <c:bubble3D val="0"/>
            <c:extLst>
              <c:ext xmlns:c16="http://schemas.microsoft.com/office/drawing/2014/chart" uri="{C3380CC4-5D6E-409C-BE32-E72D297353CC}">
                <c16:uniqueId val="{00000029-89BA-484B-B7C7-7DCD903DC146}"/>
              </c:ext>
            </c:extLst>
          </c:dPt>
          <c:dPt>
            <c:idx val="26"/>
            <c:invertIfNegative val="0"/>
            <c:bubble3D val="0"/>
            <c:extLst>
              <c:ext xmlns:c16="http://schemas.microsoft.com/office/drawing/2014/chart" uri="{C3380CC4-5D6E-409C-BE32-E72D297353CC}">
                <c16:uniqueId val="{00000014-7427-4DC7-BEB3-53741D8DFB26}"/>
              </c:ext>
            </c:extLst>
          </c:dPt>
          <c:dPt>
            <c:idx val="27"/>
            <c:invertIfNegative val="0"/>
            <c:bubble3D val="0"/>
            <c:extLst>
              <c:ext xmlns:c16="http://schemas.microsoft.com/office/drawing/2014/chart" uri="{C3380CC4-5D6E-409C-BE32-E72D297353CC}">
                <c16:uniqueId val="{00000015-7427-4DC7-BEB3-53741D8DFB26}"/>
              </c:ext>
            </c:extLst>
          </c:dPt>
          <c:dPt>
            <c:idx val="28"/>
            <c:invertIfNegative val="0"/>
            <c:bubble3D val="0"/>
            <c:extLst>
              <c:ext xmlns:c16="http://schemas.microsoft.com/office/drawing/2014/chart" uri="{C3380CC4-5D6E-409C-BE32-E72D297353CC}">
                <c16:uniqueId val="{00000016-7427-4DC7-BEB3-53741D8DFB26}"/>
              </c:ext>
            </c:extLst>
          </c:dPt>
          <c:dPt>
            <c:idx val="29"/>
            <c:invertIfNegative val="0"/>
            <c:bubble3D val="0"/>
            <c:extLst>
              <c:ext xmlns:c16="http://schemas.microsoft.com/office/drawing/2014/chart" uri="{C3380CC4-5D6E-409C-BE32-E72D297353CC}">
                <c16:uniqueId val="{00000017-7427-4DC7-BEB3-53741D8DFB26}"/>
              </c:ext>
            </c:extLst>
          </c:dPt>
          <c:dPt>
            <c:idx val="30"/>
            <c:invertIfNegative val="0"/>
            <c:bubble3D val="0"/>
            <c:extLst>
              <c:ext xmlns:c16="http://schemas.microsoft.com/office/drawing/2014/chart" uri="{C3380CC4-5D6E-409C-BE32-E72D297353CC}">
                <c16:uniqueId val="{00000018-7427-4DC7-BEB3-53741D8DFB26}"/>
              </c:ext>
            </c:extLst>
          </c:dPt>
          <c:dPt>
            <c:idx val="31"/>
            <c:invertIfNegative val="0"/>
            <c:bubble3D val="0"/>
            <c:extLst>
              <c:ext xmlns:c16="http://schemas.microsoft.com/office/drawing/2014/chart" uri="{C3380CC4-5D6E-409C-BE32-E72D297353CC}">
                <c16:uniqueId val="{00000019-7427-4DC7-BEB3-53741D8DFB26}"/>
              </c:ext>
            </c:extLst>
          </c:dPt>
          <c:dPt>
            <c:idx val="32"/>
            <c:invertIfNegative val="0"/>
            <c:bubble3D val="0"/>
            <c:extLst>
              <c:ext xmlns:c16="http://schemas.microsoft.com/office/drawing/2014/chart" uri="{C3380CC4-5D6E-409C-BE32-E72D297353CC}">
                <c16:uniqueId val="{0000001A-7427-4DC7-BEB3-53741D8DFB26}"/>
              </c:ext>
            </c:extLst>
          </c:dPt>
          <c:dPt>
            <c:idx val="33"/>
            <c:invertIfNegative val="0"/>
            <c:bubble3D val="0"/>
            <c:extLst>
              <c:ext xmlns:c16="http://schemas.microsoft.com/office/drawing/2014/chart" uri="{C3380CC4-5D6E-409C-BE32-E72D297353CC}">
                <c16:uniqueId val="{0000001B-7427-4DC7-BEB3-53741D8DFB26}"/>
              </c:ext>
            </c:extLst>
          </c:dPt>
          <c:dPt>
            <c:idx val="34"/>
            <c:invertIfNegative val="0"/>
            <c:bubble3D val="0"/>
            <c:extLst>
              <c:ext xmlns:c16="http://schemas.microsoft.com/office/drawing/2014/chart" uri="{C3380CC4-5D6E-409C-BE32-E72D297353CC}">
                <c16:uniqueId val="{0000001C-7427-4DC7-BEB3-53741D8DFB26}"/>
              </c:ext>
            </c:extLst>
          </c:dPt>
          <c:dPt>
            <c:idx val="35"/>
            <c:invertIfNegative val="0"/>
            <c:bubble3D val="0"/>
            <c:extLst>
              <c:ext xmlns:c16="http://schemas.microsoft.com/office/drawing/2014/chart" uri="{C3380CC4-5D6E-409C-BE32-E72D297353CC}">
                <c16:uniqueId val="{0000001D-7427-4DC7-BEB3-53741D8DFB26}"/>
              </c:ext>
            </c:extLst>
          </c:dPt>
          <c:dPt>
            <c:idx val="36"/>
            <c:invertIfNegative val="0"/>
            <c:bubble3D val="0"/>
            <c:extLst>
              <c:ext xmlns:c16="http://schemas.microsoft.com/office/drawing/2014/chart" uri="{C3380CC4-5D6E-409C-BE32-E72D297353CC}">
                <c16:uniqueId val="{0000001E-7427-4DC7-BEB3-53741D8DFB26}"/>
              </c:ext>
            </c:extLst>
          </c:dPt>
          <c:dPt>
            <c:idx val="37"/>
            <c:invertIfNegative val="0"/>
            <c:bubble3D val="0"/>
            <c:extLst>
              <c:ext xmlns:c16="http://schemas.microsoft.com/office/drawing/2014/chart" uri="{C3380CC4-5D6E-409C-BE32-E72D297353CC}">
                <c16:uniqueId val="{0000001F-7427-4DC7-BEB3-53741D8DFB26}"/>
              </c:ext>
            </c:extLst>
          </c:dPt>
          <c:dPt>
            <c:idx val="38"/>
            <c:invertIfNegative val="0"/>
            <c:bubble3D val="0"/>
            <c:extLst>
              <c:ext xmlns:c16="http://schemas.microsoft.com/office/drawing/2014/chart" uri="{C3380CC4-5D6E-409C-BE32-E72D297353CC}">
                <c16:uniqueId val="{00000020-7427-4DC7-BEB3-53741D8DFB26}"/>
              </c:ext>
            </c:extLst>
          </c:dPt>
          <c:dPt>
            <c:idx val="39"/>
            <c:invertIfNegative val="0"/>
            <c:bubble3D val="0"/>
            <c:extLst>
              <c:ext xmlns:c16="http://schemas.microsoft.com/office/drawing/2014/chart" uri="{C3380CC4-5D6E-409C-BE32-E72D297353CC}">
                <c16:uniqueId val="{00000021-7427-4DC7-BEB3-53741D8DFB26}"/>
              </c:ext>
            </c:extLst>
          </c:dPt>
          <c:dPt>
            <c:idx val="40"/>
            <c:invertIfNegative val="0"/>
            <c:bubble3D val="0"/>
            <c:extLst>
              <c:ext xmlns:c16="http://schemas.microsoft.com/office/drawing/2014/chart" uri="{C3380CC4-5D6E-409C-BE32-E72D297353CC}">
                <c16:uniqueId val="{00000022-7427-4DC7-BEB3-53741D8DFB26}"/>
              </c:ext>
            </c:extLst>
          </c:dPt>
          <c:dPt>
            <c:idx val="41"/>
            <c:invertIfNegative val="0"/>
            <c:bubble3D val="0"/>
            <c:extLst>
              <c:ext xmlns:c16="http://schemas.microsoft.com/office/drawing/2014/chart" uri="{C3380CC4-5D6E-409C-BE32-E72D297353CC}">
                <c16:uniqueId val="{00000023-7427-4DC7-BEB3-53741D8DFB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Other services*</c:v>
                </c:pt>
                <c:pt idx="1">
                  <c:v>Construction</c:v>
                </c:pt>
                <c:pt idx="2">
                  <c:v>Accommodation &amp; food services (aged under 30)</c:v>
                </c:pt>
                <c:pt idx="3">
                  <c:v>Accommodation &amp; food services</c:v>
                </c:pt>
                <c:pt idx="4">
                  <c:v>Agriculture, forestry, &amp; fishing</c:v>
                </c:pt>
                <c:pt idx="5">
                  <c:v>Manufacturing</c:v>
                </c:pt>
                <c:pt idx="6">
                  <c:v>Administrative &amp; support services</c:v>
                </c:pt>
                <c:pt idx="7">
                  <c:v>Arts &amp; recreation services</c:v>
                </c:pt>
                <c:pt idx="8">
                  <c:v>Education &amp; training</c:v>
                </c:pt>
                <c:pt idx="9">
                  <c:v>Rental, hiring, &amp; real estate</c:v>
                </c:pt>
                <c:pt idx="10">
                  <c:v>Professional, scientific, &amp; technical services</c:v>
                </c:pt>
                <c:pt idx="11">
                  <c:v>Wholesale trade</c:v>
                </c:pt>
                <c:pt idx="12">
                  <c:v>Retail trade</c:v>
                </c:pt>
                <c:pt idx="13">
                  <c:v>Financial &amp; insurance services</c:v>
                </c:pt>
                <c:pt idx="14">
                  <c:v>Public administration &amp; safety</c:v>
                </c:pt>
                <c:pt idx="15">
                  <c:v>Information media &amp; telecommunications</c:v>
                </c:pt>
                <c:pt idx="16">
                  <c:v>Transport, postal, &amp; warehousing</c:v>
                </c:pt>
                <c:pt idx="17">
                  <c:v>Health care &amp; social assistance</c:v>
                </c:pt>
                <c:pt idx="19">
                  <c:v>All workers</c:v>
                </c:pt>
              </c:strCache>
            </c:strRef>
          </c:cat>
          <c:val>
            <c:numRef>
              <c:f>Sheet1!$B$2:$B$21</c:f>
              <c:numCache>
                <c:formatCode>0</c:formatCode>
                <c:ptCount val="20"/>
                <c:pt idx="0">
                  <c:v>50</c:v>
                </c:pt>
                <c:pt idx="1">
                  <c:v>31</c:v>
                </c:pt>
                <c:pt idx="2">
                  <c:v>30</c:v>
                </c:pt>
                <c:pt idx="3">
                  <c:v>32</c:v>
                </c:pt>
                <c:pt idx="4">
                  <c:v>34</c:v>
                </c:pt>
                <c:pt idx="5">
                  <c:v>34</c:v>
                </c:pt>
                <c:pt idx="6">
                  <c:v>35</c:v>
                </c:pt>
                <c:pt idx="7">
                  <c:v>35</c:v>
                </c:pt>
                <c:pt idx="8">
                  <c:v>36</c:v>
                </c:pt>
                <c:pt idx="9">
                  <c:v>39</c:v>
                </c:pt>
                <c:pt idx="10">
                  <c:v>39</c:v>
                </c:pt>
                <c:pt idx="11">
                  <c:v>40</c:v>
                </c:pt>
                <c:pt idx="12">
                  <c:v>41</c:v>
                </c:pt>
                <c:pt idx="13">
                  <c:v>42</c:v>
                </c:pt>
                <c:pt idx="14">
                  <c:v>42</c:v>
                </c:pt>
                <c:pt idx="15">
                  <c:v>43</c:v>
                </c:pt>
                <c:pt idx="16">
                  <c:v>47</c:v>
                </c:pt>
                <c:pt idx="17">
                  <c:v>50</c:v>
                </c:pt>
                <c:pt idx="19" formatCode="General">
                  <c:v>39</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axMin"/>
        </c:scaling>
        <c:delete val="0"/>
        <c:axPos val="b"/>
        <c:numFmt formatCode="General" sourceLinked="0"/>
        <c:majorTickMark val="none"/>
        <c:minorTickMark val="none"/>
        <c:tickLblPos val="nextTo"/>
        <c:spPr>
          <a:ln/>
        </c:spPr>
        <c:txPr>
          <a:bodyPr rot="-5400000" vert="horz" anchor="ctr" anchorCtr="0"/>
          <a:lstStyle/>
          <a:p>
            <a:pPr>
              <a:defRPr sz="1050"/>
            </a:pPr>
            <a:endParaRPr lang="en-US"/>
          </a:p>
        </c:txPr>
        <c:crossAx val="548836672"/>
        <c:crosses val="autoZero"/>
        <c:auto val="1"/>
        <c:lblAlgn val="ctr"/>
        <c:lblOffset val="500"/>
        <c:noMultiLvlLbl val="0"/>
      </c:catAx>
      <c:valAx>
        <c:axId val="548836672"/>
        <c:scaling>
          <c:orientation val="minMax"/>
          <c:max val="60"/>
        </c:scaling>
        <c:delete val="1"/>
        <c:axPos val="r"/>
        <c:numFmt formatCode="0"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3A4A60"/>
              </a:solidFill>
              <a:ln w="19050">
                <a:noFill/>
              </a:ln>
              <a:effectLst/>
            </c:spPr>
            <c:extLst>
              <c:ext xmlns:c16="http://schemas.microsoft.com/office/drawing/2014/chart" uri="{C3380CC4-5D6E-409C-BE32-E72D297353CC}">
                <c16:uniqueId val="{00000001-6778-4828-B70E-807688D8EE5C}"/>
              </c:ext>
            </c:extLst>
          </c:dPt>
          <c:dPt>
            <c:idx val="1"/>
            <c:bubble3D val="0"/>
            <c:spPr>
              <a:solidFill>
                <a:schemeClr val="bg1"/>
              </a:solidFill>
              <a:ln w="19050">
                <a:noFill/>
              </a:ln>
              <a:effectLst/>
            </c:spPr>
            <c:extLst>
              <c:ext xmlns:c16="http://schemas.microsoft.com/office/drawing/2014/chart" uri="{C3380CC4-5D6E-409C-BE32-E72D297353CC}">
                <c16:uniqueId val="{00000002-6778-4828-B70E-807688D8EE5C}"/>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6778-4828-B70E-807688D8EE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92147326241379146"/>
          <c:h val="0.92502194963403206"/>
        </c:manualLayout>
      </c:layout>
      <c:barChart>
        <c:barDir val="bar"/>
        <c:grouping val="clustered"/>
        <c:varyColors val="0"/>
        <c:ser>
          <c:idx val="0"/>
          <c:order val="0"/>
          <c:tx>
            <c:strRef>
              <c:f>Sheet1!$B$1</c:f>
              <c:strCache>
                <c:ptCount val="1"/>
                <c:pt idx="0">
                  <c:v>All</c:v>
                </c:pt>
              </c:strCache>
            </c:strRef>
          </c:tx>
          <c:spPr>
            <a:solidFill>
              <a:srgbClr val="3A4A60"/>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Threats of violence or physical abuse or actual abuse because of your race</c:v>
                </c:pt>
                <c:pt idx="1">
                  <c:v>Someone excluding you from social interactions during or after work because of your race</c:v>
                </c:pt>
                <c:pt idx="2">
                  <c:v>Someone failing to give you information you need to do your job because of your race</c:v>
                </c:pt>
                <c:pt idx="3">
                  <c:v>Uncomfortable staring or attention because of your race</c:v>
                </c:pt>
                <c:pt idx="4">
                  <c:v>Someone insisting you speak only English at work</c:v>
                </c:pt>
                <c:pt idx="5">
                  <c:v>Someone making you feel as if you have to give up your ethnic identity to get along or do well at work</c:v>
                </c:pt>
                <c:pt idx="6">
                  <c:v>Someone wrongly blaming or accusing you of something because of your race</c:v>
                </c:pt>
                <c:pt idx="7">
                  <c:v>Someone using racial slurs to describe you</c:v>
                </c:pt>
                <c:pt idx="8">
                  <c:v>Being treated differently or worse because of your race</c:v>
                </c:pt>
                <c:pt idx="9">
                  <c:v>Someone mocking your accent or making fun of/deliberately mispronouncing your name</c:v>
                </c:pt>
                <c:pt idx="10">
                  <c:v>Someone making derogatory comments about your race</c:v>
                </c:pt>
                <c:pt idx="11">
                  <c:v>Someone telling jokes about your race</c:v>
                </c:pt>
              </c:strCache>
            </c:strRef>
          </c:cat>
          <c:val>
            <c:numRef>
              <c:f>Sheet1!$B$2:$B$13</c:f>
              <c:numCache>
                <c:formatCode>General</c:formatCode>
                <c:ptCount val="12"/>
                <c:pt idx="0">
                  <c:v>5</c:v>
                </c:pt>
                <c:pt idx="1">
                  <c:v>6</c:v>
                </c:pt>
                <c:pt idx="2">
                  <c:v>7</c:v>
                </c:pt>
                <c:pt idx="3">
                  <c:v>7</c:v>
                </c:pt>
                <c:pt idx="4">
                  <c:v>9</c:v>
                </c:pt>
                <c:pt idx="5">
                  <c:v>11</c:v>
                </c:pt>
                <c:pt idx="6">
                  <c:v>11</c:v>
                </c:pt>
                <c:pt idx="7">
                  <c:v>13</c:v>
                </c:pt>
                <c:pt idx="8">
                  <c:v>16</c:v>
                </c:pt>
                <c:pt idx="9">
                  <c:v>18</c:v>
                </c:pt>
                <c:pt idx="10">
                  <c:v>19</c:v>
                </c:pt>
                <c:pt idx="11">
                  <c:v>24</c:v>
                </c:pt>
              </c:numCache>
            </c:numRef>
          </c:val>
          <c:extLst>
            <c:ext xmlns:c16="http://schemas.microsoft.com/office/drawing/2014/chart" uri="{C3380CC4-5D6E-409C-BE32-E72D297353CC}">
              <c16:uniqueId val="{00000000-EE9A-4874-A686-FD1C38953CB4}"/>
            </c:ext>
          </c:extLst>
        </c:ser>
        <c:dLbls>
          <c:showLegendKey val="0"/>
          <c:showVal val="0"/>
          <c:showCatName val="0"/>
          <c:showSerName val="0"/>
          <c:showPercent val="0"/>
          <c:showBubbleSize val="0"/>
        </c:dLbls>
        <c:gapWidth val="84"/>
        <c:axId val="547809328"/>
        <c:axId val="539614672"/>
      </c:barChart>
      <c:catAx>
        <c:axId val="547809328"/>
        <c:scaling>
          <c:orientation val="minMax"/>
        </c:scaling>
        <c:delete val="1"/>
        <c:axPos val="l"/>
        <c:numFmt formatCode="General" sourceLinked="0"/>
        <c:majorTickMark val="out"/>
        <c:minorTickMark val="none"/>
        <c:tickLblPos val="nextTo"/>
        <c:crossAx val="539614672"/>
        <c:crosses val="autoZero"/>
        <c:auto val="1"/>
        <c:lblAlgn val="r"/>
        <c:lblOffset val="100"/>
        <c:noMultiLvlLbl val="0"/>
      </c:catAx>
      <c:valAx>
        <c:axId val="539614672"/>
        <c:scaling>
          <c:orientation val="minMax"/>
          <c:max val="40"/>
        </c:scaling>
        <c:delete val="1"/>
        <c:axPos val="t"/>
        <c:numFmt formatCode="General" sourceLinked="1"/>
        <c:majorTickMark val="out"/>
        <c:minorTickMark val="none"/>
        <c:tickLblPos val="nextTo"/>
        <c:crossAx val="547809328"/>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19</c:v>
                </c:pt>
                <c:pt idx="1">
                  <c:v>42</c:v>
                </c:pt>
                <c:pt idx="2">
                  <c:v>48</c:v>
                </c:pt>
                <c:pt idx="3">
                  <c:v>37</c:v>
                </c:pt>
                <c:pt idx="4">
                  <c:v>35</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14</c:v>
                </c:pt>
                <c:pt idx="1">
                  <c:v>36</c:v>
                </c:pt>
                <c:pt idx="2">
                  <c:v>40</c:v>
                </c:pt>
                <c:pt idx="3">
                  <c:v>26</c:v>
                </c:pt>
                <c:pt idx="4">
                  <c:v>30</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12</c:v>
                </c:pt>
                <c:pt idx="1">
                  <c:v>16</c:v>
                </c:pt>
                <c:pt idx="2">
                  <c:v>31</c:v>
                </c:pt>
                <c:pt idx="3">
                  <c:v>32</c:v>
                </c:pt>
                <c:pt idx="4">
                  <c:v>45</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12</c:v>
                </c:pt>
                <c:pt idx="1">
                  <c:v>22</c:v>
                </c:pt>
                <c:pt idx="2">
                  <c:v>34</c:v>
                </c:pt>
                <c:pt idx="3">
                  <c:v>30</c:v>
                </c:pt>
                <c:pt idx="4">
                  <c:v>21</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10</c:v>
                </c:pt>
                <c:pt idx="1">
                  <c:v>16</c:v>
                </c:pt>
                <c:pt idx="2">
                  <c:v>29</c:v>
                </c:pt>
                <c:pt idx="3">
                  <c:v>19</c:v>
                </c:pt>
                <c:pt idx="4">
                  <c:v>25</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8</c:v>
                </c:pt>
                <c:pt idx="1">
                  <c:v>18</c:v>
                </c:pt>
                <c:pt idx="2">
                  <c:v>23</c:v>
                </c:pt>
                <c:pt idx="3">
                  <c:v>18</c:v>
                </c:pt>
                <c:pt idx="4">
                  <c:v>16</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7</c:v>
                </c:pt>
                <c:pt idx="1">
                  <c:v>15</c:v>
                </c:pt>
                <c:pt idx="2">
                  <c:v>24</c:v>
                </c:pt>
                <c:pt idx="3">
                  <c:v>19</c:v>
                </c:pt>
                <c:pt idx="4">
                  <c:v>14</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4</c:v>
                </c:pt>
                <c:pt idx="1">
                  <c:v>8</c:v>
                </c:pt>
                <c:pt idx="2">
                  <c:v>22</c:v>
                </c:pt>
                <c:pt idx="3">
                  <c:v>23</c:v>
                </c:pt>
                <c:pt idx="4">
                  <c:v>10</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5</c:v>
                </c:pt>
                <c:pt idx="1">
                  <c:v>9</c:v>
                </c:pt>
                <c:pt idx="2">
                  <c:v>21</c:v>
                </c:pt>
                <c:pt idx="3">
                  <c:v>14</c:v>
                </c:pt>
                <c:pt idx="4">
                  <c:v>7</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80CCAF"/>
              </a:solidFill>
              <a:ln w="19050">
                <a:noFill/>
              </a:ln>
              <a:effectLst/>
            </c:spPr>
            <c:extLst>
              <c:ext xmlns:c16="http://schemas.microsoft.com/office/drawing/2014/chart" uri="{C3380CC4-5D6E-409C-BE32-E72D297353CC}">
                <c16:uniqueId val="{00000001-6778-4828-B70E-807688D8EE5C}"/>
              </c:ext>
            </c:extLst>
          </c:dPt>
          <c:dPt>
            <c:idx val="1"/>
            <c:bubble3D val="0"/>
            <c:spPr>
              <a:solidFill>
                <a:schemeClr val="bg1"/>
              </a:solidFill>
              <a:ln w="19050">
                <a:noFill/>
              </a:ln>
              <a:effectLst/>
            </c:spPr>
            <c:extLst>
              <c:ext xmlns:c16="http://schemas.microsoft.com/office/drawing/2014/chart" uri="{C3380CC4-5D6E-409C-BE32-E72D297353CC}">
                <c16:uniqueId val="{00000002-6778-4828-B70E-807688D8EE5C}"/>
              </c:ext>
            </c:extLst>
          </c:dPt>
          <c:cat>
            <c:strRef>
              <c:f>Sheet1!$A$2:$A$3</c:f>
              <c:strCache>
                <c:ptCount val="2"/>
                <c:pt idx="0">
                  <c:v>1st Qtr</c:v>
                </c:pt>
                <c:pt idx="1">
                  <c:v>2nd Qtr</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0-6778-4828-B70E-807688D8EE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4</c:v>
                </c:pt>
                <c:pt idx="1">
                  <c:v>11</c:v>
                </c:pt>
                <c:pt idx="2">
                  <c:v>23</c:v>
                </c:pt>
                <c:pt idx="3">
                  <c:v>14</c:v>
                </c:pt>
                <c:pt idx="4">
                  <c:v>10</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4</c:v>
                </c:pt>
                <c:pt idx="1">
                  <c:v>6</c:v>
                </c:pt>
                <c:pt idx="2">
                  <c:v>16</c:v>
                </c:pt>
                <c:pt idx="3">
                  <c:v>14</c:v>
                </c:pt>
                <c:pt idx="4">
                  <c:v>4</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Pt>
            <c:idx val="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2-BA8D-4B41-B253-66AFFA32FAF0}"/>
              </c:ext>
            </c:extLst>
          </c:dPt>
          <c:dPt>
            <c:idx val="2"/>
            <c:invertIfNegative val="0"/>
            <c:bubble3D val="0"/>
            <c:spPr>
              <a:solidFill>
                <a:srgbClr val="BFAA5A"/>
              </a:solidFill>
              <a:ln w="12700" cap="flat" cmpd="sng" algn="ctr">
                <a:noFill/>
                <a:prstDash val="solid"/>
                <a:miter lim="800000"/>
              </a:ln>
              <a:effectLst/>
            </c:spPr>
            <c:extLst>
              <c:ext xmlns:c16="http://schemas.microsoft.com/office/drawing/2014/chart" uri="{C3380CC4-5D6E-409C-BE32-E72D297353CC}">
                <c16:uniqueId val="{00000003-BA8D-4B41-B253-66AFFA32FAF0}"/>
              </c:ext>
            </c:extLst>
          </c:dPt>
          <c:dPt>
            <c:idx val="3"/>
            <c:invertIfNegative val="0"/>
            <c:bubble3D val="0"/>
            <c:spPr>
              <a:solidFill>
                <a:srgbClr val="9DAFA3"/>
              </a:solidFill>
              <a:ln w="12700" cap="flat" cmpd="sng" algn="ctr">
                <a:noFill/>
                <a:prstDash val="solid"/>
                <a:miter lim="800000"/>
              </a:ln>
              <a:effectLst/>
            </c:spPr>
            <c:extLst>
              <c:ext xmlns:c16="http://schemas.microsoft.com/office/drawing/2014/chart" uri="{C3380CC4-5D6E-409C-BE32-E72D297353CC}">
                <c16:uniqueId val="{00000004-BA8D-4B41-B253-66AFFA32FAF0}"/>
              </c:ext>
            </c:extLst>
          </c:dPt>
          <c:dPt>
            <c:idx val="4"/>
            <c:invertIfNegative val="0"/>
            <c:bubble3D val="0"/>
            <c:spPr>
              <a:solidFill>
                <a:srgbClr val="A7B277"/>
              </a:solidFill>
              <a:ln w="12700" cap="flat" cmpd="sng" algn="ctr">
                <a:noFill/>
                <a:prstDash val="solid"/>
                <a:miter lim="800000"/>
              </a:ln>
              <a:effectLst/>
            </c:spPr>
            <c:extLst>
              <c:ext xmlns:c16="http://schemas.microsoft.com/office/drawing/2014/chart" uri="{C3380CC4-5D6E-409C-BE32-E72D297353CC}">
                <c16:uniqueId val="{00000005-BA8D-4B41-B253-66AFFA32FAF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NZ European</c:v>
                </c:pt>
                <c:pt idx="1">
                  <c:v>Maori</c:v>
                </c:pt>
                <c:pt idx="2">
                  <c:v>Pasifika</c:v>
                </c:pt>
                <c:pt idx="3">
                  <c:v>Asian</c:v>
                </c:pt>
                <c:pt idx="4">
                  <c:v>Other</c:v>
                </c:pt>
              </c:strCache>
            </c:strRef>
          </c:cat>
          <c:val>
            <c:numRef>
              <c:f>Sheet1!$B$2:$B$6</c:f>
              <c:numCache>
                <c:formatCode>General</c:formatCode>
                <c:ptCount val="5"/>
                <c:pt idx="0">
                  <c:v>3</c:v>
                </c:pt>
                <c:pt idx="1">
                  <c:v>4</c:v>
                </c:pt>
                <c:pt idx="2">
                  <c:v>15</c:v>
                </c:pt>
                <c:pt idx="3">
                  <c:v>8</c:v>
                </c:pt>
                <c:pt idx="4">
                  <c:v>4</c:v>
                </c:pt>
              </c:numCache>
            </c:numRef>
          </c:val>
          <c:extLst>
            <c:ext xmlns:c16="http://schemas.microsoft.com/office/drawing/2014/chart" uri="{C3380CC4-5D6E-409C-BE32-E72D297353CC}">
              <c16:uniqueId val="{00000000-BA8D-4B41-B253-66AFFA32FAF0}"/>
            </c:ext>
          </c:extLst>
        </c:ser>
        <c:dLbls>
          <c:showLegendKey val="0"/>
          <c:showVal val="0"/>
          <c:showCatName val="0"/>
          <c:showSerName val="0"/>
          <c:showPercent val="0"/>
          <c:showBubbleSize val="0"/>
        </c:dLbls>
        <c:gapWidth val="108"/>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Last experienced racial harassment (behavioural definition)</c:v>
                </c:pt>
              </c:strCache>
            </c:strRef>
          </c:tx>
          <c:spPr>
            <a:solidFill>
              <a:schemeClr val="accent4"/>
            </a:solidFill>
            <a:ln w="12700" cap="flat" cmpd="sng" algn="ctr">
              <a:noFill/>
              <a:prstDash val="solid"/>
              <a:miter lim="8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is currently happening</c:v>
                </c:pt>
                <c:pt idx="1">
                  <c:v>1 to 12 months ago</c:v>
                </c:pt>
                <c:pt idx="2">
                  <c:v>Between 1 to 2 years ago</c:v>
                </c:pt>
                <c:pt idx="3">
                  <c:v>Between 2 to 3 years ago</c:v>
                </c:pt>
                <c:pt idx="4">
                  <c:v>Between 3 to 4 years ago</c:v>
                </c:pt>
                <c:pt idx="5">
                  <c:v>Between 4 to 5 years ago</c:v>
                </c:pt>
                <c:pt idx="6">
                  <c:v>More than 5 years ago</c:v>
                </c:pt>
                <c:pt idx="7">
                  <c:v>Don't recall</c:v>
                </c:pt>
              </c:strCache>
            </c:strRef>
          </c:cat>
          <c:val>
            <c:numRef>
              <c:f>Sheet1!$B$2:$B$9</c:f>
              <c:numCache>
                <c:formatCode>General</c:formatCode>
                <c:ptCount val="8"/>
                <c:pt idx="0">
                  <c:v>13</c:v>
                </c:pt>
                <c:pt idx="1">
                  <c:v>23</c:v>
                </c:pt>
                <c:pt idx="2">
                  <c:v>17</c:v>
                </c:pt>
                <c:pt idx="3">
                  <c:v>11</c:v>
                </c:pt>
                <c:pt idx="4">
                  <c:v>9</c:v>
                </c:pt>
                <c:pt idx="5">
                  <c:v>8</c:v>
                </c:pt>
                <c:pt idx="6">
                  <c:v>11</c:v>
                </c:pt>
                <c:pt idx="7">
                  <c:v>8</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racial harassment (behavioural definition)</c:v>
                </c:pt>
              </c:strCache>
            </c:strRef>
          </c:tx>
          <c:spPr>
            <a:solidFill>
              <a:schemeClr val="accent6"/>
            </a:solidFill>
            <a:ln w="12700" cap="flat" cmpd="sng" algn="ctr">
              <a:noFill/>
              <a:prstDash val="solid"/>
              <a:miter lim="8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It was a one-off</c:v>
                </c:pt>
                <c:pt idx="1">
                  <c:v>Less than a month</c:v>
                </c:pt>
                <c:pt idx="2">
                  <c:v>1 to 3 months</c:v>
                </c:pt>
                <c:pt idx="3">
                  <c:v>4 to 6 months</c:v>
                </c:pt>
                <c:pt idx="4">
                  <c:v>7 to 12 months</c:v>
                </c:pt>
                <c:pt idx="5">
                  <c:v>1 to 2 years</c:v>
                </c:pt>
                <c:pt idx="6">
                  <c:v>3 to 4 years</c:v>
                </c:pt>
                <c:pt idx="7">
                  <c:v>5 to 10 years</c:v>
                </c:pt>
                <c:pt idx="8">
                  <c:v>More than 10 years</c:v>
                </c:pt>
                <c:pt idx="9">
                  <c:v>Don’t recall</c:v>
                </c:pt>
              </c:strCache>
            </c:strRef>
          </c:cat>
          <c:val>
            <c:numRef>
              <c:f>Sheet1!$B$2:$B$11</c:f>
              <c:numCache>
                <c:formatCode>General</c:formatCode>
                <c:ptCount val="10"/>
                <c:pt idx="0">
                  <c:v>33</c:v>
                </c:pt>
                <c:pt idx="1">
                  <c:v>11</c:v>
                </c:pt>
                <c:pt idx="2">
                  <c:v>9</c:v>
                </c:pt>
                <c:pt idx="3">
                  <c:v>6</c:v>
                </c:pt>
                <c:pt idx="4">
                  <c:v>7</c:v>
                </c:pt>
                <c:pt idx="5">
                  <c:v>8</c:v>
                </c:pt>
                <c:pt idx="6">
                  <c:v>6</c:v>
                </c:pt>
                <c:pt idx="7">
                  <c:v>4</c:v>
                </c:pt>
                <c:pt idx="8">
                  <c:v>6</c:v>
                </c:pt>
                <c:pt idx="9">
                  <c:v>10</c:v>
                </c:pt>
              </c:numCache>
            </c:numRef>
          </c:val>
          <c:extLst>
            <c:ext xmlns:c16="http://schemas.microsoft.com/office/drawing/2014/chart" uri="{C3380CC4-5D6E-409C-BE32-E72D297353CC}">
              <c16:uniqueId val="{00000000-48DA-4B4C-90E0-A2578CFB5266}"/>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15298149864951907"/>
          <c:w val="0.93041617217212136"/>
          <c:h val="0.65890273340602112"/>
        </c:manualLayout>
      </c:layout>
      <c:barChart>
        <c:barDir val="col"/>
        <c:grouping val="clustered"/>
        <c:varyColors val="0"/>
        <c:ser>
          <c:idx val="0"/>
          <c:order val="0"/>
          <c:tx>
            <c:strRef>
              <c:f>Sheet1!$B$1</c:f>
              <c:strCache>
                <c:ptCount val="1"/>
                <c:pt idx="0">
                  <c:v>All</c:v>
                </c:pt>
              </c:strCache>
            </c:strRef>
          </c:tx>
          <c:spPr>
            <a:solidFill>
              <a:srgbClr val="3A4A60"/>
            </a:solidFill>
            <a:ln w="12700" cap="flat" cmpd="sng" algn="ctr">
              <a:noFill/>
              <a:prstDash val="solid"/>
              <a:miter lim="800000"/>
            </a:ln>
            <a:effectLst/>
          </c:spPr>
          <c:invertIfNegative val="0"/>
          <c:dPt>
            <c:idx val="1"/>
            <c:invertIfNegative val="0"/>
            <c:bubble3D val="0"/>
            <c:spPr>
              <a:solidFill>
                <a:srgbClr val="7A90AF"/>
              </a:solidFill>
              <a:ln w="12700" cap="flat" cmpd="sng" algn="ctr">
                <a:noFill/>
                <a:prstDash val="solid"/>
                <a:miter lim="800000"/>
              </a:ln>
              <a:effectLst/>
            </c:spPr>
            <c:extLst>
              <c:ext xmlns:c16="http://schemas.microsoft.com/office/drawing/2014/chart" uri="{C3380CC4-5D6E-409C-BE32-E72D297353CC}">
                <c16:uniqueId val="{00000000-D85B-45F2-8C52-46E02F68BA79}"/>
              </c:ext>
            </c:extLst>
          </c:dPt>
          <c:dPt>
            <c:idx val="2"/>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1-D85B-45F2-8C52-46E02F68BA79}"/>
              </c:ext>
            </c:extLst>
          </c:dPt>
          <c:dLbls>
            <c:dLbl>
              <c:idx val="0"/>
              <c:tx>
                <c:rich>
                  <a:bodyPr/>
                  <a:lstStyle/>
                  <a:p>
                    <a:fld id="{4512161C-D875-4630-A412-F6701745BDAB}"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0D6-4913-96DB-9C5C8F4537BD}"/>
                </c:ext>
              </c:extLst>
            </c:dLbl>
            <c:dLbl>
              <c:idx val="1"/>
              <c:tx>
                <c:rich>
                  <a:bodyPr/>
                  <a:lstStyle/>
                  <a:p>
                    <a:fld id="{69BE7E21-6FA7-4874-877B-576EA0E2350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5B-45F2-8C52-46E02F68BA79}"/>
                </c:ext>
              </c:extLst>
            </c:dLbl>
            <c:dLbl>
              <c:idx val="2"/>
              <c:tx>
                <c:rich>
                  <a:bodyPr/>
                  <a:lstStyle/>
                  <a:p>
                    <a:fld id="{8812A39B-BD4E-40E9-8065-B97F898355B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5B-45F2-8C52-46E02F68BA79}"/>
                </c:ext>
              </c:extLst>
            </c:dLbl>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Sheet1!$B$2:$B$4</c:f>
              <c:numCache>
                <c:formatCode>0</c:formatCode>
                <c:ptCount val="3"/>
                <c:pt idx="0">
                  <c:v>40</c:v>
                </c:pt>
                <c:pt idx="1">
                  <c:v>20</c:v>
                </c:pt>
                <c:pt idx="2">
                  <c:v>44</c:v>
                </c:pt>
              </c:numCache>
            </c:numRef>
          </c:val>
          <c:extLst>
            <c:ext xmlns:c16="http://schemas.microsoft.com/office/drawing/2014/chart" uri="{C3380CC4-5D6E-409C-BE32-E72D297353CC}">
              <c16:uniqueId val="{00000001-826A-4FD0-A4B2-09A9AFB7AB44}"/>
            </c:ext>
          </c:extLst>
        </c:ser>
        <c:dLbls>
          <c:showLegendKey val="0"/>
          <c:showVal val="0"/>
          <c:showCatName val="0"/>
          <c:showSerName val="0"/>
          <c:showPercent val="0"/>
          <c:showBubbleSize val="0"/>
        </c:dLbls>
        <c:gapWidth val="215"/>
        <c:axId val="538477616"/>
        <c:axId val="538478176"/>
      </c:barChart>
      <c:catAx>
        <c:axId val="538477616"/>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38478176"/>
        <c:crosses val="autoZero"/>
        <c:auto val="1"/>
        <c:lblAlgn val="ctr"/>
        <c:lblOffset val="100"/>
        <c:noMultiLvlLbl val="0"/>
      </c:catAx>
      <c:valAx>
        <c:axId val="538478176"/>
        <c:scaling>
          <c:orientation val="minMax"/>
          <c:max val="50"/>
        </c:scaling>
        <c:delete val="1"/>
        <c:axPos val="l"/>
        <c:numFmt formatCode="0" sourceLinked="1"/>
        <c:majorTickMark val="out"/>
        <c:minorTickMark val="none"/>
        <c:tickLblPos val="nextTo"/>
        <c:crossAx val="538477616"/>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3A4A60"/>
              </a:solidFill>
              <a:ln w="19050">
                <a:noFill/>
              </a:ln>
              <a:effectLst/>
            </c:spPr>
            <c:extLst>
              <c:ext xmlns:c16="http://schemas.microsoft.com/office/drawing/2014/chart" uri="{C3380CC4-5D6E-409C-BE32-E72D297353CC}">
                <c16:uniqueId val="{00000001-6778-4828-B70E-807688D8EE5C}"/>
              </c:ext>
            </c:extLst>
          </c:dPt>
          <c:dPt>
            <c:idx val="1"/>
            <c:bubble3D val="0"/>
            <c:spPr>
              <a:solidFill>
                <a:schemeClr val="bg1"/>
              </a:solidFill>
              <a:ln w="19050">
                <a:noFill/>
              </a:ln>
              <a:effectLst/>
            </c:spPr>
            <c:extLst>
              <c:ext xmlns:c16="http://schemas.microsoft.com/office/drawing/2014/chart" uri="{C3380CC4-5D6E-409C-BE32-E72D297353CC}">
                <c16:uniqueId val="{00000002-6778-4828-B70E-807688D8EE5C}"/>
              </c:ext>
            </c:extLst>
          </c:dPt>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0-6778-4828-B70E-807688D8EE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14507814898359603"/>
          <c:w val="0.93041617217212136"/>
          <c:h val="0.50018819823547478"/>
        </c:manualLayout>
      </c:layout>
      <c:barChart>
        <c:barDir val="col"/>
        <c:grouping val="clustered"/>
        <c:varyColors val="0"/>
        <c:ser>
          <c:idx val="0"/>
          <c:order val="0"/>
          <c:tx>
            <c:strRef>
              <c:f>Sheet1!$B$1</c:f>
              <c:strCache>
                <c:ptCount val="1"/>
                <c:pt idx="0">
                  <c:v>Column1</c:v>
                </c:pt>
              </c:strCache>
            </c:strRef>
          </c:tx>
          <c:spPr>
            <a:solidFill>
              <a:srgbClr val="7A90AF"/>
            </a:solidFill>
            <a:ln w="12700" cap="flat" cmpd="sng" algn="ctr">
              <a:noFill/>
              <a:prstDash val="solid"/>
              <a:miter lim="800000"/>
            </a:ln>
            <a:effectLst/>
          </c:spPr>
          <c:invertIfNegative val="0"/>
          <c:dPt>
            <c:idx val="0"/>
            <c:invertIfNegative val="0"/>
            <c:bubble3D val="0"/>
            <c:spPr>
              <a:solidFill>
                <a:schemeClr val="accent6"/>
              </a:solidFill>
              <a:ln w="12700" cap="flat" cmpd="sng" algn="ctr">
                <a:noFill/>
                <a:prstDash val="solid"/>
                <a:miter lim="800000"/>
              </a:ln>
              <a:effectLst/>
            </c:spPr>
            <c:extLst>
              <c:ext xmlns:c16="http://schemas.microsoft.com/office/drawing/2014/chart" uri="{C3380CC4-5D6E-409C-BE32-E72D297353CC}">
                <c16:uniqueId val="{00000001-7427-4DC7-BEB3-53741D8DFB26}"/>
              </c:ext>
            </c:extLst>
          </c:dPt>
          <c:dPt>
            <c:idx val="2"/>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3-7427-4DC7-BEB3-53741D8DFB26}"/>
              </c:ext>
            </c:extLst>
          </c:dPt>
          <c:dPt>
            <c:idx val="5"/>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7-4CF7-4598-B928-EDD8E4653375}"/>
              </c:ext>
            </c:extLst>
          </c:dPt>
          <c:dPt>
            <c:idx val="6"/>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4-7427-4DC7-BEB3-53741D8DFB26}"/>
              </c:ext>
            </c:extLst>
          </c:dPt>
          <c:dPt>
            <c:idx val="7"/>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5-7427-4DC7-BEB3-53741D8DFB26}"/>
              </c:ext>
            </c:extLst>
          </c:dPt>
          <c:dPt>
            <c:idx val="8"/>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6-7427-4DC7-BEB3-53741D8DFB26}"/>
              </c:ext>
            </c:extLst>
          </c:dPt>
          <c:dPt>
            <c:idx val="9"/>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7-7427-4DC7-BEB3-53741D8DFB26}"/>
              </c:ext>
            </c:extLst>
          </c:dPt>
          <c:dPt>
            <c:idx val="1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11-2420-4B5C-8B2B-52091F96B17D}"/>
              </c:ext>
            </c:extLst>
          </c:dPt>
          <c:dPt>
            <c:idx val="12"/>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13-4CF7-4598-B928-EDD8E4653375}"/>
              </c:ext>
            </c:extLst>
          </c:dPt>
          <c:dPt>
            <c:idx val="13"/>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B-7427-4DC7-BEB3-53741D8DFB26}"/>
              </c:ext>
            </c:extLst>
          </c:dPt>
          <c:dPt>
            <c:idx val="15"/>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C-7427-4DC7-BEB3-53741D8DFB26}"/>
              </c:ext>
            </c:extLst>
          </c:dPt>
          <c:dPt>
            <c:idx val="17"/>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01-A008-4DDA-93DD-809409666392}"/>
              </c:ext>
            </c:extLst>
          </c:dPt>
          <c:dPt>
            <c:idx val="18"/>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D-2420-4B5C-8B2B-52091F96B17D}"/>
              </c:ext>
            </c:extLst>
          </c:dPt>
          <c:dPt>
            <c:idx val="19"/>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D-4CF7-4598-B928-EDD8E4653375}"/>
              </c:ext>
            </c:extLst>
          </c:dPt>
          <c:dPt>
            <c:idx val="20"/>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0F-7427-4DC7-BEB3-53741D8DFB26}"/>
              </c:ext>
            </c:extLst>
          </c:dPt>
          <c:dPt>
            <c:idx val="21"/>
            <c:invertIfNegative val="0"/>
            <c:bubble3D val="0"/>
            <c:spPr>
              <a:solidFill>
                <a:schemeClr val="accent4"/>
              </a:solidFill>
              <a:ln w="12700" cap="flat" cmpd="sng" algn="ctr">
                <a:noFill/>
                <a:prstDash val="solid"/>
                <a:miter lim="800000"/>
              </a:ln>
              <a:effectLst/>
            </c:spPr>
            <c:extLst>
              <c:ext xmlns:c16="http://schemas.microsoft.com/office/drawing/2014/chart" uri="{C3380CC4-5D6E-409C-BE32-E72D297353CC}">
                <c16:uniqueId val="{00000010-7427-4DC7-BEB3-53741D8DFB26}"/>
              </c:ext>
            </c:extLst>
          </c:dPt>
          <c:dPt>
            <c:idx val="23"/>
            <c:invertIfNegative val="0"/>
            <c:bubble3D val="0"/>
            <c:spPr>
              <a:solidFill>
                <a:schemeClr val="accent3"/>
              </a:solidFill>
              <a:ln w="12700" cap="flat" cmpd="sng" algn="ctr">
                <a:noFill/>
                <a:prstDash val="solid"/>
                <a:miter lim="800000"/>
              </a:ln>
              <a:effectLst/>
            </c:spPr>
            <c:extLst>
              <c:ext xmlns:c16="http://schemas.microsoft.com/office/drawing/2014/chart" uri="{C3380CC4-5D6E-409C-BE32-E72D297353CC}">
                <c16:uniqueId val="{00000012-7427-4DC7-BEB3-53741D8DFB26}"/>
              </c:ext>
            </c:extLst>
          </c:dPt>
          <c:dPt>
            <c:idx val="24"/>
            <c:invertIfNegative val="0"/>
            <c:bubble3D val="0"/>
            <c:spPr>
              <a:solidFill>
                <a:schemeClr val="accent3"/>
              </a:solidFill>
              <a:ln w="12700" cap="flat" cmpd="sng" algn="ctr">
                <a:noFill/>
                <a:prstDash val="solid"/>
                <a:miter lim="800000"/>
              </a:ln>
              <a:effectLst/>
            </c:spPr>
            <c:extLst>
              <c:ext xmlns:c16="http://schemas.microsoft.com/office/drawing/2014/chart" uri="{C3380CC4-5D6E-409C-BE32-E72D297353CC}">
                <c16:uniqueId val="{00000027-2420-4B5C-8B2B-52091F96B17D}"/>
              </c:ext>
            </c:extLst>
          </c:dPt>
          <c:dPt>
            <c:idx val="25"/>
            <c:invertIfNegative val="0"/>
            <c:bubble3D val="0"/>
            <c:spPr>
              <a:solidFill>
                <a:schemeClr val="accent3"/>
              </a:solidFill>
              <a:ln w="12700" cap="flat" cmpd="sng" algn="ctr">
                <a:noFill/>
                <a:prstDash val="solid"/>
                <a:miter lim="800000"/>
              </a:ln>
              <a:effectLst/>
            </c:spPr>
            <c:extLst>
              <c:ext xmlns:c16="http://schemas.microsoft.com/office/drawing/2014/chart" uri="{C3380CC4-5D6E-409C-BE32-E72D297353CC}">
                <c16:uniqueId val="{00000027-4CF7-4598-B928-EDD8E4653375}"/>
              </c:ext>
            </c:extLst>
          </c:dPt>
          <c:dPt>
            <c:idx val="27"/>
            <c:invertIfNegative val="0"/>
            <c:bubble3D val="0"/>
            <c:spPr>
              <a:solidFill>
                <a:schemeClr val="bg2"/>
              </a:solidFill>
              <a:ln w="12700" cap="flat" cmpd="sng" algn="ctr">
                <a:noFill/>
                <a:prstDash val="solid"/>
                <a:miter lim="800000"/>
              </a:ln>
              <a:effectLst/>
            </c:spPr>
            <c:extLst>
              <c:ext xmlns:c16="http://schemas.microsoft.com/office/drawing/2014/chart" uri="{C3380CC4-5D6E-409C-BE32-E72D297353CC}">
                <c16:uniqueId val="{00000029-4CF7-4598-B928-EDD8E4653375}"/>
              </c:ext>
            </c:extLst>
          </c:dPt>
          <c:dPt>
            <c:idx val="28"/>
            <c:invertIfNegative val="0"/>
            <c:bubble3D val="0"/>
            <c:spPr>
              <a:solidFill>
                <a:schemeClr val="bg2"/>
              </a:solidFill>
              <a:ln w="12700" cap="flat" cmpd="sng" algn="ctr">
                <a:noFill/>
                <a:prstDash val="solid"/>
                <a:miter lim="800000"/>
              </a:ln>
              <a:effectLst/>
            </c:spPr>
            <c:extLst>
              <c:ext xmlns:c16="http://schemas.microsoft.com/office/drawing/2014/chart" uri="{C3380CC4-5D6E-409C-BE32-E72D297353CC}">
                <c16:uniqueId val="{0000002D-2420-4B5C-8B2B-52091F96B17D}"/>
              </c:ext>
            </c:extLst>
          </c:dPt>
          <c:dPt>
            <c:idx val="30"/>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2B-4CF7-4598-B928-EDD8E4653375}"/>
              </c:ext>
            </c:extLst>
          </c:dPt>
          <c:dPt>
            <c:idx val="31"/>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31-2420-4B5C-8B2B-52091F96B17D}"/>
              </c:ext>
            </c:extLst>
          </c:dPt>
          <c:dPt>
            <c:idx val="32"/>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33-6F12-41DE-97EF-A64802F1D3A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Sheet1!$A$2:$A$34</c:f>
              <c:strCache>
                <c:ptCount val="33"/>
                <c:pt idx="0">
                  <c:v>All workers</c:v>
                </c:pt>
                <c:pt idx="2">
                  <c:v>Male</c:v>
                </c:pt>
                <c:pt idx="3">
                  <c:v>Female</c:v>
                </c:pt>
                <c:pt idx="5">
                  <c:v>Male 18 – 29</c:v>
                </c:pt>
                <c:pt idx="6">
                  <c:v>Male 30 – 39</c:v>
                </c:pt>
                <c:pt idx="7">
                  <c:v>Male 40 – 49</c:v>
                </c:pt>
                <c:pt idx="8">
                  <c:v>Male 50 – 59</c:v>
                </c:pt>
                <c:pt idx="9">
                  <c:v>Male 60+</c:v>
                </c:pt>
                <c:pt idx="11">
                  <c:v>Female 18 – 29</c:v>
                </c:pt>
                <c:pt idx="12">
                  <c:v>Female 30 – 39</c:v>
                </c:pt>
                <c:pt idx="13">
                  <c:v>Female 40 – 49</c:v>
                </c:pt>
                <c:pt idx="14">
                  <c:v>Female 50 – 59</c:v>
                </c:pt>
                <c:pt idx="15">
                  <c:v>Female 60+</c:v>
                </c:pt>
                <c:pt idx="17">
                  <c:v>NZ European</c:v>
                </c:pt>
                <c:pt idx="18">
                  <c:v>Māori</c:v>
                </c:pt>
                <c:pt idx="19">
                  <c:v>Pacific peoples</c:v>
                </c:pt>
                <c:pt idx="20">
                  <c:v>Asian</c:v>
                </c:pt>
                <c:pt idx="21">
                  <c:v>Other</c:v>
                </c:pt>
                <c:pt idx="23">
                  <c:v>Heterosexual or straight</c:v>
                </c:pt>
                <c:pt idx="24">
                  <c:v>Gay or lesbian</c:v>
                </c:pt>
                <c:pt idx="25">
                  <c:v>Bisexual</c:v>
                </c:pt>
                <c:pt idx="27">
                  <c:v>Disabled (W)</c:v>
                </c:pt>
                <c:pt idx="28">
                  <c:v>Not disabled (W)</c:v>
                </c:pt>
                <c:pt idx="30">
                  <c:v>Born in New Zealand</c:v>
                </c:pt>
                <c:pt idx="31">
                  <c:v>Moved to NZ up to 5 years ago</c:v>
                </c:pt>
                <c:pt idx="32">
                  <c:v>Moved to NZ more than 5 years ago</c:v>
                </c:pt>
              </c:strCache>
            </c:strRef>
          </c:cat>
          <c:val>
            <c:numRef>
              <c:f>Sheet1!$B$2:$B$34</c:f>
              <c:numCache>
                <c:formatCode>General</c:formatCode>
                <c:ptCount val="33"/>
                <c:pt idx="0" formatCode="0">
                  <c:v>20</c:v>
                </c:pt>
                <c:pt idx="2" formatCode="0">
                  <c:v>18</c:v>
                </c:pt>
                <c:pt idx="3" formatCode="0">
                  <c:v>21</c:v>
                </c:pt>
                <c:pt idx="5" formatCode="0">
                  <c:v>30</c:v>
                </c:pt>
                <c:pt idx="6" formatCode="0">
                  <c:v>22</c:v>
                </c:pt>
                <c:pt idx="7" formatCode="0">
                  <c:v>15</c:v>
                </c:pt>
                <c:pt idx="8" formatCode="0">
                  <c:v>16</c:v>
                </c:pt>
                <c:pt idx="9" formatCode="0">
                  <c:v>7</c:v>
                </c:pt>
                <c:pt idx="11" formatCode="0">
                  <c:v>27</c:v>
                </c:pt>
                <c:pt idx="12" formatCode="0">
                  <c:v>24</c:v>
                </c:pt>
                <c:pt idx="13" formatCode="0">
                  <c:v>18</c:v>
                </c:pt>
                <c:pt idx="14" formatCode="0">
                  <c:v>19</c:v>
                </c:pt>
                <c:pt idx="15" formatCode="0">
                  <c:v>14</c:v>
                </c:pt>
                <c:pt idx="17" formatCode="0">
                  <c:v>20</c:v>
                </c:pt>
                <c:pt idx="18" formatCode="0">
                  <c:v>22</c:v>
                </c:pt>
                <c:pt idx="19" formatCode="0">
                  <c:v>26</c:v>
                </c:pt>
                <c:pt idx="20" formatCode="0">
                  <c:v>18</c:v>
                </c:pt>
                <c:pt idx="21" formatCode="0">
                  <c:v>16</c:v>
                </c:pt>
                <c:pt idx="23" formatCode="0">
                  <c:v>19</c:v>
                </c:pt>
                <c:pt idx="24" formatCode="0">
                  <c:v>25</c:v>
                </c:pt>
                <c:pt idx="25" formatCode="0">
                  <c:v>39</c:v>
                </c:pt>
                <c:pt idx="27" formatCode="0">
                  <c:v>52</c:v>
                </c:pt>
                <c:pt idx="28" formatCode="0">
                  <c:v>17</c:v>
                </c:pt>
                <c:pt idx="30" formatCode="0">
                  <c:v>21</c:v>
                </c:pt>
                <c:pt idx="31" formatCode="0">
                  <c:v>28</c:v>
                </c:pt>
                <c:pt idx="32" formatCode="0">
                  <c:v>17</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rot="-5400000" vert="horz"/>
          <a:lstStyle/>
          <a:p>
            <a:pPr>
              <a:defRPr sz="1100"/>
            </a:pPr>
            <a:endParaRPr lang="en-US"/>
          </a:p>
        </c:txPr>
        <c:crossAx val="548836672"/>
        <c:crosses val="autoZero"/>
        <c:auto val="1"/>
        <c:lblAlgn val="ctr"/>
        <c:lblOffset val="500"/>
        <c:noMultiLvlLbl val="0"/>
      </c:catAx>
      <c:valAx>
        <c:axId val="548836672"/>
        <c:scaling>
          <c:orientation val="minMax"/>
          <c:max val="100"/>
        </c:scaling>
        <c:delete val="1"/>
        <c:axPos val="l"/>
        <c:numFmt formatCode="0"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95171455329878E-2"/>
          <c:y val="0.10809373752473816"/>
          <c:w val="0.93041617217212136"/>
          <c:h val="0.50018819823547478"/>
        </c:manualLayout>
      </c:layout>
      <c:barChart>
        <c:barDir val="col"/>
        <c:grouping val="clustered"/>
        <c:varyColors val="0"/>
        <c:ser>
          <c:idx val="0"/>
          <c:order val="0"/>
          <c:tx>
            <c:strRef>
              <c:f>Sheet1!$B$1</c:f>
              <c:strCache>
                <c:ptCount val="1"/>
                <c:pt idx="0">
                  <c:v>Personally experienced sexual harassment (HRC definition)</c:v>
                </c:pt>
              </c:strCache>
            </c:strRef>
          </c:tx>
          <c:spPr>
            <a:solidFill>
              <a:schemeClr val="accent6"/>
            </a:solidFill>
            <a:ln w="12700" cap="flat" cmpd="sng" algn="ctr">
              <a:noFill/>
              <a:prstDash val="solid"/>
              <a:miter lim="800000"/>
            </a:ln>
            <a:effectLst/>
          </c:spPr>
          <c:invertIfNegative val="0"/>
          <c:dPt>
            <c:idx val="0"/>
            <c:invertIfNegative val="0"/>
            <c:bubble3D val="0"/>
            <c:extLst>
              <c:ext xmlns:c16="http://schemas.microsoft.com/office/drawing/2014/chart" uri="{C3380CC4-5D6E-409C-BE32-E72D297353CC}">
                <c16:uniqueId val="{00000001-7427-4DC7-BEB3-53741D8DFB26}"/>
              </c:ext>
            </c:extLst>
          </c:dPt>
          <c:dPt>
            <c:idx val="1"/>
            <c:invertIfNegative val="0"/>
            <c:bubble3D val="0"/>
            <c:extLst>
              <c:ext xmlns:c16="http://schemas.microsoft.com/office/drawing/2014/chart" uri="{C3380CC4-5D6E-409C-BE32-E72D297353CC}">
                <c16:uniqueId val="{00000003-6E3B-4877-97FB-469B8812E54F}"/>
              </c:ext>
            </c:extLst>
          </c:dPt>
          <c:dPt>
            <c:idx val="2"/>
            <c:invertIfNegative val="0"/>
            <c:bubble3D val="0"/>
            <c:extLst>
              <c:ext xmlns:c16="http://schemas.microsoft.com/office/drawing/2014/chart" uri="{C3380CC4-5D6E-409C-BE32-E72D297353CC}">
                <c16:uniqueId val="{00000002-7427-4DC7-BEB3-53741D8DFB26}"/>
              </c:ext>
            </c:extLst>
          </c:dPt>
          <c:dPt>
            <c:idx val="3"/>
            <c:invertIfNegative val="0"/>
            <c:bubble3D val="0"/>
            <c:extLst>
              <c:ext xmlns:c16="http://schemas.microsoft.com/office/drawing/2014/chart" uri="{C3380CC4-5D6E-409C-BE32-E72D297353CC}">
                <c16:uniqueId val="{00000003-118D-4D8F-BA81-F3AEE16B0F82}"/>
              </c:ext>
            </c:extLst>
          </c:dPt>
          <c:dPt>
            <c:idx val="6"/>
            <c:invertIfNegative val="0"/>
            <c:bubble3D val="0"/>
            <c:extLst>
              <c:ext xmlns:c16="http://schemas.microsoft.com/office/drawing/2014/chart" uri="{C3380CC4-5D6E-409C-BE32-E72D297353CC}">
                <c16:uniqueId val="{00000004-7427-4DC7-BEB3-53741D8DFB26}"/>
              </c:ext>
            </c:extLst>
          </c:dPt>
          <c:dPt>
            <c:idx val="7"/>
            <c:invertIfNegative val="0"/>
            <c:bubble3D val="0"/>
            <c:extLst>
              <c:ext xmlns:c16="http://schemas.microsoft.com/office/drawing/2014/chart" uri="{C3380CC4-5D6E-409C-BE32-E72D297353CC}">
                <c16:uniqueId val="{00000005-7427-4DC7-BEB3-53741D8DFB26}"/>
              </c:ext>
            </c:extLst>
          </c:dPt>
          <c:dPt>
            <c:idx val="8"/>
            <c:invertIfNegative val="0"/>
            <c:bubble3D val="0"/>
            <c:extLst>
              <c:ext xmlns:c16="http://schemas.microsoft.com/office/drawing/2014/chart" uri="{C3380CC4-5D6E-409C-BE32-E72D297353CC}">
                <c16:uniqueId val="{00000006-7427-4DC7-BEB3-53741D8DFB26}"/>
              </c:ext>
            </c:extLst>
          </c:dPt>
          <c:dPt>
            <c:idx val="9"/>
            <c:invertIfNegative val="0"/>
            <c:bubble3D val="0"/>
            <c:extLst>
              <c:ext xmlns:c16="http://schemas.microsoft.com/office/drawing/2014/chart" uri="{C3380CC4-5D6E-409C-BE32-E72D297353CC}">
                <c16:uniqueId val="{00000007-7427-4DC7-BEB3-53741D8DFB26}"/>
              </c:ext>
            </c:extLst>
          </c:dPt>
          <c:dPt>
            <c:idx val="11"/>
            <c:invertIfNegative val="0"/>
            <c:bubble3D val="0"/>
            <c:extLst>
              <c:ext xmlns:c16="http://schemas.microsoft.com/office/drawing/2014/chart" uri="{C3380CC4-5D6E-409C-BE32-E72D297353CC}">
                <c16:uniqueId val="{00000011-6E3B-4877-97FB-469B8812E54F}"/>
              </c:ext>
            </c:extLst>
          </c:dPt>
          <c:dPt>
            <c:idx val="12"/>
            <c:invertIfNegative val="0"/>
            <c:bubble3D val="0"/>
            <c:extLst>
              <c:ext xmlns:c16="http://schemas.microsoft.com/office/drawing/2014/chart" uri="{C3380CC4-5D6E-409C-BE32-E72D297353CC}">
                <c16:uniqueId val="{00000013-89BA-484B-B7C7-7DCD903DC146}"/>
              </c:ext>
            </c:extLst>
          </c:dPt>
          <c:dPt>
            <c:idx val="13"/>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extLst>
              <c:ext xmlns:c16="http://schemas.microsoft.com/office/drawing/2014/chart" uri="{C3380CC4-5D6E-409C-BE32-E72D297353CC}">
                <c16:uniqueId val="{0000000B-7427-4DC7-BEB3-53741D8DFB26}"/>
              </c:ext>
            </c:extLst>
          </c:dPt>
          <c:dPt>
            <c:idx val="15"/>
            <c:invertIfNegative val="0"/>
            <c:bubble3D val="0"/>
            <c:extLst>
              <c:ext xmlns:c16="http://schemas.microsoft.com/office/drawing/2014/chart" uri="{C3380CC4-5D6E-409C-BE32-E72D297353CC}">
                <c16:uniqueId val="{0000000C-7427-4DC7-BEB3-53741D8DFB26}"/>
              </c:ext>
            </c:extLst>
          </c:dPt>
          <c:dPt>
            <c:idx val="16"/>
            <c:invertIfNegative val="0"/>
            <c:bubble3D val="0"/>
            <c:extLst>
              <c:ext xmlns:c16="http://schemas.microsoft.com/office/drawing/2014/chart" uri="{C3380CC4-5D6E-409C-BE32-E72D297353CC}">
                <c16:uniqueId val="{0000000D-7427-4DC7-BEB3-53741D8DFB26}"/>
              </c:ext>
            </c:extLst>
          </c:dPt>
          <c:dPt>
            <c:idx val="17"/>
            <c:invertIfNegative val="0"/>
            <c:bubble3D val="0"/>
            <c:extLst>
              <c:ext xmlns:c16="http://schemas.microsoft.com/office/drawing/2014/chart" uri="{C3380CC4-5D6E-409C-BE32-E72D297353CC}">
                <c16:uniqueId val="{0000000F-05CC-4591-852F-489602E850DD}"/>
              </c:ext>
            </c:extLst>
          </c:dPt>
          <c:dPt>
            <c:idx val="19"/>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1F-89BA-484B-B7C7-7DCD903DC146}"/>
              </c:ext>
            </c:extLst>
          </c:dPt>
          <c:dPt>
            <c:idx val="20"/>
            <c:invertIfNegative val="0"/>
            <c:bubble3D val="0"/>
            <c:extLst>
              <c:ext xmlns:c16="http://schemas.microsoft.com/office/drawing/2014/chart" uri="{C3380CC4-5D6E-409C-BE32-E72D297353CC}">
                <c16:uniqueId val="{0000000F-7427-4DC7-BEB3-53741D8DFB26}"/>
              </c:ext>
            </c:extLst>
          </c:dPt>
          <c:dPt>
            <c:idx val="21"/>
            <c:invertIfNegative val="0"/>
            <c:bubble3D val="0"/>
            <c:extLst>
              <c:ext xmlns:c16="http://schemas.microsoft.com/office/drawing/2014/chart" uri="{C3380CC4-5D6E-409C-BE32-E72D297353CC}">
                <c16:uniqueId val="{00000010-7427-4DC7-BEB3-53741D8DFB26}"/>
              </c:ext>
            </c:extLst>
          </c:dPt>
          <c:dPt>
            <c:idx val="22"/>
            <c:invertIfNegative val="0"/>
            <c:bubble3D val="0"/>
            <c:extLst>
              <c:ext xmlns:c16="http://schemas.microsoft.com/office/drawing/2014/chart" uri="{C3380CC4-5D6E-409C-BE32-E72D297353CC}">
                <c16:uniqueId val="{00000011-7427-4DC7-BEB3-53741D8DFB26}"/>
              </c:ext>
            </c:extLst>
          </c:dPt>
          <c:dPt>
            <c:idx val="23"/>
            <c:invertIfNegative val="0"/>
            <c:bubble3D val="0"/>
            <c:extLst>
              <c:ext xmlns:c16="http://schemas.microsoft.com/office/drawing/2014/chart" uri="{C3380CC4-5D6E-409C-BE32-E72D297353CC}">
                <c16:uniqueId val="{00000012-7427-4DC7-BEB3-53741D8DFB26}"/>
              </c:ext>
            </c:extLst>
          </c:dPt>
          <c:dPt>
            <c:idx val="25"/>
            <c:invertIfNegative val="0"/>
            <c:bubble3D val="0"/>
            <c:extLst>
              <c:ext xmlns:c16="http://schemas.microsoft.com/office/drawing/2014/chart" uri="{C3380CC4-5D6E-409C-BE32-E72D297353CC}">
                <c16:uniqueId val="{00000029-89BA-484B-B7C7-7DCD903DC146}"/>
              </c:ext>
            </c:extLst>
          </c:dPt>
          <c:dPt>
            <c:idx val="26"/>
            <c:invertIfNegative val="0"/>
            <c:bubble3D val="0"/>
            <c:extLst>
              <c:ext xmlns:c16="http://schemas.microsoft.com/office/drawing/2014/chart" uri="{C3380CC4-5D6E-409C-BE32-E72D297353CC}">
                <c16:uniqueId val="{00000014-7427-4DC7-BEB3-53741D8DFB26}"/>
              </c:ext>
            </c:extLst>
          </c:dPt>
          <c:dPt>
            <c:idx val="27"/>
            <c:invertIfNegative val="0"/>
            <c:bubble3D val="0"/>
            <c:extLst>
              <c:ext xmlns:c16="http://schemas.microsoft.com/office/drawing/2014/chart" uri="{C3380CC4-5D6E-409C-BE32-E72D297353CC}">
                <c16:uniqueId val="{00000015-7427-4DC7-BEB3-53741D8DFB26}"/>
              </c:ext>
            </c:extLst>
          </c:dPt>
          <c:dPt>
            <c:idx val="28"/>
            <c:invertIfNegative val="0"/>
            <c:bubble3D val="0"/>
            <c:extLst>
              <c:ext xmlns:c16="http://schemas.microsoft.com/office/drawing/2014/chart" uri="{C3380CC4-5D6E-409C-BE32-E72D297353CC}">
                <c16:uniqueId val="{00000016-7427-4DC7-BEB3-53741D8DFB26}"/>
              </c:ext>
            </c:extLst>
          </c:dPt>
          <c:dPt>
            <c:idx val="29"/>
            <c:invertIfNegative val="0"/>
            <c:bubble3D val="0"/>
            <c:extLst>
              <c:ext xmlns:c16="http://schemas.microsoft.com/office/drawing/2014/chart" uri="{C3380CC4-5D6E-409C-BE32-E72D297353CC}">
                <c16:uniqueId val="{00000017-7427-4DC7-BEB3-53741D8DFB26}"/>
              </c:ext>
            </c:extLst>
          </c:dPt>
          <c:dPt>
            <c:idx val="30"/>
            <c:invertIfNegative val="0"/>
            <c:bubble3D val="0"/>
            <c:extLst>
              <c:ext xmlns:c16="http://schemas.microsoft.com/office/drawing/2014/chart" uri="{C3380CC4-5D6E-409C-BE32-E72D297353CC}">
                <c16:uniqueId val="{00000018-7427-4DC7-BEB3-53741D8DFB26}"/>
              </c:ext>
            </c:extLst>
          </c:dPt>
          <c:dPt>
            <c:idx val="31"/>
            <c:invertIfNegative val="0"/>
            <c:bubble3D val="0"/>
            <c:extLst>
              <c:ext xmlns:c16="http://schemas.microsoft.com/office/drawing/2014/chart" uri="{C3380CC4-5D6E-409C-BE32-E72D297353CC}">
                <c16:uniqueId val="{00000019-7427-4DC7-BEB3-53741D8DFB26}"/>
              </c:ext>
            </c:extLst>
          </c:dPt>
          <c:dPt>
            <c:idx val="32"/>
            <c:invertIfNegative val="0"/>
            <c:bubble3D val="0"/>
            <c:extLst>
              <c:ext xmlns:c16="http://schemas.microsoft.com/office/drawing/2014/chart" uri="{C3380CC4-5D6E-409C-BE32-E72D297353CC}">
                <c16:uniqueId val="{0000001A-7427-4DC7-BEB3-53741D8DFB26}"/>
              </c:ext>
            </c:extLst>
          </c:dPt>
          <c:dPt>
            <c:idx val="33"/>
            <c:invertIfNegative val="0"/>
            <c:bubble3D val="0"/>
            <c:extLst>
              <c:ext xmlns:c16="http://schemas.microsoft.com/office/drawing/2014/chart" uri="{C3380CC4-5D6E-409C-BE32-E72D297353CC}">
                <c16:uniqueId val="{0000001B-7427-4DC7-BEB3-53741D8DFB26}"/>
              </c:ext>
            </c:extLst>
          </c:dPt>
          <c:dPt>
            <c:idx val="34"/>
            <c:invertIfNegative val="0"/>
            <c:bubble3D val="0"/>
            <c:extLst>
              <c:ext xmlns:c16="http://schemas.microsoft.com/office/drawing/2014/chart" uri="{C3380CC4-5D6E-409C-BE32-E72D297353CC}">
                <c16:uniqueId val="{0000001C-7427-4DC7-BEB3-53741D8DFB26}"/>
              </c:ext>
            </c:extLst>
          </c:dPt>
          <c:dPt>
            <c:idx val="35"/>
            <c:invertIfNegative val="0"/>
            <c:bubble3D val="0"/>
            <c:extLst>
              <c:ext xmlns:c16="http://schemas.microsoft.com/office/drawing/2014/chart" uri="{C3380CC4-5D6E-409C-BE32-E72D297353CC}">
                <c16:uniqueId val="{0000001D-7427-4DC7-BEB3-53741D8DFB26}"/>
              </c:ext>
            </c:extLst>
          </c:dPt>
          <c:dPt>
            <c:idx val="36"/>
            <c:invertIfNegative val="0"/>
            <c:bubble3D val="0"/>
            <c:extLst>
              <c:ext xmlns:c16="http://schemas.microsoft.com/office/drawing/2014/chart" uri="{C3380CC4-5D6E-409C-BE32-E72D297353CC}">
                <c16:uniqueId val="{0000001E-7427-4DC7-BEB3-53741D8DFB26}"/>
              </c:ext>
            </c:extLst>
          </c:dPt>
          <c:dPt>
            <c:idx val="37"/>
            <c:invertIfNegative val="0"/>
            <c:bubble3D val="0"/>
            <c:extLst>
              <c:ext xmlns:c16="http://schemas.microsoft.com/office/drawing/2014/chart" uri="{C3380CC4-5D6E-409C-BE32-E72D297353CC}">
                <c16:uniqueId val="{0000001F-7427-4DC7-BEB3-53741D8DFB26}"/>
              </c:ext>
            </c:extLst>
          </c:dPt>
          <c:dPt>
            <c:idx val="38"/>
            <c:invertIfNegative val="0"/>
            <c:bubble3D val="0"/>
            <c:extLst>
              <c:ext xmlns:c16="http://schemas.microsoft.com/office/drawing/2014/chart" uri="{C3380CC4-5D6E-409C-BE32-E72D297353CC}">
                <c16:uniqueId val="{00000020-7427-4DC7-BEB3-53741D8DFB26}"/>
              </c:ext>
            </c:extLst>
          </c:dPt>
          <c:dPt>
            <c:idx val="39"/>
            <c:invertIfNegative val="0"/>
            <c:bubble3D val="0"/>
            <c:extLst>
              <c:ext xmlns:c16="http://schemas.microsoft.com/office/drawing/2014/chart" uri="{C3380CC4-5D6E-409C-BE32-E72D297353CC}">
                <c16:uniqueId val="{00000021-7427-4DC7-BEB3-53741D8DFB26}"/>
              </c:ext>
            </c:extLst>
          </c:dPt>
          <c:dPt>
            <c:idx val="40"/>
            <c:invertIfNegative val="0"/>
            <c:bubble3D val="0"/>
            <c:extLst>
              <c:ext xmlns:c16="http://schemas.microsoft.com/office/drawing/2014/chart" uri="{C3380CC4-5D6E-409C-BE32-E72D297353CC}">
                <c16:uniqueId val="{00000022-7427-4DC7-BEB3-53741D8DFB26}"/>
              </c:ext>
            </c:extLst>
          </c:dPt>
          <c:dPt>
            <c:idx val="41"/>
            <c:invertIfNegative val="0"/>
            <c:bubble3D val="0"/>
            <c:extLst>
              <c:ext xmlns:c16="http://schemas.microsoft.com/office/drawing/2014/chart" uri="{C3380CC4-5D6E-409C-BE32-E72D297353CC}">
                <c16:uniqueId val="{00000023-7427-4DC7-BEB3-53741D8DFB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Other services* </c:v>
                </c:pt>
                <c:pt idx="1">
                  <c:v>Rental, hiring, &amp; real estate</c:v>
                </c:pt>
                <c:pt idx="2">
                  <c:v>Education &amp; training</c:v>
                </c:pt>
                <c:pt idx="3">
                  <c:v>Professional, scientific, &amp; technical services</c:v>
                </c:pt>
                <c:pt idx="4">
                  <c:v>Financial &amp; insurance services</c:v>
                </c:pt>
                <c:pt idx="5">
                  <c:v>Construction</c:v>
                </c:pt>
                <c:pt idx="6">
                  <c:v>Wholesale trade</c:v>
                </c:pt>
                <c:pt idx="7">
                  <c:v>Information media &amp; telecommunications</c:v>
                </c:pt>
                <c:pt idx="8">
                  <c:v>Administrative &amp; support services</c:v>
                </c:pt>
                <c:pt idx="9">
                  <c:v>Public administration &amp; safety</c:v>
                </c:pt>
                <c:pt idx="10">
                  <c:v>Transport, postal, &amp; warehousing</c:v>
                </c:pt>
                <c:pt idx="11">
                  <c:v>Manufacturing</c:v>
                </c:pt>
                <c:pt idx="12">
                  <c:v>Agriculture, forestry, &amp; fishing</c:v>
                </c:pt>
                <c:pt idx="13">
                  <c:v>Accommodation &amp; food services (aged under 30)</c:v>
                </c:pt>
                <c:pt idx="14">
                  <c:v>Accommodation &amp; food services </c:v>
                </c:pt>
                <c:pt idx="15">
                  <c:v>Health care &amp; social assistance</c:v>
                </c:pt>
                <c:pt idx="16">
                  <c:v>Arts &amp; recreation services</c:v>
                </c:pt>
                <c:pt idx="17">
                  <c:v>Retail trade</c:v>
                </c:pt>
                <c:pt idx="19">
                  <c:v>All workers</c:v>
                </c:pt>
              </c:strCache>
            </c:strRef>
          </c:cat>
          <c:val>
            <c:numRef>
              <c:f>Sheet1!$B$2:$B$21</c:f>
              <c:numCache>
                <c:formatCode>0</c:formatCode>
                <c:ptCount val="20"/>
                <c:pt idx="0">
                  <c:v>21</c:v>
                </c:pt>
                <c:pt idx="1">
                  <c:v>3</c:v>
                </c:pt>
                <c:pt idx="2">
                  <c:v>13</c:v>
                </c:pt>
                <c:pt idx="3">
                  <c:v>14</c:v>
                </c:pt>
                <c:pt idx="4">
                  <c:v>16</c:v>
                </c:pt>
                <c:pt idx="5">
                  <c:v>17</c:v>
                </c:pt>
                <c:pt idx="6">
                  <c:v>17</c:v>
                </c:pt>
                <c:pt idx="7">
                  <c:v>18</c:v>
                </c:pt>
                <c:pt idx="8">
                  <c:v>18</c:v>
                </c:pt>
                <c:pt idx="9">
                  <c:v>21</c:v>
                </c:pt>
                <c:pt idx="10">
                  <c:v>22</c:v>
                </c:pt>
                <c:pt idx="11">
                  <c:v>23</c:v>
                </c:pt>
                <c:pt idx="12">
                  <c:v>24</c:v>
                </c:pt>
                <c:pt idx="13">
                  <c:v>38</c:v>
                </c:pt>
                <c:pt idx="14">
                  <c:v>25</c:v>
                </c:pt>
                <c:pt idx="15">
                  <c:v>25</c:v>
                </c:pt>
                <c:pt idx="16">
                  <c:v>25</c:v>
                </c:pt>
                <c:pt idx="17">
                  <c:v>26</c:v>
                </c:pt>
                <c:pt idx="19">
                  <c:v>20</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125"/>
        <c:axId val="548836112"/>
        <c:axId val="548836672"/>
      </c:barChart>
      <c:catAx>
        <c:axId val="548836112"/>
        <c:scaling>
          <c:orientation val="maxMin"/>
        </c:scaling>
        <c:delete val="0"/>
        <c:axPos val="b"/>
        <c:numFmt formatCode="General" sourceLinked="0"/>
        <c:majorTickMark val="none"/>
        <c:minorTickMark val="none"/>
        <c:tickLblPos val="nextTo"/>
        <c:spPr>
          <a:ln/>
        </c:spPr>
        <c:txPr>
          <a:bodyPr rot="-5400000" vert="horz" anchor="ctr" anchorCtr="0"/>
          <a:lstStyle/>
          <a:p>
            <a:pPr>
              <a:defRPr sz="1050"/>
            </a:pPr>
            <a:endParaRPr lang="en-US"/>
          </a:p>
        </c:txPr>
        <c:crossAx val="548836672"/>
        <c:crosses val="autoZero"/>
        <c:auto val="1"/>
        <c:lblAlgn val="ctr"/>
        <c:lblOffset val="500"/>
        <c:noMultiLvlLbl val="0"/>
      </c:catAx>
      <c:valAx>
        <c:axId val="548836672"/>
        <c:scaling>
          <c:orientation val="minMax"/>
          <c:max val="60"/>
        </c:scaling>
        <c:delete val="1"/>
        <c:axPos val="r"/>
        <c:numFmt formatCode="0"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95171455329878E-2"/>
          <c:y val="0.10809373752473816"/>
          <c:w val="0.93041617217212136"/>
          <c:h val="0.50018819823547478"/>
        </c:manualLayout>
      </c:layout>
      <c:barChart>
        <c:barDir val="col"/>
        <c:grouping val="clustered"/>
        <c:varyColors val="0"/>
        <c:ser>
          <c:idx val="0"/>
          <c:order val="0"/>
          <c:tx>
            <c:strRef>
              <c:f>Sheet1!$B$1</c:f>
              <c:strCache>
                <c:ptCount val="1"/>
                <c:pt idx="0">
                  <c:v>Personally experienced racial harassment (HRC definition)</c:v>
                </c:pt>
              </c:strCache>
            </c:strRef>
          </c:tx>
          <c:spPr>
            <a:solidFill>
              <a:schemeClr val="accent6"/>
            </a:solidFill>
            <a:ln w="12700" cap="flat" cmpd="sng" algn="ctr">
              <a:noFill/>
              <a:prstDash val="solid"/>
              <a:miter lim="800000"/>
            </a:ln>
            <a:effectLst/>
          </c:spPr>
          <c:invertIfNegative val="0"/>
          <c:dPt>
            <c:idx val="0"/>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1-7427-4DC7-BEB3-53741D8DFB26}"/>
              </c:ext>
            </c:extLst>
          </c:dPt>
          <c:dPt>
            <c:idx val="2"/>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3-7427-4DC7-BEB3-53741D8DFB26}"/>
              </c:ext>
            </c:extLst>
          </c:dPt>
          <c:dPt>
            <c:idx val="4"/>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0-B15B-4AD2-BD93-7CDD593D1897}"/>
              </c:ext>
            </c:extLst>
          </c:dPt>
          <c:dPt>
            <c:idx val="5"/>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7-F94C-44D8-AEDB-336FC06A02CE}"/>
              </c:ext>
            </c:extLst>
          </c:dPt>
          <c:dPt>
            <c:idx val="6"/>
            <c:invertIfNegative val="0"/>
            <c:bubble3D val="0"/>
            <c:extLst>
              <c:ext xmlns:c16="http://schemas.microsoft.com/office/drawing/2014/chart" uri="{C3380CC4-5D6E-409C-BE32-E72D297353CC}">
                <c16:uniqueId val="{00000004-7427-4DC7-BEB3-53741D8DFB26}"/>
              </c:ext>
            </c:extLst>
          </c:dPt>
          <c:dPt>
            <c:idx val="7"/>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5-7427-4DC7-BEB3-53741D8DFB26}"/>
              </c:ext>
            </c:extLst>
          </c:dPt>
          <c:dPt>
            <c:idx val="8"/>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6-7427-4DC7-BEB3-53741D8DFB26}"/>
              </c:ext>
            </c:extLst>
          </c:dPt>
          <c:dPt>
            <c:idx val="9"/>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7-7427-4DC7-BEB3-53741D8DFB26}"/>
              </c:ext>
            </c:extLst>
          </c:dPt>
          <c:dPt>
            <c:idx val="10"/>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8-7427-4DC7-BEB3-53741D8DFB26}"/>
              </c:ext>
            </c:extLst>
          </c:dPt>
          <c:dPt>
            <c:idx val="11"/>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1-B15B-4AD2-BD93-7CDD593D1897}"/>
              </c:ext>
            </c:extLst>
          </c:dPt>
          <c:dPt>
            <c:idx val="12"/>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13-F94C-44D8-AEDB-336FC06A02CE}"/>
              </c:ext>
            </c:extLst>
          </c:dPt>
          <c:dPt>
            <c:idx val="13"/>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extLst>
              <c:ext xmlns:c16="http://schemas.microsoft.com/office/drawing/2014/chart" uri="{C3380CC4-5D6E-409C-BE32-E72D297353CC}">
                <c16:uniqueId val="{0000000B-7427-4DC7-BEB3-53741D8DFB26}"/>
              </c:ext>
            </c:extLst>
          </c:dPt>
          <c:dPt>
            <c:idx val="15"/>
            <c:invertIfNegative val="0"/>
            <c:bubble3D val="0"/>
            <c:extLst>
              <c:ext xmlns:c16="http://schemas.microsoft.com/office/drawing/2014/chart" uri="{C3380CC4-5D6E-409C-BE32-E72D297353CC}">
                <c16:uniqueId val="{0000000C-7427-4DC7-BEB3-53741D8DFB26}"/>
              </c:ext>
            </c:extLst>
          </c:dPt>
          <c:dPt>
            <c:idx val="16"/>
            <c:invertIfNegative val="0"/>
            <c:bubble3D val="0"/>
            <c:extLst>
              <c:ext xmlns:c16="http://schemas.microsoft.com/office/drawing/2014/chart" uri="{C3380CC4-5D6E-409C-BE32-E72D297353CC}">
                <c16:uniqueId val="{0000000D-7427-4DC7-BEB3-53741D8DFB26}"/>
              </c:ext>
            </c:extLst>
          </c:dPt>
          <c:dPt>
            <c:idx val="18"/>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2-B094-49F4-A9DB-F402B1717830}"/>
              </c:ext>
            </c:extLst>
          </c:dPt>
          <c:dPt>
            <c:idx val="19"/>
            <c:invertIfNegative val="0"/>
            <c:bubble3D val="0"/>
            <c:extLst>
              <c:ext xmlns:c16="http://schemas.microsoft.com/office/drawing/2014/chart" uri="{C3380CC4-5D6E-409C-BE32-E72D297353CC}">
                <c16:uniqueId val="{0000001F-F94C-44D8-AEDB-336FC06A02CE}"/>
              </c:ext>
            </c:extLst>
          </c:dPt>
          <c:dPt>
            <c:idx val="20"/>
            <c:invertIfNegative val="0"/>
            <c:bubble3D val="0"/>
            <c:extLst>
              <c:ext xmlns:c16="http://schemas.microsoft.com/office/drawing/2014/chart" uri="{C3380CC4-5D6E-409C-BE32-E72D297353CC}">
                <c16:uniqueId val="{0000000F-7427-4DC7-BEB3-53741D8DFB26}"/>
              </c:ext>
            </c:extLst>
          </c:dPt>
          <c:dPt>
            <c:idx val="21"/>
            <c:invertIfNegative val="0"/>
            <c:bubble3D val="0"/>
            <c:extLst>
              <c:ext xmlns:c16="http://schemas.microsoft.com/office/drawing/2014/chart" uri="{C3380CC4-5D6E-409C-BE32-E72D297353CC}">
                <c16:uniqueId val="{00000010-7427-4DC7-BEB3-53741D8DFB26}"/>
              </c:ext>
            </c:extLst>
          </c:dPt>
          <c:dPt>
            <c:idx val="22"/>
            <c:invertIfNegative val="0"/>
            <c:bubble3D val="0"/>
            <c:extLst>
              <c:ext xmlns:c16="http://schemas.microsoft.com/office/drawing/2014/chart" uri="{C3380CC4-5D6E-409C-BE32-E72D297353CC}">
                <c16:uniqueId val="{00000011-7427-4DC7-BEB3-53741D8DFB26}"/>
              </c:ext>
            </c:extLst>
          </c:dPt>
          <c:dPt>
            <c:idx val="23"/>
            <c:invertIfNegative val="0"/>
            <c:bubble3D val="0"/>
            <c:extLst>
              <c:ext xmlns:c16="http://schemas.microsoft.com/office/drawing/2014/chart" uri="{C3380CC4-5D6E-409C-BE32-E72D297353CC}">
                <c16:uniqueId val="{00000012-7427-4DC7-BEB3-53741D8DFB26}"/>
              </c:ext>
            </c:extLst>
          </c:dPt>
          <c:dPt>
            <c:idx val="25"/>
            <c:invertIfNegative val="0"/>
            <c:bubble3D val="0"/>
            <c:extLst>
              <c:ext xmlns:c16="http://schemas.microsoft.com/office/drawing/2014/chart" uri="{C3380CC4-5D6E-409C-BE32-E72D297353CC}">
                <c16:uniqueId val="{00000029-F94C-44D8-AEDB-336FC06A02CE}"/>
              </c:ext>
            </c:extLst>
          </c:dPt>
          <c:dPt>
            <c:idx val="26"/>
            <c:invertIfNegative val="0"/>
            <c:bubble3D val="0"/>
            <c:extLst>
              <c:ext xmlns:c16="http://schemas.microsoft.com/office/drawing/2014/chart" uri="{C3380CC4-5D6E-409C-BE32-E72D297353CC}">
                <c16:uniqueId val="{00000014-7427-4DC7-BEB3-53741D8DFB26}"/>
              </c:ext>
            </c:extLst>
          </c:dPt>
          <c:dPt>
            <c:idx val="27"/>
            <c:invertIfNegative val="0"/>
            <c:bubble3D val="0"/>
            <c:extLst>
              <c:ext xmlns:c16="http://schemas.microsoft.com/office/drawing/2014/chart" uri="{C3380CC4-5D6E-409C-BE32-E72D297353CC}">
                <c16:uniqueId val="{00000015-7427-4DC7-BEB3-53741D8DFB26}"/>
              </c:ext>
            </c:extLst>
          </c:dPt>
          <c:dPt>
            <c:idx val="28"/>
            <c:invertIfNegative val="0"/>
            <c:bubble3D val="0"/>
            <c:extLst>
              <c:ext xmlns:c16="http://schemas.microsoft.com/office/drawing/2014/chart" uri="{C3380CC4-5D6E-409C-BE32-E72D297353CC}">
                <c16:uniqueId val="{00000016-7427-4DC7-BEB3-53741D8DFB26}"/>
              </c:ext>
            </c:extLst>
          </c:dPt>
          <c:dPt>
            <c:idx val="29"/>
            <c:invertIfNegative val="0"/>
            <c:bubble3D val="0"/>
            <c:extLst>
              <c:ext xmlns:c16="http://schemas.microsoft.com/office/drawing/2014/chart" uri="{C3380CC4-5D6E-409C-BE32-E72D297353CC}">
                <c16:uniqueId val="{00000017-7427-4DC7-BEB3-53741D8DFB26}"/>
              </c:ext>
            </c:extLst>
          </c:dPt>
          <c:dPt>
            <c:idx val="30"/>
            <c:invertIfNegative val="0"/>
            <c:bubble3D val="0"/>
            <c:extLst>
              <c:ext xmlns:c16="http://schemas.microsoft.com/office/drawing/2014/chart" uri="{C3380CC4-5D6E-409C-BE32-E72D297353CC}">
                <c16:uniqueId val="{00000018-7427-4DC7-BEB3-53741D8DFB26}"/>
              </c:ext>
            </c:extLst>
          </c:dPt>
          <c:dPt>
            <c:idx val="31"/>
            <c:invertIfNegative val="0"/>
            <c:bubble3D val="0"/>
            <c:extLst>
              <c:ext xmlns:c16="http://schemas.microsoft.com/office/drawing/2014/chart" uri="{C3380CC4-5D6E-409C-BE32-E72D297353CC}">
                <c16:uniqueId val="{00000019-7427-4DC7-BEB3-53741D8DFB26}"/>
              </c:ext>
            </c:extLst>
          </c:dPt>
          <c:dPt>
            <c:idx val="32"/>
            <c:invertIfNegative val="0"/>
            <c:bubble3D val="0"/>
            <c:extLst>
              <c:ext xmlns:c16="http://schemas.microsoft.com/office/drawing/2014/chart" uri="{C3380CC4-5D6E-409C-BE32-E72D297353CC}">
                <c16:uniqueId val="{0000001A-7427-4DC7-BEB3-53741D8DFB26}"/>
              </c:ext>
            </c:extLst>
          </c:dPt>
          <c:dPt>
            <c:idx val="33"/>
            <c:invertIfNegative val="0"/>
            <c:bubble3D val="0"/>
            <c:extLst>
              <c:ext xmlns:c16="http://schemas.microsoft.com/office/drawing/2014/chart" uri="{C3380CC4-5D6E-409C-BE32-E72D297353CC}">
                <c16:uniqueId val="{0000001B-7427-4DC7-BEB3-53741D8DFB26}"/>
              </c:ext>
            </c:extLst>
          </c:dPt>
          <c:dPt>
            <c:idx val="34"/>
            <c:invertIfNegative val="0"/>
            <c:bubble3D val="0"/>
            <c:extLst>
              <c:ext xmlns:c16="http://schemas.microsoft.com/office/drawing/2014/chart" uri="{C3380CC4-5D6E-409C-BE32-E72D297353CC}">
                <c16:uniqueId val="{0000001C-7427-4DC7-BEB3-53741D8DFB26}"/>
              </c:ext>
            </c:extLst>
          </c:dPt>
          <c:dPt>
            <c:idx val="35"/>
            <c:invertIfNegative val="0"/>
            <c:bubble3D val="0"/>
            <c:extLst>
              <c:ext xmlns:c16="http://schemas.microsoft.com/office/drawing/2014/chart" uri="{C3380CC4-5D6E-409C-BE32-E72D297353CC}">
                <c16:uniqueId val="{0000001D-7427-4DC7-BEB3-53741D8DFB26}"/>
              </c:ext>
            </c:extLst>
          </c:dPt>
          <c:dPt>
            <c:idx val="36"/>
            <c:invertIfNegative val="0"/>
            <c:bubble3D val="0"/>
            <c:extLst>
              <c:ext xmlns:c16="http://schemas.microsoft.com/office/drawing/2014/chart" uri="{C3380CC4-5D6E-409C-BE32-E72D297353CC}">
                <c16:uniqueId val="{0000001E-7427-4DC7-BEB3-53741D8DFB26}"/>
              </c:ext>
            </c:extLst>
          </c:dPt>
          <c:dPt>
            <c:idx val="37"/>
            <c:invertIfNegative val="0"/>
            <c:bubble3D val="0"/>
            <c:extLst>
              <c:ext xmlns:c16="http://schemas.microsoft.com/office/drawing/2014/chart" uri="{C3380CC4-5D6E-409C-BE32-E72D297353CC}">
                <c16:uniqueId val="{0000001F-7427-4DC7-BEB3-53741D8DFB26}"/>
              </c:ext>
            </c:extLst>
          </c:dPt>
          <c:dPt>
            <c:idx val="38"/>
            <c:invertIfNegative val="0"/>
            <c:bubble3D val="0"/>
            <c:extLst>
              <c:ext xmlns:c16="http://schemas.microsoft.com/office/drawing/2014/chart" uri="{C3380CC4-5D6E-409C-BE32-E72D297353CC}">
                <c16:uniqueId val="{00000020-7427-4DC7-BEB3-53741D8DFB26}"/>
              </c:ext>
            </c:extLst>
          </c:dPt>
          <c:dPt>
            <c:idx val="39"/>
            <c:invertIfNegative val="0"/>
            <c:bubble3D val="0"/>
            <c:extLst>
              <c:ext xmlns:c16="http://schemas.microsoft.com/office/drawing/2014/chart" uri="{C3380CC4-5D6E-409C-BE32-E72D297353CC}">
                <c16:uniqueId val="{00000021-7427-4DC7-BEB3-53741D8DFB26}"/>
              </c:ext>
            </c:extLst>
          </c:dPt>
          <c:dPt>
            <c:idx val="40"/>
            <c:invertIfNegative val="0"/>
            <c:bubble3D val="0"/>
            <c:extLst>
              <c:ext xmlns:c16="http://schemas.microsoft.com/office/drawing/2014/chart" uri="{C3380CC4-5D6E-409C-BE32-E72D297353CC}">
                <c16:uniqueId val="{00000022-7427-4DC7-BEB3-53741D8DFB26}"/>
              </c:ext>
            </c:extLst>
          </c:dPt>
          <c:dPt>
            <c:idx val="41"/>
            <c:invertIfNegative val="0"/>
            <c:bubble3D val="0"/>
            <c:extLst>
              <c:ext xmlns:c16="http://schemas.microsoft.com/office/drawing/2014/chart" uri="{C3380CC4-5D6E-409C-BE32-E72D297353CC}">
                <c16:uniqueId val="{00000023-7427-4DC7-BEB3-53741D8DFB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All workers</c:v>
                </c:pt>
                <c:pt idx="2">
                  <c:v>Salary or wage earner</c:v>
                </c:pt>
                <c:pt idx="3">
                  <c:v>Working without pay in a family business</c:v>
                </c:pt>
                <c:pt idx="4">
                  <c:v>Self-employed/Contractor</c:v>
                </c:pt>
                <c:pt idx="5">
                  <c:v>Volunteer worker</c:v>
                </c:pt>
                <c:pt idx="7">
                  <c:v>(High) 1</c:v>
                </c:pt>
                <c:pt idx="8">
                  <c:v>2</c:v>
                </c:pt>
                <c:pt idx="9">
                  <c:v>3</c:v>
                </c:pt>
                <c:pt idx="10">
                  <c:v>4</c:v>
                </c:pt>
                <c:pt idx="11">
                  <c:v>5</c:v>
                </c:pt>
                <c:pt idx="12">
                  <c:v>(Low) 6</c:v>
                </c:pt>
                <c:pt idx="13">
                  <c:v>Not classified</c:v>
                </c:pt>
              </c:strCache>
            </c:strRef>
          </c:cat>
          <c:val>
            <c:numRef>
              <c:f>Sheet1!$B$2:$B$15</c:f>
              <c:numCache>
                <c:formatCode>General</c:formatCode>
                <c:ptCount val="14"/>
                <c:pt idx="0">
                  <c:v>20</c:v>
                </c:pt>
                <c:pt idx="2">
                  <c:v>21</c:v>
                </c:pt>
                <c:pt idx="3">
                  <c:v>23</c:v>
                </c:pt>
                <c:pt idx="4">
                  <c:v>13</c:v>
                </c:pt>
                <c:pt idx="5">
                  <c:v>18</c:v>
                </c:pt>
                <c:pt idx="7">
                  <c:v>14</c:v>
                </c:pt>
                <c:pt idx="8">
                  <c:v>15</c:v>
                </c:pt>
                <c:pt idx="9">
                  <c:v>18</c:v>
                </c:pt>
                <c:pt idx="10">
                  <c:v>22</c:v>
                </c:pt>
                <c:pt idx="11">
                  <c:v>28</c:v>
                </c:pt>
                <c:pt idx="12">
                  <c:v>22</c:v>
                </c:pt>
                <c:pt idx="13">
                  <c:v>18</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5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7A90AF"/>
              </a:solidFill>
              <a:ln w="19050">
                <a:noFill/>
              </a:ln>
              <a:effectLst/>
            </c:spPr>
            <c:extLst>
              <c:ext xmlns:c16="http://schemas.microsoft.com/office/drawing/2014/chart" uri="{C3380CC4-5D6E-409C-BE32-E72D297353CC}">
                <c16:uniqueId val="{00000001-6778-4828-B70E-807688D8EE5C}"/>
              </c:ext>
            </c:extLst>
          </c:dPt>
          <c:dPt>
            <c:idx val="1"/>
            <c:bubble3D val="0"/>
            <c:spPr>
              <a:solidFill>
                <a:schemeClr val="bg1"/>
              </a:solidFill>
              <a:ln w="19050">
                <a:noFill/>
              </a:ln>
              <a:effectLst/>
            </c:spPr>
            <c:extLst>
              <c:ext xmlns:c16="http://schemas.microsoft.com/office/drawing/2014/chart" uri="{C3380CC4-5D6E-409C-BE32-E72D297353CC}">
                <c16:uniqueId val="{00000002-6778-4828-B70E-807688D8EE5C}"/>
              </c:ext>
            </c:extLst>
          </c:dPt>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0-6778-4828-B70E-807688D8EE5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8361238228719"/>
          <c:y val="9.60460045400051E-2"/>
          <c:w val="0.5804093956174815"/>
          <c:h val="0.85589593600022817"/>
        </c:manualLayout>
      </c:layout>
      <c:barChart>
        <c:barDir val="bar"/>
        <c:grouping val="percentStacked"/>
        <c:varyColors val="0"/>
        <c:ser>
          <c:idx val="4"/>
          <c:order val="0"/>
          <c:tx>
            <c:strRef>
              <c:f>Sheet1!$F$1</c:f>
              <c:strCache>
                <c:ptCount val="1"/>
                <c:pt idx="0">
                  <c:v>Always</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Being set up to fail in your role (e.g. Having information withheld, being given conflicting instructions, or being given too little/too much work)</c:v>
                </c:pt>
                <c:pt idx="1">
                  <c:v>Repeated reminders of your errors or mistakes</c:v>
                </c:pt>
                <c:pt idx="2">
                  <c:v>Being ignored or excluded</c:v>
                </c:pt>
                <c:pt idx="3">
                  <c:v>Persistent criticism of your work and effort</c:v>
                </c:pt>
                <c:pt idx="4">
                  <c:v>Being ignored or facing a hostile reaction when you approach</c:v>
                </c:pt>
                <c:pt idx="5">
                  <c:v>Spreading of gossip and rumours about you</c:v>
                </c:pt>
                <c:pt idx="6">
                  <c:v>Being shouted at or being the target of an angry outburst</c:v>
                </c:pt>
                <c:pt idx="7">
                  <c:v>Having insulting or offensive remarks made about you, your attitudes or your private life</c:v>
                </c:pt>
                <c:pt idx="8">
                  <c:v>Practical jokes carried out by people you don’t get along with</c:v>
                </c:pt>
                <c:pt idx="9">
                  <c:v>Threats of violence or physical abuse or actual abuse.</c:v>
                </c:pt>
              </c:strCache>
            </c:strRef>
          </c:cat>
          <c:val>
            <c:numRef>
              <c:f>Sheet1!$F$2:$F$12</c:f>
              <c:numCache>
                <c:formatCode>General</c:formatCode>
                <c:ptCount val="11"/>
                <c:pt idx="0">
                  <c:v>3</c:v>
                </c:pt>
                <c:pt idx="1">
                  <c:v>2</c:v>
                </c:pt>
                <c:pt idx="2">
                  <c:v>2</c:v>
                </c:pt>
                <c:pt idx="3">
                  <c:v>2</c:v>
                </c:pt>
                <c:pt idx="4">
                  <c:v>2</c:v>
                </c:pt>
                <c:pt idx="5">
                  <c:v>2</c:v>
                </c:pt>
                <c:pt idx="6">
                  <c:v>1</c:v>
                </c:pt>
                <c:pt idx="7">
                  <c:v>2</c:v>
                </c:pt>
                <c:pt idx="8">
                  <c:v>1</c:v>
                </c:pt>
                <c:pt idx="9">
                  <c:v>1</c:v>
                </c:pt>
              </c:numCache>
            </c:numRef>
          </c:val>
          <c:extLst>
            <c:ext xmlns:c16="http://schemas.microsoft.com/office/drawing/2014/chart" uri="{C3380CC4-5D6E-409C-BE32-E72D297353CC}">
              <c16:uniqueId val="{00000004-02B7-4B23-8244-60773A555E69}"/>
            </c:ext>
          </c:extLst>
        </c:ser>
        <c:ser>
          <c:idx val="3"/>
          <c:order val="1"/>
          <c:tx>
            <c:strRef>
              <c:f>Sheet1!$E$1</c:f>
              <c:strCache>
                <c:ptCount val="1"/>
                <c:pt idx="0">
                  <c:v>Often</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Being set up to fail in your role (e.g. Having information withheld, being given conflicting instructions, or being given too little/too much work)</c:v>
                </c:pt>
                <c:pt idx="1">
                  <c:v>Repeated reminders of your errors or mistakes</c:v>
                </c:pt>
                <c:pt idx="2">
                  <c:v>Being ignored or excluded</c:v>
                </c:pt>
                <c:pt idx="3">
                  <c:v>Persistent criticism of your work and effort</c:v>
                </c:pt>
                <c:pt idx="4">
                  <c:v>Being ignored or facing a hostile reaction when you approach</c:v>
                </c:pt>
                <c:pt idx="5">
                  <c:v>Spreading of gossip and rumours about you</c:v>
                </c:pt>
                <c:pt idx="6">
                  <c:v>Being shouted at or being the target of an angry outburst</c:v>
                </c:pt>
                <c:pt idx="7">
                  <c:v>Having insulting or offensive remarks made about you, your attitudes or your private life</c:v>
                </c:pt>
                <c:pt idx="8">
                  <c:v>Practical jokes carried out by people you don’t get along with</c:v>
                </c:pt>
                <c:pt idx="9">
                  <c:v>Threats of violence or physical abuse or actual abuse.</c:v>
                </c:pt>
              </c:strCache>
            </c:strRef>
          </c:cat>
          <c:val>
            <c:numRef>
              <c:f>Sheet1!$E$2:$E$12</c:f>
              <c:numCache>
                <c:formatCode>General</c:formatCode>
                <c:ptCount val="11"/>
                <c:pt idx="0">
                  <c:v>7</c:v>
                </c:pt>
                <c:pt idx="1">
                  <c:v>6</c:v>
                </c:pt>
                <c:pt idx="2">
                  <c:v>6</c:v>
                </c:pt>
                <c:pt idx="3">
                  <c:v>7</c:v>
                </c:pt>
                <c:pt idx="4">
                  <c:v>6</c:v>
                </c:pt>
                <c:pt idx="5">
                  <c:v>5</c:v>
                </c:pt>
                <c:pt idx="6">
                  <c:v>4</c:v>
                </c:pt>
                <c:pt idx="7">
                  <c:v>4</c:v>
                </c:pt>
                <c:pt idx="8">
                  <c:v>3</c:v>
                </c:pt>
                <c:pt idx="9">
                  <c:v>1</c:v>
                </c:pt>
              </c:numCache>
            </c:numRef>
          </c:val>
          <c:extLst>
            <c:ext xmlns:c16="http://schemas.microsoft.com/office/drawing/2014/chart" uri="{C3380CC4-5D6E-409C-BE32-E72D297353CC}">
              <c16:uniqueId val="{00000003-02B7-4B23-8244-60773A555E69}"/>
            </c:ext>
          </c:extLst>
        </c:ser>
        <c:ser>
          <c:idx val="2"/>
          <c:order val="2"/>
          <c:tx>
            <c:strRef>
              <c:f>Sheet1!$D$1</c:f>
              <c:strCache>
                <c:ptCount val="1"/>
                <c:pt idx="0">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Being set up to fail in your role (e.g. Having information withheld, being given conflicting instructions, or being given too little/too much work)</c:v>
                </c:pt>
                <c:pt idx="1">
                  <c:v>Repeated reminders of your errors or mistakes</c:v>
                </c:pt>
                <c:pt idx="2">
                  <c:v>Being ignored or excluded</c:v>
                </c:pt>
                <c:pt idx="3">
                  <c:v>Persistent criticism of your work and effort</c:v>
                </c:pt>
                <c:pt idx="4">
                  <c:v>Being ignored or facing a hostile reaction when you approach</c:v>
                </c:pt>
                <c:pt idx="5">
                  <c:v>Spreading of gossip and rumours about you</c:v>
                </c:pt>
                <c:pt idx="6">
                  <c:v>Being shouted at or being the target of an angry outburst</c:v>
                </c:pt>
                <c:pt idx="7">
                  <c:v>Having insulting or offensive remarks made about you, your attitudes or your private life</c:v>
                </c:pt>
                <c:pt idx="8">
                  <c:v>Practical jokes carried out by people you don’t get along with</c:v>
                </c:pt>
                <c:pt idx="9">
                  <c:v>Threats of violence or physical abuse or actual abuse.</c:v>
                </c:pt>
              </c:strCache>
            </c:strRef>
          </c:cat>
          <c:val>
            <c:numRef>
              <c:f>Sheet1!$D$2:$D$12</c:f>
              <c:numCache>
                <c:formatCode>General</c:formatCode>
                <c:ptCount val="11"/>
                <c:pt idx="0">
                  <c:v>16</c:v>
                </c:pt>
                <c:pt idx="1">
                  <c:v>15</c:v>
                </c:pt>
                <c:pt idx="2">
                  <c:v>17</c:v>
                </c:pt>
                <c:pt idx="3">
                  <c:v>14</c:v>
                </c:pt>
                <c:pt idx="4">
                  <c:v>14</c:v>
                </c:pt>
                <c:pt idx="5">
                  <c:v>13</c:v>
                </c:pt>
                <c:pt idx="6">
                  <c:v>15</c:v>
                </c:pt>
                <c:pt idx="7">
                  <c:v>13</c:v>
                </c:pt>
                <c:pt idx="8">
                  <c:v>9</c:v>
                </c:pt>
                <c:pt idx="9">
                  <c:v>4</c:v>
                </c:pt>
              </c:numCache>
            </c:numRef>
          </c:val>
          <c:extLst>
            <c:ext xmlns:c16="http://schemas.microsoft.com/office/drawing/2014/chart" uri="{C3380CC4-5D6E-409C-BE32-E72D297353CC}">
              <c16:uniqueId val="{00000002-02B7-4B23-8244-60773A555E69}"/>
            </c:ext>
          </c:extLst>
        </c:ser>
        <c:ser>
          <c:idx val="1"/>
          <c:order val="3"/>
          <c:tx>
            <c:strRef>
              <c:f>Sheet1!$C$1</c:f>
              <c:strCache>
                <c:ptCount val="1"/>
                <c:pt idx="0">
                  <c:v>Seldom</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Being set up to fail in your role (e.g. Having information withheld, being given conflicting instructions, or being given too little/too much work)</c:v>
                </c:pt>
                <c:pt idx="1">
                  <c:v>Repeated reminders of your errors or mistakes</c:v>
                </c:pt>
                <c:pt idx="2">
                  <c:v>Being ignored or excluded</c:v>
                </c:pt>
                <c:pt idx="3">
                  <c:v>Persistent criticism of your work and effort</c:v>
                </c:pt>
                <c:pt idx="4">
                  <c:v>Being ignored or facing a hostile reaction when you approach</c:v>
                </c:pt>
                <c:pt idx="5">
                  <c:v>Spreading of gossip and rumours about you</c:v>
                </c:pt>
                <c:pt idx="6">
                  <c:v>Being shouted at or being the target of an angry outburst</c:v>
                </c:pt>
                <c:pt idx="7">
                  <c:v>Having insulting or offensive remarks made about you, your attitudes or your private life</c:v>
                </c:pt>
                <c:pt idx="8">
                  <c:v>Practical jokes carried out by people you don’t get along with</c:v>
                </c:pt>
                <c:pt idx="9">
                  <c:v>Threats of violence or physical abuse or actual abuse.</c:v>
                </c:pt>
              </c:strCache>
            </c:strRef>
          </c:cat>
          <c:val>
            <c:numRef>
              <c:f>Sheet1!$C$2:$C$12</c:f>
              <c:numCache>
                <c:formatCode>General</c:formatCode>
                <c:ptCount val="11"/>
                <c:pt idx="0">
                  <c:v>16</c:v>
                </c:pt>
                <c:pt idx="1">
                  <c:v>19</c:v>
                </c:pt>
                <c:pt idx="2">
                  <c:v>20</c:v>
                </c:pt>
                <c:pt idx="3">
                  <c:v>16</c:v>
                </c:pt>
                <c:pt idx="4">
                  <c:v>16</c:v>
                </c:pt>
                <c:pt idx="5">
                  <c:v>17</c:v>
                </c:pt>
                <c:pt idx="6">
                  <c:v>18</c:v>
                </c:pt>
                <c:pt idx="7">
                  <c:v>14</c:v>
                </c:pt>
                <c:pt idx="8">
                  <c:v>12</c:v>
                </c:pt>
                <c:pt idx="9">
                  <c:v>7</c:v>
                </c:pt>
              </c:numCache>
            </c:numRef>
          </c:val>
          <c:extLst>
            <c:ext xmlns:c16="http://schemas.microsoft.com/office/drawing/2014/chart" uri="{C3380CC4-5D6E-409C-BE32-E72D297353CC}">
              <c16:uniqueId val="{00000001-02B7-4B23-8244-60773A555E69}"/>
            </c:ext>
          </c:extLst>
        </c:ser>
        <c:ser>
          <c:idx val="0"/>
          <c:order val="4"/>
          <c:tx>
            <c:strRef>
              <c:f>Sheet1!$B$1</c:f>
              <c:strCache>
                <c:ptCount val="1"/>
                <c:pt idx="0">
                  <c:v>Never</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0"/>
                <c:pt idx="0">
                  <c:v>Being set up to fail in your role (e.g. Having information withheld, being given conflicting instructions, or being given too little/too much work)</c:v>
                </c:pt>
                <c:pt idx="1">
                  <c:v>Repeated reminders of your errors or mistakes</c:v>
                </c:pt>
                <c:pt idx="2">
                  <c:v>Being ignored or excluded</c:v>
                </c:pt>
                <c:pt idx="3">
                  <c:v>Persistent criticism of your work and effort</c:v>
                </c:pt>
                <c:pt idx="4">
                  <c:v>Being ignored or facing a hostile reaction when you approach</c:v>
                </c:pt>
                <c:pt idx="5">
                  <c:v>Spreading of gossip and rumours about you</c:v>
                </c:pt>
                <c:pt idx="6">
                  <c:v>Being shouted at or being the target of an angry outburst</c:v>
                </c:pt>
                <c:pt idx="7">
                  <c:v>Having insulting or offensive remarks made about you, your attitudes or your private life</c:v>
                </c:pt>
                <c:pt idx="8">
                  <c:v>Practical jokes carried out by people you don’t get along with</c:v>
                </c:pt>
                <c:pt idx="9">
                  <c:v>Threats of violence or physical abuse or actual abuse.</c:v>
                </c:pt>
              </c:strCache>
            </c:strRef>
          </c:cat>
          <c:val>
            <c:numRef>
              <c:f>Sheet1!$B$2:$B$12</c:f>
              <c:numCache>
                <c:formatCode>General</c:formatCode>
                <c:ptCount val="11"/>
                <c:pt idx="0">
                  <c:v>58</c:v>
                </c:pt>
                <c:pt idx="1">
                  <c:v>57</c:v>
                </c:pt>
                <c:pt idx="2">
                  <c:v>54</c:v>
                </c:pt>
                <c:pt idx="3">
                  <c:v>61</c:v>
                </c:pt>
                <c:pt idx="4">
                  <c:v>61</c:v>
                </c:pt>
                <c:pt idx="5">
                  <c:v>62</c:v>
                </c:pt>
                <c:pt idx="6">
                  <c:v>61</c:v>
                </c:pt>
                <c:pt idx="7">
                  <c:v>67</c:v>
                </c:pt>
                <c:pt idx="8">
                  <c:v>74</c:v>
                </c:pt>
                <c:pt idx="9">
                  <c:v>86</c:v>
                </c:pt>
              </c:numCache>
            </c:numRef>
          </c:val>
          <c:extLst>
            <c:ext xmlns:c16="http://schemas.microsoft.com/office/drawing/2014/chart" uri="{C3380CC4-5D6E-409C-BE32-E72D297353CC}">
              <c16:uniqueId val="{00000000-02B7-4B23-8244-60773A555E69}"/>
            </c:ext>
          </c:extLst>
        </c:ser>
        <c:dLbls>
          <c:dLblPos val="ctr"/>
          <c:showLegendKey val="0"/>
          <c:showVal val="1"/>
          <c:showCatName val="0"/>
          <c:showSerName val="0"/>
          <c:showPercent val="0"/>
          <c:showBubbleSize val="0"/>
        </c:dLbls>
        <c:gapWidth val="100"/>
        <c:overlap val="100"/>
        <c:axId val="552201648"/>
        <c:axId val="552202208"/>
      </c:barChart>
      <c:catAx>
        <c:axId val="552201648"/>
        <c:scaling>
          <c:orientation val="maxMin"/>
        </c:scaling>
        <c:delete val="1"/>
        <c:axPos val="l"/>
        <c:numFmt formatCode="General" sourceLinked="1"/>
        <c:majorTickMark val="none"/>
        <c:minorTickMark val="none"/>
        <c:tickLblPos val="nextTo"/>
        <c:crossAx val="552202208"/>
        <c:crosses val="autoZero"/>
        <c:auto val="1"/>
        <c:lblAlgn val="ctr"/>
        <c:lblOffset val="100"/>
        <c:noMultiLvlLbl val="0"/>
      </c:catAx>
      <c:valAx>
        <c:axId val="552202208"/>
        <c:scaling>
          <c:orientation val="minMax"/>
        </c:scaling>
        <c:delete val="1"/>
        <c:axPos val="t"/>
        <c:numFmt formatCode="0%" sourceLinked="1"/>
        <c:majorTickMark val="none"/>
        <c:minorTickMark val="none"/>
        <c:tickLblPos val="nextTo"/>
        <c:crossAx val="552201648"/>
        <c:crosses val="autoZero"/>
        <c:crossBetween val="between"/>
      </c:valAx>
      <c:spPr>
        <a:noFill/>
        <a:ln>
          <a:noFill/>
        </a:ln>
        <a:effectLst/>
      </c:spPr>
    </c:plotArea>
    <c:legend>
      <c:legendPos val="b"/>
      <c:layout>
        <c:manualLayout>
          <c:xMode val="edge"/>
          <c:yMode val="edge"/>
          <c:x val="0.17137580050803194"/>
          <c:y val="2.0036471361147879E-2"/>
          <c:w val="0.63347958285974815"/>
          <c:h val="7.468666893911199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Last experienced racial harassment</c:v>
                </c:pt>
              </c:strCache>
            </c:strRef>
          </c:tx>
          <c:spPr>
            <a:solidFill>
              <a:schemeClr val="accent4"/>
            </a:solidFill>
            <a:ln w="12700" cap="flat" cmpd="sng" algn="ctr">
              <a:noFill/>
              <a:prstDash val="solid"/>
              <a:miter lim="8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It is currently happening</c:v>
                </c:pt>
                <c:pt idx="1">
                  <c:v>1 to 12 months ago</c:v>
                </c:pt>
                <c:pt idx="2">
                  <c:v>Between 1 to 2 years ago</c:v>
                </c:pt>
                <c:pt idx="3">
                  <c:v>Between 2 to 3 years ago</c:v>
                </c:pt>
                <c:pt idx="4">
                  <c:v>Between 3 to 4 years ago</c:v>
                </c:pt>
                <c:pt idx="5">
                  <c:v>Between 4 to 5 years ago</c:v>
                </c:pt>
                <c:pt idx="6">
                  <c:v>More than 5 years ago</c:v>
                </c:pt>
                <c:pt idx="7">
                  <c:v>Don’t recall</c:v>
                </c:pt>
              </c:strCache>
            </c:strRef>
          </c:cat>
          <c:val>
            <c:numRef>
              <c:f>Sheet1!$B$2:$B$9</c:f>
              <c:numCache>
                <c:formatCode>0</c:formatCode>
                <c:ptCount val="8"/>
                <c:pt idx="0">
                  <c:v>15</c:v>
                </c:pt>
                <c:pt idx="1">
                  <c:v>27</c:v>
                </c:pt>
                <c:pt idx="2">
                  <c:v>14</c:v>
                </c:pt>
                <c:pt idx="3">
                  <c:v>10</c:v>
                </c:pt>
                <c:pt idx="4">
                  <c:v>8</c:v>
                </c:pt>
                <c:pt idx="5">
                  <c:v>6</c:v>
                </c:pt>
                <c:pt idx="6">
                  <c:v>18</c:v>
                </c:pt>
                <c:pt idx="7">
                  <c:v>2</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48836672"/>
        <c:crosses val="autoZero"/>
        <c:auto val="1"/>
        <c:lblAlgn val="ctr"/>
        <c:lblOffset val="100"/>
        <c:noMultiLvlLbl val="0"/>
      </c:catAx>
      <c:valAx>
        <c:axId val="548836672"/>
        <c:scaling>
          <c:orientation val="minMax"/>
          <c:max val="60"/>
        </c:scaling>
        <c:delete val="1"/>
        <c:axPos val="l"/>
        <c:numFmt formatCode="0"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26527755905511813"/>
          <c:w val="0.93041617217212136"/>
          <c:h val="0.54660632664247633"/>
        </c:manualLayout>
      </c:layout>
      <c:barChart>
        <c:barDir val="col"/>
        <c:grouping val="clustered"/>
        <c:varyColors val="0"/>
        <c:ser>
          <c:idx val="0"/>
          <c:order val="0"/>
          <c:tx>
            <c:strRef>
              <c:f>Sheet1!$B$1</c:f>
              <c:strCache>
                <c:ptCount val="1"/>
                <c:pt idx="0">
                  <c:v>Duration of bullying</c:v>
                </c:pt>
              </c:strCache>
            </c:strRef>
          </c:tx>
          <c:spPr>
            <a:solidFill>
              <a:schemeClr val="accent6"/>
            </a:solidFill>
            <a:ln w="12700" cap="flat" cmpd="sng" algn="ctr">
              <a:noFill/>
              <a:prstDash val="solid"/>
              <a:miter lim="800000"/>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It was a one-off</c:v>
                </c:pt>
                <c:pt idx="1">
                  <c:v>Less than a month</c:v>
                </c:pt>
                <c:pt idx="2">
                  <c:v>1 to 3 months</c:v>
                </c:pt>
                <c:pt idx="3">
                  <c:v>4 to 6 months</c:v>
                </c:pt>
                <c:pt idx="4">
                  <c:v>7 to 12 months</c:v>
                </c:pt>
                <c:pt idx="5">
                  <c:v>1 to 2 years</c:v>
                </c:pt>
                <c:pt idx="6">
                  <c:v>3 to 4 years</c:v>
                </c:pt>
                <c:pt idx="7">
                  <c:v>5 to 10 years</c:v>
                </c:pt>
                <c:pt idx="8">
                  <c:v>More than 10 years</c:v>
                </c:pt>
              </c:strCache>
            </c:strRef>
          </c:cat>
          <c:val>
            <c:numRef>
              <c:f>Sheet1!$B$2:$B$10</c:f>
              <c:numCache>
                <c:formatCode>General</c:formatCode>
                <c:ptCount val="9"/>
                <c:pt idx="0">
                  <c:v>11</c:v>
                </c:pt>
                <c:pt idx="1">
                  <c:v>8</c:v>
                </c:pt>
                <c:pt idx="2">
                  <c:v>15</c:v>
                </c:pt>
                <c:pt idx="3">
                  <c:v>13</c:v>
                </c:pt>
                <c:pt idx="4">
                  <c:v>12</c:v>
                </c:pt>
                <c:pt idx="5">
                  <c:v>20</c:v>
                </c:pt>
                <c:pt idx="6">
                  <c:v>8</c:v>
                </c:pt>
                <c:pt idx="7">
                  <c:v>7</c:v>
                </c:pt>
                <c:pt idx="8">
                  <c:v>5</c:v>
                </c:pt>
              </c:numCache>
            </c:numRef>
          </c:val>
          <c:extLst>
            <c:ext xmlns:c16="http://schemas.microsoft.com/office/drawing/2014/chart" uri="{C3380CC4-5D6E-409C-BE32-E72D297353CC}">
              <c16:uniqueId val="{00000000-48DA-4B4C-90E0-A2578CFB5266}"/>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a:lstStyle/>
          <a:p>
            <a:pPr>
              <a:defRPr sz="1000"/>
            </a:pPr>
            <a:endParaRPr lang="en-US"/>
          </a:p>
        </c:txPr>
        <c:crossAx val="548836672"/>
        <c:crosses val="autoZero"/>
        <c:auto val="1"/>
        <c:lblAlgn val="ctr"/>
        <c:lblOffset val="1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spPr>
    <a:noFill/>
  </c:spPr>
  <c:txPr>
    <a:bodyPr/>
    <a:lstStyle/>
    <a:p>
      <a:pPr>
        <a:defRPr sz="105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By one specific person</c:v>
                </c:pt>
                <c:pt idx="1">
                  <c:v>By more than one person</c:v>
                </c:pt>
                <c:pt idx="2">
                  <c:v>Unsure</c:v>
                </c:pt>
              </c:strCache>
            </c:strRef>
          </c:cat>
          <c:val>
            <c:numRef>
              <c:f>Sheet1!$B$2:$B$4</c:f>
              <c:numCache>
                <c:formatCode>General</c:formatCode>
                <c:ptCount val="3"/>
                <c:pt idx="0">
                  <c:v>54</c:v>
                </c:pt>
                <c:pt idx="1">
                  <c:v>46</c:v>
                </c:pt>
                <c:pt idx="2">
                  <c:v>3</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By one specific person</c:v>
                </c:pt>
                <c:pt idx="1">
                  <c:v>By more than one person</c:v>
                </c:pt>
                <c:pt idx="2">
                  <c:v>Unsure</c:v>
                </c:pt>
              </c:strCache>
            </c:strRef>
          </c:cat>
          <c:val>
            <c:numRef>
              <c:f>Sheet1!$C$2:$C$4</c:f>
              <c:numCache>
                <c:formatCode>General</c:formatCode>
                <c:ptCount val="3"/>
                <c:pt idx="0">
                  <c:v>49</c:v>
                </c:pt>
                <c:pt idx="1">
                  <c:v>53</c:v>
                </c:pt>
                <c:pt idx="2">
                  <c:v>2</c:v>
                </c:pt>
              </c:numCache>
            </c:numRef>
          </c:val>
          <c:extLst>
            <c:ext xmlns:c16="http://schemas.microsoft.com/office/drawing/2014/chart" uri="{C3380CC4-5D6E-409C-BE32-E72D297353CC}">
              <c16:uniqueId val="{00000000-122B-44DC-9157-D17356ACB5D5}"/>
            </c:ext>
          </c:extLst>
        </c:ser>
        <c:dLbls>
          <c:showLegendKey val="0"/>
          <c:showVal val="0"/>
          <c:showCatName val="0"/>
          <c:showSerName val="0"/>
          <c:showPercent val="0"/>
          <c:showBubbleSize val="0"/>
        </c:dLbls>
        <c:gapWidth val="297"/>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General"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Manager/supervisor/partner/director</c:v>
                </c:pt>
                <c:pt idx="1">
                  <c:v>Co-worker (more senior)</c:v>
                </c:pt>
                <c:pt idx="2">
                  <c:v>Other co-worker</c:v>
                </c:pt>
                <c:pt idx="3">
                  <c:v>Customer, client, or supplier of services or goods to your work</c:v>
                </c:pt>
                <c:pt idx="4">
                  <c:v>Others associated with your workplace</c:v>
                </c:pt>
                <c:pt idx="5">
                  <c:v>Other</c:v>
                </c:pt>
                <c:pt idx="6">
                  <c:v>Unsure</c:v>
                </c:pt>
              </c:strCache>
            </c:strRef>
          </c:cat>
          <c:val>
            <c:numRef>
              <c:f>Sheet1!$B$2:$B$8</c:f>
              <c:numCache>
                <c:formatCode>General</c:formatCode>
                <c:ptCount val="7"/>
                <c:pt idx="0">
                  <c:v>53</c:v>
                </c:pt>
                <c:pt idx="1">
                  <c:v>30</c:v>
                </c:pt>
                <c:pt idx="2">
                  <c:v>32</c:v>
                </c:pt>
                <c:pt idx="3">
                  <c:v>15</c:v>
                </c:pt>
                <c:pt idx="4">
                  <c:v>7.0000000000000009</c:v>
                </c:pt>
                <c:pt idx="5">
                  <c:v>2</c:v>
                </c:pt>
                <c:pt idx="6">
                  <c:v>1</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Manager/supervisor/partner/director</c:v>
                </c:pt>
                <c:pt idx="1">
                  <c:v>Co-worker (more senior)</c:v>
                </c:pt>
                <c:pt idx="2">
                  <c:v>Other co-worker</c:v>
                </c:pt>
                <c:pt idx="3">
                  <c:v>Customer, client, or supplier of services or goods to your work</c:v>
                </c:pt>
                <c:pt idx="4">
                  <c:v>Others associated with your workplace</c:v>
                </c:pt>
                <c:pt idx="5">
                  <c:v>Other</c:v>
                </c:pt>
                <c:pt idx="6">
                  <c:v>Unsure</c:v>
                </c:pt>
              </c:strCache>
            </c:strRef>
          </c:cat>
          <c:val>
            <c:numRef>
              <c:f>Sheet1!$C$2:$C$8</c:f>
              <c:numCache>
                <c:formatCode>General</c:formatCode>
                <c:ptCount val="7"/>
                <c:pt idx="0">
                  <c:v>70</c:v>
                </c:pt>
                <c:pt idx="1">
                  <c:v>31</c:v>
                </c:pt>
                <c:pt idx="2">
                  <c:v>30</c:v>
                </c:pt>
                <c:pt idx="3">
                  <c:v>12</c:v>
                </c:pt>
                <c:pt idx="4">
                  <c:v>7</c:v>
                </c:pt>
                <c:pt idx="5">
                  <c:v>1</c:v>
                </c:pt>
                <c:pt idx="6">
                  <c:v>0</c:v>
                </c:pt>
              </c:numCache>
            </c:numRef>
          </c:val>
          <c:extLst>
            <c:ext xmlns:c16="http://schemas.microsoft.com/office/drawing/2014/chart" uri="{C3380CC4-5D6E-409C-BE32-E72D297353CC}">
              <c16:uniqueId val="{00000000-2F11-450F-9764-7B6B2E192D22}"/>
            </c:ext>
          </c:extLst>
        </c:ser>
        <c:dLbls>
          <c:showLegendKey val="0"/>
          <c:showVal val="0"/>
          <c:showCatName val="0"/>
          <c:showSerName val="0"/>
          <c:showPercent val="0"/>
          <c:showBubbleSize val="0"/>
        </c:dLbls>
        <c:gapWidth val="84"/>
        <c:axId val="555428032"/>
        <c:axId val="555428592"/>
      </c:barChart>
      <c:catAx>
        <c:axId val="555428032"/>
        <c:scaling>
          <c:orientation val="maxMin"/>
        </c:scaling>
        <c:delete val="1"/>
        <c:axPos val="l"/>
        <c:numFmt formatCode="General" sourceLinked="0"/>
        <c:majorTickMark val="out"/>
        <c:minorTickMark val="none"/>
        <c:tickLblPos val="nextTo"/>
        <c:crossAx val="555428592"/>
        <c:crosses val="autoZero"/>
        <c:auto val="1"/>
        <c:lblAlgn val="r"/>
        <c:lblOffset val="100"/>
        <c:noMultiLvlLbl val="0"/>
      </c:catAx>
      <c:valAx>
        <c:axId val="555428592"/>
        <c:scaling>
          <c:orientation val="minMax"/>
          <c:max val="100"/>
        </c:scaling>
        <c:delete val="1"/>
        <c:axPos val="b"/>
        <c:numFmt formatCode="General" sourceLinked="1"/>
        <c:majorTickMark val="out"/>
        <c:minorTickMark val="none"/>
        <c:tickLblPos val="nextTo"/>
        <c:crossAx val="5554280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Male</c:v>
                </c:pt>
                <c:pt idx="1">
                  <c:v>Female</c:v>
                </c:pt>
                <c:pt idx="2">
                  <c:v>Both male and female (if more than one person)</c:v>
                </c:pt>
              </c:strCache>
            </c:strRef>
          </c:cat>
          <c:val>
            <c:numRef>
              <c:f>Sheet1!$B$2:$B$4</c:f>
              <c:numCache>
                <c:formatCode>General</c:formatCode>
                <c:ptCount val="3"/>
                <c:pt idx="0">
                  <c:v>48</c:v>
                </c:pt>
                <c:pt idx="1">
                  <c:v>28</c:v>
                </c:pt>
                <c:pt idx="2">
                  <c:v>24</c:v>
                </c:pt>
              </c:numCache>
            </c:numRef>
          </c:val>
          <c:extLst>
            <c:ext xmlns:c16="http://schemas.microsoft.com/office/drawing/2014/chart" uri="{C3380CC4-5D6E-409C-BE32-E72D297353CC}">
              <c16:uniqueId val="{00000000-44E4-4614-A33A-871EE9A66FB7}"/>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Male</c:v>
                </c:pt>
                <c:pt idx="1">
                  <c:v>Female</c:v>
                </c:pt>
                <c:pt idx="2">
                  <c:v>Both male and female (if more than one person)</c:v>
                </c:pt>
              </c:strCache>
            </c:strRef>
          </c:cat>
          <c:val>
            <c:numRef>
              <c:f>Sheet1!$C$2:$C$4</c:f>
              <c:numCache>
                <c:formatCode>General</c:formatCode>
                <c:ptCount val="3"/>
                <c:pt idx="0">
                  <c:v>38</c:v>
                </c:pt>
                <c:pt idx="1">
                  <c:v>32</c:v>
                </c:pt>
                <c:pt idx="2">
                  <c:v>29</c:v>
                </c:pt>
              </c:numCache>
            </c:numRef>
          </c:val>
          <c:extLst>
            <c:ext xmlns:c16="http://schemas.microsoft.com/office/drawing/2014/chart" uri="{C3380CC4-5D6E-409C-BE32-E72D297353CC}">
              <c16:uniqueId val="{00000001-44E4-4614-A33A-871EE9A66FB7}"/>
            </c:ext>
          </c:extLst>
        </c:ser>
        <c:dLbls>
          <c:showLegendKey val="0"/>
          <c:showVal val="0"/>
          <c:showCatName val="0"/>
          <c:showSerName val="0"/>
          <c:showPercent val="0"/>
          <c:showBubbleSize val="0"/>
        </c:dLbls>
        <c:gapWidth val="297"/>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General"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marL="0" algn="r" defTabSz="914400" rtl="0" eaLnBrk="1" fontAlgn="ctr" latinLnBrk="0" hangingPunct="1">
        <a:lnSpc>
          <a:spcPct val="80000"/>
        </a:lnSpc>
        <a:defRPr lang="en-US" sz="1050" u="none" strike="noStrike" kern="1200">
          <a:solidFill>
            <a:schemeClr val="tx1"/>
          </a:solidFill>
          <a:effectLst/>
          <a:latin typeface="+mn-lt"/>
          <a:ea typeface="+mn-ea"/>
          <a:cs typeface="+mn-cs"/>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9400571034534551E-2"/>
          <c:w val="0.79619238168736084"/>
          <c:h val="0.83757380852228713"/>
        </c:manualLayout>
      </c:layout>
      <c:barChart>
        <c:barDir val="bar"/>
        <c:grouping val="clustered"/>
        <c:varyColors val="0"/>
        <c:ser>
          <c:idx val="0"/>
          <c:order val="0"/>
          <c:tx>
            <c:strRef>
              <c:f>Sheet1!$B$1</c:f>
              <c:strCache>
                <c:ptCount val="1"/>
                <c:pt idx="0">
                  <c:v>Column1</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It did not have a negative impact</c:v>
                </c:pt>
                <c:pt idx="1">
                  <c:v>It had a small negative impact</c:v>
                </c:pt>
                <c:pt idx="2">
                  <c:v>It had a moderately negative impact</c:v>
                </c:pt>
                <c:pt idx="3">
                  <c:v>It had a large negative impact</c:v>
                </c:pt>
                <c:pt idx="4">
                  <c:v>It had an extremely negative impact </c:v>
                </c:pt>
                <c:pt idx="5">
                  <c:v>Unsure</c:v>
                </c:pt>
              </c:strCache>
            </c:strRef>
          </c:cat>
          <c:val>
            <c:numRef>
              <c:f>Sheet1!$B$2:$B$7</c:f>
              <c:numCache>
                <c:formatCode>General</c:formatCode>
                <c:ptCount val="6"/>
                <c:pt idx="0">
                  <c:v>11</c:v>
                </c:pt>
                <c:pt idx="1">
                  <c:v>32</c:v>
                </c:pt>
                <c:pt idx="2">
                  <c:v>26</c:v>
                </c:pt>
                <c:pt idx="3">
                  <c:v>19</c:v>
                </c:pt>
                <c:pt idx="4">
                  <c:v>10</c:v>
                </c:pt>
                <c:pt idx="5">
                  <c:v>3</c:v>
                </c:pt>
              </c:numCache>
            </c:numRef>
          </c:val>
          <c:extLst>
            <c:ext xmlns:c16="http://schemas.microsoft.com/office/drawing/2014/chart" uri="{C3380CC4-5D6E-409C-BE32-E72D297353CC}">
              <c16:uniqueId val="{00000000-5042-4C89-B9A7-573EA357E121}"/>
            </c:ext>
          </c:extLst>
        </c:ser>
        <c:dLbls>
          <c:showLegendKey val="0"/>
          <c:showVal val="0"/>
          <c:showCatName val="0"/>
          <c:showSerName val="0"/>
          <c:showPercent val="0"/>
          <c:showBubbleSize val="0"/>
        </c:dLbls>
        <c:gapWidth val="84"/>
        <c:axId val="556880928"/>
        <c:axId val="556881488"/>
      </c:barChart>
      <c:catAx>
        <c:axId val="556880928"/>
        <c:scaling>
          <c:orientation val="maxMin"/>
        </c:scaling>
        <c:delete val="1"/>
        <c:axPos val="l"/>
        <c:numFmt formatCode="General" sourceLinked="0"/>
        <c:majorTickMark val="out"/>
        <c:minorTickMark val="none"/>
        <c:tickLblPos val="nextTo"/>
        <c:crossAx val="556881488"/>
        <c:crosses val="autoZero"/>
        <c:auto val="1"/>
        <c:lblAlgn val="r"/>
        <c:lblOffset val="100"/>
        <c:noMultiLvlLbl val="0"/>
      </c:catAx>
      <c:valAx>
        <c:axId val="556881488"/>
        <c:scaling>
          <c:orientation val="minMax"/>
          <c:max val="100"/>
        </c:scaling>
        <c:delete val="1"/>
        <c:axPos val="b"/>
        <c:numFmt formatCode="General" sourceLinked="1"/>
        <c:majorTickMark val="out"/>
        <c:minorTickMark val="none"/>
        <c:tickLblPos val="nextTo"/>
        <c:crossAx val="556880928"/>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34353272025448"/>
          <c:y val="9.8356495046200532E-2"/>
          <c:w val="0.4254736768957591"/>
          <c:h val="0.8227860513475469"/>
        </c:manualLayout>
      </c:layout>
      <c:doughnutChart>
        <c:varyColors val="1"/>
        <c:ser>
          <c:idx val="0"/>
          <c:order val="0"/>
          <c:tx>
            <c:strRef>
              <c:f>Sheet1!$B$1</c:f>
              <c:strCache>
                <c:ptCount val="1"/>
                <c:pt idx="0">
                  <c:v>Column1</c:v>
                </c:pt>
              </c:strCache>
            </c:strRef>
          </c:tx>
          <c:spPr>
            <a:ln>
              <a:solidFill>
                <a:schemeClr val="bg1">
                  <a:lumMod val="95000"/>
                </a:schemeClr>
              </a:solidFill>
            </a:ln>
          </c:spPr>
          <c:dPt>
            <c:idx val="0"/>
            <c:bubble3D val="0"/>
            <c:spPr>
              <a:solidFill>
                <a:srgbClr val="7A90AF"/>
              </a:solidFill>
              <a:ln w="19050">
                <a:solidFill>
                  <a:schemeClr val="bg1">
                    <a:lumMod val="95000"/>
                  </a:schemeClr>
                </a:solidFill>
              </a:ln>
              <a:effectLst/>
            </c:spPr>
            <c:extLst>
              <c:ext xmlns:c16="http://schemas.microsoft.com/office/drawing/2014/chart" uri="{C3380CC4-5D6E-409C-BE32-E72D297353CC}">
                <c16:uniqueId val="{00000001-7397-4539-BF36-CFA7084D713D}"/>
              </c:ext>
            </c:extLst>
          </c:dPt>
          <c:dPt>
            <c:idx val="1"/>
            <c:bubble3D val="0"/>
            <c:spPr>
              <a:solidFill>
                <a:srgbClr val="93C1BF"/>
              </a:solidFill>
              <a:ln w="19050">
                <a:solidFill>
                  <a:schemeClr val="bg1">
                    <a:lumMod val="95000"/>
                  </a:schemeClr>
                </a:solidFill>
              </a:ln>
              <a:effectLst/>
            </c:spPr>
            <c:extLst>
              <c:ext xmlns:c16="http://schemas.microsoft.com/office/drawing/2014/chart" uri="{C3380CC4-5D6E-409C-BE32-E72D297353CC}">
                <c16:uniqueId val="{00000003-7397-4539-BF36-CFA7084D713D}"/>
              </c:ext>
            </c:extLst>
          </c:dPt>
          <c:dPt>
            <c:idx val="2"/>
            <c:bubble3D val="0"/>
            <c:spPr>
              <a:solidFill>
                <a:srgbClr val="959299"/>
              </a:solidFill>
              <a:ln w="19050">
                <a:solidFill>
                  <a:schemeClr val="bg1">
                    <a:lumMod val="95000"/>
                  </a:schemeClr>
                </a:solidFill>
              </a:ln>
              <a:effectLst/>
            </c:spPr>
            <c:extLst>
              <c:ext xmlns:c16="http://schemas.microsoft.com/office/drawing/2014/chart" uri="{C3380CC4-5D6E-409C-BE32-E72D297353CC}">
                <c16:uniqueId val="{00000005-7397-4539-BF36-CFA7084D713D}"/>
              </c:ext>
            </c:extLst>
          </c:dPt>
          <c:cat>
            <c:strRef>
              <c:f>Sheet1!$A$2:$A$4</c:f>
              <c:strCache>
                <c:ptCount val="3"/>
                <c:pt idx="0">
                  <c:v>Yes</c:v>
                </c:pt>
                <c:pt idx="1">
                  <c:v>No</c:v>
                </c:pt>
                <c:pt idx="2">
                  <c:v>Unsure</c:v>
                </c:pt>
              </c:strCache>
            </c:strRef>
          </c:cat>
          <c:val>
            <c:numRef>
              <c:f>Sheet1!$B$2:$B$4</c:f>
              <c:numCache>
                <c:formatCode>0%</c:formatCode>
                <c:ptCount val="3"/>
                <c:pt idx="0">
                  <c:v>0.23</c:v>
                </c:pt>
                <c:pt idx="1">
                  <c:v>0.75</c:v>
                </c:pt>
                <c:pt idx="2">
                  <c:v>0.02</c:v>
                </c:pt>
              </c:numCache>
            </c:numRef>
          </c:val>
          <c:extLst>
            <c:ext xmlns:c16="http://schemas.microsoft.com/office/drawing/2014/chart" uri="{C3380CC4-5D6E-409C-BE32-E72D297353CC}">
              <c16:uniqueId val="{00000006-7397-4539-BF36-CFA7084D713D}"/>
            </c:ext>
          </c:extLst>
        </c:ser>
        <c:dLbls>
          <c:showLegendKey val="0"/>
          <c:showVal val="0"/>
          <c:showCatName val="0"/>
          <c:showSerName val="0"/>
          <c:showPercent val="0"/>
          <c:showBubbleSize val="0"/>
          <c:showLeaderLines val="0"/>
        </c:dLbls>
        <c:firstSliceAng val="323"/>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rgbClr val="9592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Under 30</c:v>
                </c:pt>
                <c:pt idx="1">
                  <c:v>30 or over</c:v>
                </c:pt>
                <c:pt idx="2">
                  <c:v>Unsure</c:v>
                </c:pt>
              </c:strCache>
            </c:strRef>
          </c:cat>
          <c:val>
            <c:numRef>
              <c:f>Sheet1!$B$2:$B$4</c:f>
              <c:numCache>
                <c:formatCode>0%</c:formatCode>
                <c:ptCount val="3"/>
                <c:pt idx="0">
                  <c:v>0.38</c:v>
                </c:pt>
                <c:pt idx="1">
                  <c:v>0.65</c:v>
                </c:pt>
                <c:pt idx="2">
                  <c:v>0.01</c:v>
                </c:pt>
              </c:numCache>
            </c:numRef>
          </c:val>
          <c:extLst>
            <c:ext xmlns:c16="http://schemas.microsoft.com/office/drawing/2014/chart" uri="{C3380CC4-5D6E-409C-BE32-E72D297353CC}">
              <c16:uniqueId val="{00000000-F5CF-46F5-B5DF-903B29B9192D}"/>
            </c:ext>
          </c:extLst>
        </c:ser>
        <c:dLbls>
          <c:showLegendKey val="0"/>
          <c:showVal val="0"/>
          <c:showCatName val="0"/>
          <c:showSerName val="0"/>
          <c:showPercent val="0"/>
          <c:showBubbleSize val="0"/>
        </c:dLbls>
        <c:gapWidth val="180"/>
        <c:axId val="1854597183"/>
        <c:axId val="1854600927"/>
      </c:barChart>
      <c:catAx>
        <c:axId val="185459718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en-US" sz="900" b="0" i="0" u="none" strike="noStrike" kern="1200" baseline="0">
                <a:solidFill>
                  <a:schemeClr val="tx1">
                    <a:lumMod val="50000"/>
                  </a:schemeClr>
                </a:solidFill>
                <a:latin typeface="+mn-lt"/>
                <a:ea typeface="+mn-ea"/>
                <a:cs typeface="+mn-cs"/>
              </a:defRPr>
            </a:pPr>
            <a:endParaRPr lang="en-US"/>
          </a:p>
        </c:txPr>
        <c:crossAx val="1854600927"/>
        <c:crosses val="autoZero"/>
        <c:auto val="1"/>
        <c:lblAlgn val="ctr"/>
        <c:lblOffset val="100"/>
        <c:noMultiLvlLbl val="0"/>
      </c:catAx>
      <c:valAx>
        <c:axId val="1854600927"/>
        <c:scaling>
          <c:orientation val="minMax"/>
        </c:scaling>
        <c:delete val="1"/>
        <c:axPos val="t"/>
        <c:numFmt formatCode="0%" sourceLinked="1"/>
        <c:majorTickMark val="none"/>
        <c:minorTickMark val="none"/>
        <c:tickLblPos val="nextTo"/>
        <c:crossAx val="185459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106198414623882"/>
          <c:y val="2.7335721641705845E-2"/>
          <c:w val="0.35060132395244858"/>
          <c:h val="0.94532855671658833"/>
        </c:manualLayout>
      </c:layout>
      <c:barChart>
        <c:barDir val="bar"/>
        <c:grouping val="clustered"/>
        <c:varyColors val="0"/>
        <c:ser>
          <c:idx val="0"/>
          <c:order val="0"/>
          <c:tx>
            <c:strRef>
              <c:f>Sheet1!$B$1</c:f>
              <c:strCache>
                <c:ptCount val="1"/>
                <c:pt idx="0">
                  <c:v>Series 1</c:v>
                </c:pt>
              </c:strCache>
            </c:strRef>
          </c:tx>
          <c:spPr>
            <a:solidFill>
              <a:srgbClr val="93C1B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Accommodation &amp; food services (hospitality)</c:v>
                </c:pt>
                <c:pt idx="1">
                  <c:v>Manufacturing</c:v>
                </c:pt>
                <c:pt idx="2">
                  <c:v>Health care &amp; social assistance</c:v>
                </c:pt>
                <c:pt idx="3">
                  <c:v>Retail trade</c:v>
                </c:pt>
                <c:pt idx="4">
                  <c:v>Education &amp; training</c:v>
                </c:pt>
                <c:pt idx="5">
                  <c:v>Construction</c:v>
                </c:pt>
                <c:pt idx="6">
                  <c:v>Professional, scientific, &amp; technical services</c:v>
                </c:pt>
                <c:pt idx="7">
                  <c:v>Public administration &amp; safety</c:v>
                </c:pt>
                <c:pt idx="8">
                  <c:v>Agriculture, forestry, &amp; fishing</c:v>
                </c:pt>
                <c:pt idx="9">
                  <c:v>Wholesale trade</c:v>
                </c:pt>
                <c:pt idx="10">
                  <c:v>Transport, postal, &amp; warehousing</c:v>
                </c:pt>
                <c:pt idx="11">
                  <c:v>Financial &amp; insurance services</c:v>
                </c:pt>
                <c:pt idx="12">
                  <c:v>Administrative &amp; support services</c:v>
                </c:pt>
                <c:pt idx="13">
                  <c:v>Information media &amp; telecommunications</c:v>
                </c:pt>
                <c:pt idx="14">
                  <c:v>Arts &amp; recreation services</c:v>
                </c:pt>
                <c:pt idx="15">
                  <c:v>Rental, hiring, &amp; real estate </c:v>
                </c:pt>
                <c:pt idx="16">
                  <c:v>Other services (including mining, electricity, gas, water &amp; waste)</c:v>
                </c:pt>
              </c:strCache>
            </c:strRef>
          </c:cat>
          <c:val>
            <c:numRef>
              <c:f>Sheet1!$B$2:$B$18</c:f>
              <c:numCache>
                <c:formatCode>0%</c:formatCode>
                <c:ptCount val="17"/>
                <c:pt idx="0">
                  <c:v>0.15</c:v>
                </c:pt>
                <c:pt idx="1">
                  <c:v>0.11</c:v>
                </c:pt>
                <c:pt idx="2">
                  <c:v>0.11</c:v>
                </c:pt>
                <c:pt idx="3">
                  <c:v>0.1</c:v>
                </c:pt>
                <c:pt idx="4">
                  <c:v>0.08</c:v>
                </c:pt>
                <c:pt idx="5">
                  <c:v>7.0000000000000007E-2</c:v>
                </c:pt>
                <c:pt idx="6">
                  <c:v>7.0000000000000007E-2</c:v>
                </c:pt>
                <c:pt idx="7">
                  <c:v>7.0000000000000007E-2</c:v>
                </c:pt>
                <c:pt idx="8">
                  <c:v>0.05</c:v>
                </c:pt>
                <c:pt idx="9">
                  <c:v>0.05</c:v>
                </c:pt>
                <c:pt idx="10">
                  <c:v>0.05</c:v>
                </c:pt>
                <c:pt idx="11">
                  <c:v>0.04</c:v>
                </c:pt>
                <c:pt idx="12">
                  <c:v>0.04</c:v>
                </c:pt>
                <c:pt idx="13">
                  <c:v>0.03</c:v>
                </c:pt>
                <c:pt idx="14">
                  <c:v>0.02</c:v>
                </c:pt>
                <c:pt idx="15">
                  <c:v>0.01</c:v>
                </c:pt>
                <c:pt idx="16">
                  <c:v>0.05</c:v>
                </c:pt>
              </c:numCache>
            </c:numRef>
          </c:val>
          <c:extLst>
            <c:ext xmlns:c16="http://schemas.microsoft.com/office/drawing/2014/chart" uri="{C3380CC4-5D6E-409C-BE32-E72D297353CC}">
              <c16:uniqueId val="{00000000-6E34-48D3-8721-8944F851269F}"/>
            </c:ext>
          </c:extLst>
        </c:ser>
        <c:dLbls>
          <c:showLegendKey val="0"/>
          <c:showVal val="0"/>
          <c:showCatName val="0"/>
          <c:showSerName val="0"/>
          <c:showPercent val="0"/>
          <c:showBubbleSize val="0"/>
        </c:dLbls>
        <c:gapWidth val="100"/>
        <c:axId val="1828571695"/>
        <c:axId val="1828586671"/>
      </c:barChart>
      <c:catAx>
        <c:axId val="1828571695"/>
        <c:scaling>
          <c:orientation val="maxMin"/>
        </c:scaling>
        <c:delete val="1"/>
        <c:axPos val="l"/>
        <c:numFmt formatCode="General" sourceLinked="1"/>
        <c:majorTickMark val="none"/>
        <c:minorTickMark val="none"/>
        <c:tickLblPos val="nextTo"/>
        <c:crossAx val="1828586671"/>
        <c:crosses val="autoZero"/>
        <c:auto val="1"/>
        <c:lblAlgn val="ctr"/>
        <c:lblOffset val="100"/>
        <c:noMultiLvlLbl val="0"/>
      </c:catAx>
      <c:valAx>
        <c:axId val="1828586671"/>
        <c:scaling>
          <c:orientation val="minMax"/>
        </c:scaling>
        <c:delete val="1"/>
        <c:axPos val="t"/>
        <c:numFmt formatCode="0%" sourceLinked="1"/>
        <c:majorTickMark val="none"/>
        <c:minorTickMark val="none"/>
        <c:tickLblPos val="nextTo"/>
        <c:crossAx val="18285716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3567951423833E-2"/>
          <c:y val="0.14507814898359603"/>
          <c:w val="0.93041617217212136"/>
          <c:h val="0.50018819823547478"/>
        </c:manualLayout>
      </c:layout>
      <c:barChart>
        <c:barDir val="col"/>
        <c:grouping val="clustered"/>
        <c:varyColors val="0"/>
        <c:ser>
          <c:idx val="0"/>
          <c:order val="0"/>
          <c:tx>
            <c:strRef>
              <c:f>Sheet1!$B$1</c:f>
              <c:strCache>
                <c:ptCount val="1"/>
                <c:pt idx="0">
                  <c:v>Personally experienced sexual harassment (HRC definition)</c:v>
                </c:pt>
              </c:strCache>
            </c:strRef>
          </c:tx>
          <c:spPr>
            <a:solidFill>
              <a:srgbClr val="7A90AF"/>
            </a:solidFill>
            <a:ln w="12700" cap="flat" cmpd="sng" algn="ctr">
              <a:noFill/>
              <a:prstDash val="solid"/>
              <a:miter lim="800000"/>
            </a:ln>
            <a:effectLst/>
          </c:spPr>
          <c:invertIfNegative val="0"/>
          <c:dPt>
            <c:idx val="0"/>
            <c:invertIfNegative val="0"/>
            <c:bubble3D val="0"/>
            <c:spPr>
              <a:solidFill>
                <a:schemeClr val="accent6"/>
              </a:solidFill>
              <a:ln w="12700" cap="flat" cmpd="sng" algn="ctr">
                <a:noFill/>
                <a:prstDash val="solid"/>
                <a:miter lim="800000"/>
              </a:ln>
              <a:effectLst/>
            </c:spPr>
            <c:extLst>
              <c:ext xmlns:c16="http://schemas.microsoft.com/office/drawing/2014/chart" uri="{C3380CC4-5D6E-409C-BE32-E72D297353CC}">
                <c16:uniqueId val="{00000001-7427-4DC7-BEB3-53741D8DFB26}"/>
              </c:ext>
            </c:extLst>
          </c:dPt>
          <c:dPt>
            <c:idx val="2"/>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3-7427-4DC7-BEB3-53741D8DFB26}"/>
              </c:ext>
            </c:extLst>
          </c:dPt>
          <c:dPt>
            <c:idx val="5"/>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7-48C5-4345-B63D-F3F8014A0196}"/>
              </c:ext>
            </c:extLst>
          </c:dPt>
          <c:dPt>
            <c:idx val="6"/>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4-7427-4DC7-BEB3-53741D8DFB26}"/>
              </c:ext>
            </c:extLst>
          </c:dPt>
          <c:dPt>
            <c:idx val="7"/>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5-7427-4DC7-BEB3-53741D8DFB26}"/>
              </c:ext>
            </c:extLst>
          </c:dPt>
          <c:dPt>
            <c:idx val="8"/>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6-7427-4DC7-BEB3-53741D8DFB26}"/>
              </c:ext>
            </c:extLst>
          </c:dPt>
          <c:dPt>
            <c:idx val="9"/>
            <c:invertIfNegative val="0"/>
            <c:bubble3D val="0"/>
            <c:spPr>
              <a:solidFill>
                <a:srgbClr val="586F92"/>
              </a:solidFill>
              <a:ln w="12700" cap="flat" cmpd="sng" algn="ctr">
                <a:noFill/>
                <a:prstDash val="solid"/>
                <a:miter lim="800000"/>
              </a:ln>
              <a:effectLst/>
            </c:spPr>
            <c:extLst>
              <c:ext xmlns:c16="http://schemas.microsoft.com/office/drawing/2014/chart" uri="{C3380CC4-5D6E-409C-BE32-E72D297353CC}">
                <c16:uniqueId val="{00000007-7427-4DC7-BEB3-53741D8DFB26}"/>
              </c:ext>
            </c:extLst>
          </c:dPt>
          <c:dPt>
            <c:idx val="11"/>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11-4218-47C8-A234-8EEEF9545859}"/>
              </c:ext>
            </c:extLst>
          </c:dPt>
          <c:dPt>
            <c:idx val="12"/>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13-48C5-4345-B63D-F3F8014A0196}"/>
              </c:ext>
            </c:extLst>
          </c:dPt>
          <c:dPt>
            <c:idx val="13"/>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B-7427-4DC7-BEB3-53741D8DFB26}"/>
              </c:ext>
            </c:extLst>
          </c:dPt>
          <c:dPt>
            <c:idx val="15"/>
            <c:invertIfNegative val="0"/>
            <c:bubble3D val="0"/>
            <c:spPr>
              <a:solidFill>
                <a:srgbClr val="80CCAF"/>
              </a:solidFill>
              <a:ln w="12700" cap="flat" cmpd="sng" algn="ctr">
                <a:noFill/>
                <a:prstDash val="solid"/>
                <a:miter lim="800000"/>
              </a:ln>
              <a:effectLst/>
            </c:spPr>
            <c:extLst>
              <c:ext xmlns:c16="http://schemas.microsoft.com/office/drawing/2014/chart" uri="{C3380CC4-5D6E-409C-BE32-E72D297353CC}">
                <c16:uniqueId val="{0000000C-7427-4DC7-BEB3-53741D8DFB26}"/>
              </c:ext>
            </c:extLst>
          </c:dPt>
          <c:dPt>
            <c:idx val="17"/>
            <c:invertIfNegative val="0"/>
            <c:bubble3D val="0"/>
            <c:spPr>
              <a:solidFill>
                <a:schemeClr val="accent6">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1B-4218-47C8-A234-8EEEF9545859}"/>
              </c:ext>
            </c:extLst>
          </c:dPt>
          <c:dPt>
            <c:idx val="18"/>
            <c:invertIfNegative val="0"/>
            <c:bubble3D val="0"/>
            <c:spPr>
              <a:solidFill>
                <a:schemeClr val="accent6">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1D-4218-47C8-A234-8EEEF9545859}"/>
              </c:ext>
            </c:extLst>
          </c:dPt>
          <c:dPt>
            <c:idx val="19"/>
            <c:invertIfNegative val="0"/>
            <c:bubble3D val="0"/>
            <c:spPr>
              <a:solidFill>
                <a:schemeClr val="accent6">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1D-48C5-4345-B63D-F3F8014A0196}"/>
              </c:ext>
            </c:extLst>
          </c:dPt>
          <c:dPt>
            <c:idx val="20"/>
            <c:invertIfNegative val="0"/>
            <c:bubble3D val="0"/>
            <c:spPr>
              <a:solidFill>
                <a:schemeClr val="accent6">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0F-7427-4DC7-BEB3-53741D8DFB26}"/>
              </c:ext>
            </c:extLst>
          </c:dPt>
          <c:dPt>
            <c:idx val="21"/>
            <c:invertIfNegative val="0"/>
            <c:bubble3D val="0"/>
            <c:spPr>
              <a:solidFill>
                <a:schemeClr val="accent6">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10-7427-4DC7-BEB3-53741D8DFB26}"/>
              </c:ext>
            </c:extLst>
          </c:dPt>
          <c:dPt>
            <c:idx val="23"/>
            <c:invertIfNegative val="0"/>
            <c:bubble3D val="0"/>
            <c:spPr>
              <a:solidFill>
                <a:schemeClr val="accent2">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12-7427-4DC7-BEB3-53741D8DFB26}"/>
              </c:ext>
            </c:extLst>
          </c:dPt>
          <c:dPt>
            <c:idx val="24"/>
            <c:invertIfNegative val="0"/>
            <c:bubble3D val="0"/>
            <c:spPr>
              <a:solidFill>
                <a:schemeClr val="accent2">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27-4218-47C8-A234-8EEEF9545859}"/>
              </c:ext>
            </c:extLst>
          </c:dPt>
          <c:dPt>
            <c:idx val="25"/>
            <c:invertIfNegative val="0"/>
            <c:bubble3D val="0"/>
            <c:spPr>
              <a:solidFill>
                <a:schemeClr val="accent2">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27-48C5-4345-B63D-F3F8014A0196}"/>
              </c:ext>
            </c:extLst>
          </c:dPt>
          <c:dPt>
            <c:idx val="26"/>
            <c:invertIfNegative val="0"/>
            <c:bubble3D val="0"/>
            <c:spPr>
              <a:solidFill>
                <a:schemeClr val="accent2">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28-48C5-4345-B63D-F3F8014A0196}"/>
              </c:ext>
            </c:extLst>
          </c:dPt>
          <c:dPt>
            <c:idx val="27"/>
            <c:invertIfNegative val="0"/>
            <c:bubble3D val="0"/>
            <c:spPr>
              <a:solidFill>
                <a:schemeClr val="accent2">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29-48C5-4345-B63D-F3F8014A0196}"/>
              </c:ext>
            </c:extLst>
          </c:dPt>
          <c:dPt>
            <c:idx val="28"/>
            <c:invertIfNegative val="0"/>
            <c:bubble3D val="0"/>
            <c:spPr>
              <a:solidFill>
                <a:schemeClr val="bg2"/>
              </a:solidFill>
              <a:ln w="12700" cap="flat" cmpd="sng" algn="ctr">
                <a:noFill/>
                <a:prstDash val="solid"/>
                <a:miter lim="800000"/>
              </a:ln>
              <a:effectLst/>
            </c:spPr>
            <c:extLst>
              <c:ext xmlns:c16="http://schemas.microsoft.com/office/drawing/2014/chart" uri="{C3380CC4-5D6E-409C-BE32-E72D297353CC}">
                <c16:uniqueId val="{00000037-055A-42A7-ABA2-6D71574E13D1}"/>
              </c:ext>
            </c:extLst>
          </c:dPt>
          <c:dPt>
            <c:idx val="30"/>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2B-48C5-4345-B63D-F3F8014A0196}"/>
              </c:ext>
            </c:extLst>
          </c:dPt>
          <c:dPt>
            <c:idx val="31"/>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33-4218-47C8-A234-8EEEF9545859}"/>
              </c:ext>
            </c:extLst>
          </c:dPt>
          <c:dPt>
            <c:idx val="32"/>
            <c:invertIfNegative val="0"/>
            <c:bubble3D val="0"/>
            <c:spPr>
              <a:solidFill>
                <a:schemeClr val="accent6">
                  <a:lumMod val="75000"/>
                </a:schemeClr>
              </a:solidFill>
              <a:ln w="12700" cap="flat" cmpd="sng" algn="ctr">
                <a:noFill/>
                <a:prstDash val="solid"/>
                <a:miter lim="800000"/>
              </a:ln>
              <a:effectLst/>
            </c:spPr>
            <c:extLst>
              <c:ext xmlns:c16="http://schemas.microsoft.com/office/drawing/2014/chart" uri="{C3380CC4-5D6E-409C-BE32-E72D297353CC}">
                <c16:uniqueId val="{00000031-16BC-41A8-8021-1B6E887A30A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Sheet1!$A$2:$A$41</c:f>
              <c:strCache>
                <c:ptCount val="40"/>
                <c:pt idx="0">
                  <c:v>All workers</c:v>
                </c:pt>
                <c:pt idx="2">
                  <c:v>Male</c:v>
                </c:pt>
                <c:pt idx="3">
                  <c:v>Female</c:v>
                </c:pt>
                <c:pt idx="5">
                  <c:v>Male 18 – 29</c:v>
                </c:pt>
                <c:pt idx="6">
                  <c:v>Male 30 – 39</c:v>
                </c:pt>
                <c:pt idx="7">
                  <c:v>Male 40 – 49</c:v>
                </c:pt>
                <c:pt idx="8">
                  <c:v>Male 50 – 59</c:v>
                </c:pt>
                <c:pt idx="9">
                  <c:v>Male 60 +</c:v>
                </c:pt>
                <c:pt idx="11">
                  <c:v>Female 18 – 29</c:v>
                </c:pt>
                <c:pt idx="12">
                  <c:v>Female 30 – 39</c:v>
                </c:pt>
                <c:pt idx="13">
                  <c:v>Female 40 – 49</c:v>
                </c:pt>
                <c:pt idx="14">
                  <c:v>Female 50 – 59</c:v>
                </c:pt>
                <c:pt idx="15">
                  <c:v>Female 60 +</c:v>
                </c:pt>
                <c:pt idx="17">
                  <c:v>NZ European male</c:v>
                </c:pt>
                <c:pt idx="18">
                  <c:v>Māori male</c:v>
                </c:pt>
                <c:pt idx="19">
                  <c:v>Pacific male</c:v>
                </c:pt>
                <c:pt idx="20">
                  <c:v>Asian male</c:v>
                </c:pt>
                <c:pt idx="21">
                  <c:v>Other ethnicity male</c:v>
                </c:pt>
                <c:pt idx="23">
                  <c:v>NZ European female</c:v>
                </c:pt>
                <c:pt idx="24">
                  <c:v>Māori female</c:v>
                </c:pt>
                <c:pt idx="25">
                  <c:v>Pacific female</c:v>
                </c:pt>
                <c:pt idx="26">
                  <c:v>Asian female</c:v>
                </c:pt>
                <c:pt idx="27">
                  <c:v>Other ethnicity female</c:v>
                </c:pt>
                <c:pt idx="30">
                  <c:v>Heterosexual or straight</c:v>
                </c:pt>
                <c:pt idx="31">
                  <c:v>Gay or lesbian</c:v>
                </c:pt>
                <c:pt idx="32">
                  <c:v>Bisexual</c:v>
                </c:pt>
                <c:pt idx="34">
                  <c:v>Disabled (W)</c:v>
                </c:pt>
                <c:pt idx="35">
                  <c:v>Not disabled (W)</c:v>
                </c:pt>
                <c:pt idx="37">
                  <c:v>Born in New Zealand</c:v>
                </c:pt>
                <c:pt idx="38">
                  <c:v>Moved to NZ up to 5 years ago</c:v>
                </c:pt>
                <c:pt idx="39">
                  <c:v>Moved to NZ more than 5 years ago</c:v>
                </c:pt>
              </c:strCache>
            </c:strRef>
          </c:cat>
          <c:val>
            <c:numRef>
              <c:f>Sheet1!$B$2:$B$41</c:f>
              <c:numCache>
                <c:formatCode>General</c:formatCode>
                <c:ptCount val="40"/>
                <c:pt idx="0">
                  <c:v>30</c:v>
                </c:pt>
                <c:pt idx="2">
                  <c:v>23</c:v>
                </c:pt>
                <c:pt idx="3">
                  <c:v>38</c:v>
                </c:pt>
                <c:pt idx="5" formatCode="0">
                  <c:v>32</c:v>
                </c:pt>
                <c:pt idx="6" formatCode="0">
                  <c:v>22</c:v>
                </c:pt>
                <c:pt idx="7" formatCode="0">
                  <c:v>25</c:v>
                </c:pt>
                <c:pt idx="8" formatCode="0">
                  <c:v>22</c:v>
                </c:pt>
                <c:pt idx="9" formatCode="0">
                  <c:v>14</c:v>
                </c:pt>
                <c:pt idx="11" formatCode="0">
                  <c:v>54</c:v>
                </c:pt>
                <c:pt idx="12" formatCode="0">
                  <c:v>43</c:v>
                </c:pt>
                <c:pt idx="13" formatCode="0">
                  <c:v>40</c:v>
                </c:pt>
                <c:pt idx="14" formatCode="0">
                  <c:v>25</c:v>
                </c:pt>
                <c:pt idx="15" formatCode="0">
                  <c:v>13</c:v>
                </c:pt>
                <c:pt idx="17">
                  <c:v>24</c:v>
                </c:pt>
                <c:pt idx="18">
                  <c:v>28</c:v>
                </c:pt>
                <c:pt idx="19">
                  <c:v>35</c:v>
                </c:pt>
                <c:pt idx="20">
                  <c:v>16</c:v>
                </c:pt>
                <c:pt idx="21">
                  <c:v>28</c:v>
                </c:pt>
                <c:pt idx="23">
                  <c:v>40</c:v>
                </c:pt>
                <c:pt idx="24">
                  <c:v>38</c:v>
                </c:pt>
                <c:pt idx="25">
                  <c:v>43</c:v>
                </c:pt>
                <c:pt idx="26">
                  <c:v>36</c:v>
                </c:pt>
                <c:pt idx="27">
                  <c:v>38</c:v>
                </c:pt>
                <c:pt idx="30" formatCode="0">
                  <c:v>29</c:v>
                </c:pt>
                <c:pt idx="31" formatCode="0">
                  <c:v>47</c:v>
                </c:pt>
                <c:pt idx="32" formatCode="0">
                  <c:v>67</c:v>
                </c:pt>
                <c:pt idx="34" formatCode="0">
                  <c:v>58</c:v>
                </c:pt>
                <c:pt idx="35" formatCode="0">
                  <c:v>28</c:v>
                </c:pt>
                <c:pt idx="37" formatCode="0">
                  <c:v>33</c:v>
                </c:pt>
                <c:pt idx="38" formatCode="0">
                  <c:v>38</c:v>
                </c:pt>
                <c:pt idx="39" formatCode="0">
                  <c:v>23</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0"/>
        <c:axPos val="b"/>
        <c:numFmt formatCode="General" sourceLinked="0"/>
        <c:majorTickMark val="none"/>
        <c:minorTickMark val="none"/>
        <c:tickLblPos val="nextTo"/>
        <c:spPr>
          <a:ln/>
        </c:spPr>
        <c:txPr>
          <a:bodyPr rot="-5400000" vert="horz"/>
          <a:lstStyle/>
          <a:p>
            <a:pPr>
              <a:lnSpc>
                <a:spcPts val="800"/>
              </a:lnSpc>
              <a:defRPr sz="1100"/>
            </a:pPr>
            <a:endParaRPr lang="en-US"/>
          </a:p>
        </c:txPr>
        <c:crossAx val="548836672"/>
        <c:crosses val="autoZero"/>
        <c:auto val="1"/>
        <c:lblAlgn val="ctr"/>
        <c:lblOffset val="500"/>
        <c:noMultiLvlLbl val="0"/>
      </c:catAx>
      <c:valAx>
        <c:axId val="548836672"/>
        <c:scaling>
          <c:orientation val="minMax"/>
          <c:max val="10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155043744822578E-2"/>
          <c:y val="6.2471687625463228E-2"/>
          <c:w val="0.63615572218121264"/>
          <c:h val="0.87505662474907353"/>
        </c:manualLayout>
      </c:layout>
      <c:barChart>
        <c:barDir val="bar"/>
        <c:grouping val="clustered"/>
        <c:varyColors val="0"/>
        <c:ser>
          <c:idx val="0"/>
          <c:order val="0"/>
          <c:tx>
            <c:strRef>
              <c:f>Sheet1!$B$1</c:f>
              <c:strCache>
                <c:ptCount val="1"/>
                <c:pt idx="0">
                  <c:v>Series 1</c:v>
                </c:pt>
              </c:strCache>
            </c:strRef>
          </c:tx>
          <c:spPr>
            <a:solidFill>
              <a:srgbClr val="7A90AF"/>
            </a:solidFill>
            <a:ln>
              <a:noFill/>
            </a:ln>
            <a:effectLst/>
          </c:spPr>
          <c:invertIfNegative val="0"/>
          <c:dLbls>
            <c:spPr>
              <a:noFill/>
              <a:ln>
                <a:noFill/>
              </a:ln>
              <a:effectLst/>
            </c:spPr>
            <c:txPr>
              <a:bodyPr rot="0" spcFirstLastPara="1" vertOverflow="ellipsis" vert="horz" wrap="none" lIns="38100" tIns="19050" rIns="38100" bIns="19050" anchor="ctr" anchorCtr="0">
                <a:spAutoFit/>
              </a:bodyPr>
              <a:lstStyle/>
              <a:p>
                <a:pPr algn="ctr">
                  <a:defRPr lang="en-US"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public sector (including publicly/government funded organisations such as schools)</c:v>
                </c:pt>
                <c:pt idx="1">
                  <c:v>The private sector (e.g. commercial businesses or companies)</c:v>
                </c:pt>
                <c:pt idx="2">
                  <c:v>The not-for-profit sector (e.g. charities)</c:v>
                </c:pt>
                <c:pt idx="3">
                  <c:v>Unsure</c:v>
                </c:pt>
              </c:strCache>
            </c:strRef>
          </c:cat>
          <c:val>
            <c:numRef>
              <c:f>Sheet1!$B$2:$B$5</c:f>
              <c:numCache>
                <c:formatCode>0%</c:formatCode>
                <c:ptCount val="4"/>
                <c:pt idx="0">
                  <c:v>0.27</c:v>
                </c:pt>
                <c:pt idx="1">
                  <c:v>0.67</c:v>
                </c:pt>
                <c:pt idx="2">
                  <c:v>0.03</c:v>
                </c:pt>
                <c:pt idx="3">
                  <c:v>0.03</c:v>
                </c:pt>
              </c:numCache>
            </c:numRef>
          </c:val>
          <c:extLst>
            <c:ext xmlns:c16="http://schemas.microsoft.com/office/drawing/2014/chart" uri="{C3380CC4-5D6E-409C-BE32-E72D297353CC}">
              <c16:uniqueId val="{00000000-4772-4896-B936-339950BF991F}"/>
            </c:ext>
          </c:extLst>
        </c:ser>
        <c:dLbls>
          <c:showLegendKey val="0"/>
          <c:showVal val="0"/>
          <c:showCatName val="0"/>
          <c:showSerName val="0"/>
          <c:showPercent val="0"/>
          <c:showBubbleSize val="0"/>
        </c:dLbls>
        <c:gapWidth val="100"/>
        <c:axId val="1805904143"/>
        <c:axId val="1805922863"/>
      </c:barChart>
      <c:catAx>
        <c:axId val="1805904143"/>
        <c:scaling>
          <c:orientation val="maxMin"/>
        </c:scaling>
        <c:delete val="0"/>
        <c:axPos val="l"/>
        <c:numFmt formatCode="General" sourceLinked="1"/>
        <c:majorTickMark val="none"/>
        <c:minorTickMark val="none"/>
        <c:tickLblPos val="none"/>
        <c:spPr>
          <a:ln>
            <a:noFill/>
          </a:ln>
        </c:spPr>
        <c:crossAx val="1805922863"/>
        <c:crosses val="autoZero"/>
        <c:auto val="1"/>
        <c:lblAlgn val="ctr"/>
        <c:lblOffset val="100"/>
        <c:noMultiLvlLbl val="0"/>
      </c:catAx>
      <c:valAx>
        <c:axId val="1805922863"/>
        <c:scaling>
          <c:orientation val="minMax"/>
        </c:scaling>
        <c:delete val="1"/>
        <c:axPos val="t"/>
        <c:numFmt formatCode="0%" sourceLinked="1"/>
        <c:majorTickMark val="out"/>
        <c:minorTickMark val="none"/>
        <c:tickLblPos val="nextTo"/>
        <c:crossAx val="1805904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372445093499601E-2"/>
          <c:y val="4.5258269728046877E-2"/>
          <c:w val="0.77471739081218594"/>
          <c:h val="0.91203663895079012"/>
        </c:manualLayout>
      </c:layout>
      <c:barChart>
        <c:barDir val="bar"/>
        <c:grouping val="clustered"/>
        <c:varyColors val="0"/>
        <c:ser>
          <c:idx val="0"/>
          <c:order val="0"/>
          <c:tx>
            <c:strRef>
              <c:f>Sheet1!$B$1</c:f>
              <c:strCache>
                <c:ptCount val="1"/>
                <c:pt idx="0">
                  <c:v>Series 1</c:v>
                </c:pt>
              </c:strCache>
            </c:strRef>
          </c:tx>
          <c:spPr>
            <a:solidFill>
              <a:srgbClr val="93C1BF"/>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4748205859221392"/>
                      <c:h val="0.14440755919854281"/>
                    </c:manualLayout>
                  </c15:layout>
                </c:ext>
                <c:ext xmlns:c16="http://schemas.microsoft.com/office/drawing/2014/chart" uri="{C3380CC4-5D6E-409C-BE32-E72D297353CC}">
                  <c16:uniqueId val="{00000003-5163-4BDF-963E-E639D8221089}"/>
                </c:ext>
              </c:extLst>
            </c:dLbl>
            <c:dLbl>
              <c:idx val="1"/>
              <c:showLegendKey val="0"/>
              <c:showVal val="1"/>
              <c:showCatName val="0"/>
              <c:showSerName val="0"/>
              <c:showPercent val="0"/>
              <c:showBubbleSize val="0"/>
              <c:extLst>
                <c:ext xmlns:c15="http://schemas.microsoft.com/office/drawing/2012/chart" uri="{CE6537A1-D6FC-4f65-9D91-7224C49458BB}">
                  <c15:layout>
                    <c:manualLayout>
                      <c:w val="0.16577062033031853"/>
                      <c:h val="8.0878870673952635E-2"/>
                    </c:manualLayout>
                  </c15:layout>
                </c:ext>
                <c:ext xmlns:c16="http://schemas.microsoft.com/office/drawing/2014/chart" uri="{C3380CC4-5D6E-409C-BE32-E72D297353CC}">
                  <c16:uniqueId val="{00000004-5163-4BDF-963E-E639D8221089}"/>
                </c:ext>
              </c:extLst>
            </c:dLbl>
            <c:dLbl>
              <c:idx val="2"/>
              <c:showLegendKey val="0"/>
              <c:showVal val="1"/>
              <c:showCatName val="0"/>
              <c:showSerName val="0"/>
              <c:showPercent val="0"/>
              <c:showBubbleSize val="0"/>
              <c:extLst>
                <c:ext xmlns:c15="http://schemas.microsoft.com/office/drawing/2012/chart" uri="{CE6537A1-D6FC-4f65-9D91-7224C49458BB}">
                  <c15:layout>
                    <c:manualLayout>
                      <c:w val="0.16577062033031853"/>
                      <c:h val="8.0878870673952635E-2"/>
                    </c:manualLayout>
                  </c15:layout>
                </c:ext>
                <c:ext xmlns:c16="http://schemas.microsoft.com/office/drawing/2014/chart" uri="{C3380CC4-5D6E-409C-BE32-E72D297353CC}">
                  <c16:uniqueId val="{00000005-5163-4BDF-963E-E639D8221089}"/>
                </c:ext>
              </c:extLst>
            </c:dLbl>
            <c:dLbl>
              <c:idx val="3"/>
              <c:showLegendKey val="0"/>
              <c:showVal val="1"/>
              <c:showCatName val="0"/>
              <c:showSerName val="0"/>
              <c:showPercent val="0"/>
              <c:showBubbleSize val="0"/>
              <c:extLst>
                <c:ext xmlns:c15="http://schemas.microsoft.com/office/drawing/2012/chart" uri="{CE6537A1-D6FC-4f65-9D91-7224C49458BB}">
                  <c15:layout>
                    <c:manualLayout>
                      <c:w val="0.16577062033031853"/>
                      <c:h val="8.0878870673952635E-2"/>
                    </c:manualLayout>
                  </c15:layout>
                </c:ext>
                <c:ext xmlns:c16="http://schemas.microsoft.com/office/drawing/2014/chart" uri="{C3380CC4-5D6E-409C-BE32-E72D297353CC}">
                  <c16:uniqueId val="{00000006-5163-4BDF-963E-E639D8221089}"/>
                </c:ext>
              </c:extLst>
            </c:dLbl>
            <c:dLbl>
              <c:idx val="4"/>
              <c:showLegendKey val="0"/>
              <c:showVal val="1"/>
              <c:showCatName val="0"/>
              <c:showSerName val="0"/>
              <c:showPercent val="0"/>
              <c:showBubbleSize val="0"/>
              <c:extLst>
                <c:ext xmlns:c15="http://schemas.microsoft.com/office/drawing/2012/chart" uri="{CE6537A1-D6FC-4f65-9D91-7224C49458BB}">
                  <c15:layout>
                    <c:manualLayout>
                      <c:w val="0.16577062033031853"/>
                      <c:h val="8.0878870673952635E-2"/>
                    </c:manualLayout>
                  </c15:layout>
                </c:ext>
                <c:ext xmlns:c16="http://schemas.microsoft.com/office/drawing/2014/chart" uri="{C3380CC4-5D6E-409C-BE32-E72D297353CC}">
                  <c16:uniqueId val="{00000007-5163-4BDF-963E-E639D8221089}"/>
                </c:ext>
              </c:extLst>
            </c:dLbl>
            <c:dLbl>
              <c:idx val="5"/>
              <c:showLegendKey val="0"/>
              <c:showVal val="1"/>
              <c:showCatName val="0"/>
              <c:showSerName val="0"/>
              <c:showPercent val="0"/>
              <c:showBubbleSize val="0"/>
              <c:extLst>
                <c:ext xmlns:c15="http://schemas.microsoft.com/office/drawing/2012/chart" uri="{CE6537A1-D6FC-4f65-9D91-7224C49458BB}">
                  <c15:layout>
                    <c:manualLayout>
                      <c:w val="0.10300334250884782"/>
                      <c:h val="8.0878870673952635E-2"/>
                    </c:manualLayout>
                  </c15:layout>
                </c:ext>
                <c:ext xmlns:c16="http://schemas.microsoft.com/office/drawing/2014/chart" uri="{C3380CC4-5D6E-409C-BE32-E72D297353CC}">
                  <c16:uniqueId val="{00000002-5163-4BDF-963E-E639D8221089}"/>
                </c:ext>
              </c:extLst>
            </c:dLbl>
            <c:spPr>
              <a:noFill/>
              <a:ln>
                <a:noFill/>
              </a:ln>
              <a:effectLst/>
            </c:spPr>
            <c:txPr>
              <a:bodyPr rot="0" spcFirstLastPara="1" vertOverflow="ellipsis" vert="horz" wrap="none" lIns="38100" tIns="19050" rIns="38100" bIns="19050" anchor="ctr" anchorCtr="0">
                <a:noAutofit/>
              </a:bodyPr>
              <a:lstStyle/>
              <a:p>
                <a:pPr algn="ctr">
                  <a:defRPr lang="en-US"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Permanent employee</c:v>
                </c:pt>
                <c:pt idx="1">
                  <c:v>Fixed term position</c:v>
                </c:pt>
                <c:pt idx="2">
                  <c:v>Casual contract</c:v>
                </c:pt>
                <c:pt idx="3">
                  <c:v>Independent contractor</c:v>
                </c:pt>
                <c:pt idx="4">
                  <c:v>Did not have a contract</c:v>
                </c:pt>
                <c:pt idx="5">
                  <c:v>Unsure</c:v>
                </c:pt>
              </c:strCache>
            </c:strRef>
          </c:cat>
          <c:val>
            <c:numRef>
              <c:f>Sheet1!$B$2:$B$7</c:f>
              <c:numCache>
                <c:formatCode>0%</c:formatCode>
                <c:ptCount val="6"/>
                <c:pt idx="0">
                  <c:v>0.83</c:v>
                </c:pt>
                <c:pt idx="1">
                  <c:v>0.06</c:v>
                </c:pt>
                <c:pt idx="2">
                  <c:v>0.08</c:v>
                </c:pt>
                <c:pt idx="3">
                  <c:v>0.04</c:v>
                </c:pt>
                <c:pt idx="4">
                  <c:v>0.01</c:v>
                </c:pt>
                <c:pt idx="5" formatCode="General">
                  <c:v>0</c:v>
                </c:pt>
              </c:numCache>
            </c:numRef>
          </c:val>
          <c:extLst>
            <c:ext xmlns:c16="http://schemas.microsoft.com/office/drawing/2014/chart" uri="{C3380CC4-5D6E-409C-BE32-E72D297353CC}">
              <c16:uniqueId val="{00000000-5163-4BDF-963E-E639D8221089}"/>
            </c:ext>
          </c:extLst>
        </c:ser>
        <c:dLbls>
          <c:showLegendKey val="0"/>
          <c:showVal val="0"/>
          <c:showCatName val="0"/>
          <c:showSerName val="0"/>
          <c:showPercent val="0"/>
          <c:showBubbleSize val="0"/>
        </c:dLbls>
        <c:gapWidth val="100"/>
        <c:axId val="1963397855"/>
        <c:axId val="1963407839"/>
      </c:barChart>
      <c:catAx>
        <c:axId val="1963397855"/>
        <c:scaling>
          <c:orientation val="maxMin"/>
        </c:scaling>
        <c:delete val="1"/>
        <c:axPos val="l"/>
        <c:numFmt formatCode="General" sourceLinked="1"/>
        <c:majorTickMark val="none"/>
        <c:minorTickMark val="none"/>
        <c:tickLblPos val="nextTo"/>
        <c:crossAx val="1963407839"/>
        <c:crosses val="autoZero"/>
        <c:auto val="1"/>
        <c:lblAlgn val="ctr"/>
        <c:lblOffset val="100"/>
        <c:noMultiLvlLbl val="0"/>
      </c:catAx>
      <c:valAx>
        <c:axId val="1963407839"/>
        <c:scaling>
          <c:orientation val="minMax"/>
        </c:scaling>
        <c:delete val="1"/>
        <c:axPos val="t"/>
        <c:numFmt formatCode="0%" sourceLinked="1"/>
        <c:majorTickMark val="none"/>
        <c:minorTickMark val="none"/>
        <c:tickLblPos val="nextTo"/>
        <c:crossAx val="1963397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155043744822578E-2"/>
          <c:y val="6.2471687625463228E-2"/>
          <c:w val="0.63615572218121264"/>
          <c:h val="0.87505662474907353"/>
        </c:manualLayout>
      </c:layout>
      <c:barChart>
        <c:barDir val="bar"/>
        <c:grouping val="clustered"/>
        <c:varyColors val="0"/>
        <c:ser>
          <c:idx val="0"/>
          <c:order val="0"/>
          <c:tx>
            <c:strRef>
              <c:f>Sheet1!$B$1</c:f>
              <c:strCache>
                <c:ptCount val="1"/>
                <c:pt idx="0">
                  <c:v>Series 1</c:v>
                </c:pt>
              </c:strCache>
            </c:strRef>
          </c:tx>
          <c:spPr>
            <a:solidFill>
              <a:srgbClr val="726F77"/>
            </a:solidFill>
            <a:ln>
              <a:noFill/>
            </a:ln>
            <a:effectLst/>
          </c:spPr>
          <c:invertIfNegative val="0"/>
          <c:dLbls>
            <c:spPr>
              <a:noFill/>
              <a:ln>
                <a:noFill/>
              </a:ln>
              <a:effectLst/>
            </c:spPr>
            <c:txPr>
              <a:bodyPr rot="0" spcFirstLastPara="1" vertOverflow="ellipsis" vert="horz" wrap="none" lIns="38100" tIns="19050" rIns="38100" bIns="19050" anchor="ctr" anchorCtr="0">
                <a:spAutoFit/>
              </a:bodyPr>
              <a:lstStyle/>
              <a:p>
                <a:pPr algn="ctr">
                  <a:defRPr lang="en-US" sz="9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The public sector (including publicly/government funded organisations such as schools)</c:v>
                </c:pt>
                <c:pt idx="1">
                  <c:v>The private sector (e.g. commercial businesses or companies)</c:v>
                </c:pt>
                <c:pt idx="2">
                  <c:v>The not-for-profit sector (e.g. charities)</c:v>
                </c:pt>
                <c:pt idx="3">
                  <c:v>Unsure</c:v>
                </c:pt>
              </c:strCache>
            </c:strRef>
          </c:cat>
          <c:val>
            <c:numRef>
              <c:f>Sheet1!$B$2:$B$6</c:f>
              <c:numCache>
                <c:formatCode>0%</c:formatCode>
                <c:ptCount val="5"/>
                <c:pt idx="0">
                  <c:v>0.93</c:v>
                </c:pt>
                <c:pt idx="1">
                  <c:v>0.04</c:v>
                </c:pt>
                <c:pt idx="2">
                  <c:v>0.09</c:v>
                </c:pt>
                <c:pt idx="3">
                  <c:v>0.03</c:v>
                </c:pt>
                <c:pt idx="4">
                  <c:v>0.01</c:v>
                </c:pt>
              </c:numCache>
            </c:numRef>
          </c:val>
          <c:extLst>
            <c:ext xmlns:c16="http://schemas.microsoft.com/office/drawing/2014/chart" uri="{C3380CC4-5D6E-409C-BE32-E72D297353CC}">
              <c16:uniqueId val="{00000000-4772-4896-B936-339950BF991F}"/>
            </c:ext>
          </c:extLst>
        </c:ser>
        <c:dLbls>
          <c:showLegendKey val="0"/>
          <c:showVal val="0"/>
          <c:showCatName val="0"/>
          <c:showSerName val="0"/>
          <c:showPercent val="0"/>
          <c:showBubbleSize val="0"/>
        </c:dLbls>
        <c:gapWidth val="100"/>
        <c:axId val="1805904143"/>
        <c:axId val="1805922863"/>
      </c:barChart>
      <c:catAx>
        <c:axId val="1805904143"/>
        <c:scaling>
          <c:orientation val="maxMin"/>
        </c:scaling>
        <c:delete val="0"/>
        <c:axPos val="l"/>
        <c:numFmt formatCode="General" sourceLinked="1"/>
        <c:majorTickMark val="none"/>
        <c:minorTickMark val="none"/>
        <c:tickLblPos val="none"/>
        <c:spPr>
          <a:ln>
            <a:noFill/>
          </a:ln>
        </c:spPr>
        <c:crossAx val="1805922863"/>
        <c:crosses val="autoZero"/>
        <c:auto val="1"/>
        <c:lblAlgn val="ctr"/>
        <c:lblOffset val="100"/>
        <c:noMultiLvlLbl val="0"/>
      </c:catAx>
      <c:valAx>
        <c:axId val="1805922863"/>
        <c:scaling>
          <c:orientation val="minMax"/>
        </c:scaling>
        <c:delete val="1"/>
        <c:axPos val="t"/>
        <c:numFmt formatCode="0%" sourceLinked="1"/>
        <c:majorTickMark val="out"/>
        <c:minorTickMark val="none"/>
        <c:tickLblPos val="nextTo"/>
        <c:crossAx val="1805904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5728346456694"/>
          <c:y val="0.31757570634991966"/>
          <c:w val="0.43572293307086613"/>
          <c:h val="0.65358435940056847"/>
        </c:manualLayout>
      </c:layout>
      <c:radarChart>
        <c:radarStyle val="marker"/>
        <c:varyColors val="0"/>
        <c:ser>
          <c:idx val="0"/>
          <c:order val="0"/>
          <c:tx>
            <c:strRef>
              <c:f>Sheet1!$B$1</c:f>
              <c:strCache>
                <c:ptCount val="1"/>
                <c:pt idx="0">
                  <c:v>NETT Any impact</c:v>
                </c:pt>
              </c:strCache>
            </c:strRef>
          </c:tx>
          <c:spPr>
            <a:ln w="28575" cap="rnd">
              <a:solidFill>
                <a:schemeClr val="accent6"/>
              </a:solidFill>
              <a:round/>
            </a:ln>
            <a:effectLst/>
          </c:spPr>
          <c:marker>
            <c:symbol val="none"/>
          </c:marker>
          <c:cat>
            <c:strRef>
              <c:f>Sheet1!$A$2:$A$20</c:f>
              <c:strCache>
                <c:ptCount val="19"/>
                <c:pt idx="0">
                  <c:v>Disrespected </c:v>
                </c:pt>
                <c:pt idx="1">
                  <c:v>Uncomfortable</c:v>
                </c:pt>
                <c:pt idx="2">
                  <c:v>Angry</c:v>
                </c:pt>
                <c:pt idx="3">
                  <c:v>Frustrated</c:v>
                </c:pt>
                <c:pt idx="4">
                  <c:v>Anxious</c:v>
                </c:pt>
                <c:pt idx="5">
                  <c:v>Insecure</c:v>
                </c:pt>
                <c:pt idx="6">
                  <c:v>Sad</c:v>
                </c:pt>
                <c:pt idx="7">
                  <c:v>Embarrassed</c:v>
                </c:pt>
                <c:pt idx="8">
                  <c:v>Worried</c:v>
                </c:pt>
                <c:pt idx="9">
                  <c:v>Isolated</c:v>
                </c:pt>
                <c:pt idx="10">
                  <c:v>Furious</c:v>
                </c:pt>
                <c:pt idx="11">
                  <c:v>Fearful</c:v>
                </c:pt>
                <c:pt idx="12">
                  <c:v>Violated</c:v>
                </c:pt>
                <c:pt idx="13">
                  <c:v>Ashamed</c:v>
                </c:pt>
                <c:pt idx="14">
                  <c:v>Not bothered</c:v>
                </c:pt>
                <c:pt idx="15">
                  <c:v>Accepting</c:v>
                </c:pt>
                <c:pt idx="16">
                  <c:v>Calm</c:v>
                </c:pt>
                <c:pt idx="17">
                  <c:v>Relaxed</c:v>
                </c:pt>
                <c:pt idx="18">
                  <c:v>Other</c:v>
                </c:pt>
              </c:strCache>
            </c:strRef>
          </c:cat>
          <c:val>
            <c:numRef>
              <c:f>Sheet1!$B$2:$B$20</c:f>
              <c:numCache>
                <c:formatCode>0%</c:formatCode>
                <c:ptCount val="19"/>
                <c:pt idx="0">
                  <c:v>0.6</c:v>
                </c:pt>
                <c:pt idx="1">
                  <c:v>0.56999999999999995</c:v>
                </c:pt>
                <c:pt idx="2">
                  <c:v>0.47</c:v>
                </c:pt>
                <c:pt idx="3">
                  <c:v>0.45</c:v>
                </c:pt>
                <c:pt idx="4">
                  <c:v>0.44</c:v>
                </c:pt>
                <c:pt idx="5">
                  <c:v>0.39</c:v>
                </c:pt>
                <c:pt idx="6">
                  <c:v>0.31</c:v>
                </c:pt>
                <c:pt idx="7">
                  <c:v>0.3</c:v>
                </c:pt>
                <c:pt idx="8">
                  <c:v>0.26</c:v>
                </c:pt>
                <c:pt idx="9">
                  <c:v>0.26</c:v>
                </c:pt>
                <c:pt idx="10">
                  <c:v>0.23</c:v>
                </c:pt>
                <c:pt idx="11">
                  <c:v>0.18</c:v>
                </c:pt>
                <c:pt idx="12">
                  <c:v>0.17</c:v>
                </c:pt>
                <c:pt idx="13">
                  <c:v>0.17</c:v>
                </c:pt>
                <c:pt idx="14">
                  <c:v>0.04</c:v>
                </c:pt>
                <c:pt idx="15">
                  <c:v>0.02</c:v>
                </c:pt>
                <c:pt idx="16">
                  <c:v>0.01</c:v>
                </c:pt>
                <c:pt idx="17">
                  <c:v>0.01</c:v>
                </c:pt>
                <c:pt idx="18">
                  <c:v>0.01</c:v>
                </c:pt>
              </c:numCache>
            </c:numRef>
          </c:val>
          <c:extLst>
            <c:ext xmlns:c16="http://schemas.microsoft.com/office/drawing/2014/chart" uri="{C3380CC4-5D6E-409C-BE32-E72D297353CC}">
              <c16:uniqueId val="{00000000-4F93-463F-B336-C8C059E5AABF}"/>
            </c:ext>
          </c:extLst>
        </c:ser>
        <c:ser>
          <c:idx val="1"/>
          <c:order val="1"/>
          <c:tx>
            <c:strRef>
              <c:f>Sheet1!$C$1</c:f>
              <c:strCache>
                <c:ptCount val="1"/>
                <c:pt idx="0">
                  <c:v>NETT large or extremely negative impact</c:v>
                </c:pt>
              </c:strCache>
            </c:strRef>
          </c:tx>
          <c:spPr>
            <a:ln w="28575" cap="rnd">
              <a:solidFill>
                <a:schemeClr val="accent4"/>
              </a:solidFill>
              <a:round/>
            </a:ln>
            <a:effectLst/>
          </c:spPr>
          <c:marker>
            <c:symbol val="none"/>
          </c:marker>
          <c:cat>
            <c:strRef>
              <c:f>Sheet1!$A$2:$A$20</c:f>
              <c:strCache>
                <c:ptCount val="19"/>
                <c:pt idx="0">
                  <c:v>Disrespected </c:v>
                </c:pt>
                <c:pt idx="1">
                  <c:v>Uncomfortable</c:v>
                </c:pt>
                <c:pt idx="2">
                  <c:v>Angry</c:v>
                </c:pt>
                <c:pt idx="3">
                  <c:v>Frustrated</c:v>
                </c:pt>
                <c:pt idx="4">
                  <c:v>Anxious</c:v>
                </c:pt>
                <c:pt idx="5">
                  <c:v>Insecure</c:v>
                </c:pt>
                <c:pt idx="6">
                  <c:v>Sad</c:v>
                </c:pt>
                <c:pt idx="7">
                  <c:v>Embarrassed</c:v>
                </c:pt>
                <c:pt idx="8">
                  <c:v>Worried</c:v>
                </c:pt>
                <c:pt idx="9">
                  <c:v>Isolated</c:v>
                </c:pt>
                <c:pt idx="10">
                  <c:v>Furious</c:v>
                </c:pt>
                <c:pt idx="11">
                  <c:v>Fearful</c:v>
                </c:pt>
                <c:pt idx="12">
                  <c:v>Violated</c:v>
                </c:pt>
                <c:pt idx="13">
                  <c:v>Ashamed</c:v>
                </c:pt>
                <c:pt idx="14">
                  <c:v>Not bothered</c:v>
                </c:pt>
                <c:pt idx="15">
                  <c:v>Accepting</c:v>
                </c:pt>
                <c:pt idx="16">
                  <c:v>Calm</c:v>
                </c:pt>
                <c:pt idx="17">
                  <c:v>Relaxed</c:v>
                </c:pt>
                <c:pt idx="18">
                  <c:v>Other</c:v>
                </c:pt>
              </c:strCache>
            </c:strRef>
          </c:cat>
          <c:val>
            <c:numRef>
              <c:f>Sheet1!$C$2:$C$20</c:f>
              <c:numCache>
                <c:formatCode>0%</c:formatCode>
                <c:ptCount val="19"/>
                <c:pt idx="0">
                  <c:v>0.69</c:v>
                </c:pt>
                <c:pt idx="1">
                  <c:v>0.65</c:v>
                </c:pt>
                <c:pt idx="2">
                  <c:v>0.57999999999999996</c:v>
                </c:pt>
                <c:pt idx="3">
                  <c:v>0.56999999999999995</c:v>
                </c:pt>
                <c:pt idx="4">
                  <c:v>0.66</c:v>
                </c:pt>
                <c:pt idx="5">
                  <c:v>0.55000000000000004</c:v>
                </c:pt>
                <c:pt idx="6">
                  <c:v>0.45</c:v>
                </c:pt>
                <c:pt idx="7">
                  <c:v>0.38</c:v>
                </c:pt>
                <c:pt idx="8">
                  <c:v>0.42</c:v>
                </c:pt>
                <c:pt idx="9">
                  <c:v>0.42</c:v>
                </c:pt>
                <c:pt idx="10">
                  <c:v>0.33</c:v>
                </c:pt>
                <c:pt idx="11">
                  <c:v>0.32</c:v>
                </c:pt>
                <c:pt idx="12">
                  <c:v>0.24</c:v>
                </c:pt>
                <c:pt idx="13">
                  <c:v>0.26</c:v>
                </c:pt>
                <c:pt idx="14">
                  <c:v>0.01</c:v>
                </c:pt>
                <c:pt idx="15">
                  <c:v>0.01</c:v>
                </c:pt>
                <c:pt idx="16">
                  <c:v>0.01</c:v>
                </c:pt>
                <c:pt idx="17" formatCode="General">
                  <c:v>0</c:v>
                </c:pt>
                <c:pt idx="18">
                  <c:v>0.02</c:v>
                </c:pt>
              </c:numCache>
            </c:numRef>
          </c:val>
          <c:extLst>
            <c:ext xmlns:c16="http://schemas.microsoft.com/office/drawing/2014/chart" uri="{C3380CC4-5D6E-409C-BE32-E72D297353CC}">
              <c16:uniqueId val="{00000001-4F93-463F-B336-C8C059E5AABF}"/>
            </c:ext>
          </c:extLst>
        </c:ser>
        <c:dLbls>
          <c:showLegendKey val="0"/>
          <c:showVal val="0"/>
          <c:showCatName val="0"/>
          <c:showSerName val="0"/>
          <c:showPercent val="0"/>
          <c:showBubbleSize val="0"/>
        </c:dLbls>
        <c:axId val="114849327"/>
        <c:axId val="114858479"/>
      </c:radarChart>
      <c:catAx>
        <c:axId val="114849327"/>
        <c:scaling>
          <c:orientation val="minMax"/>
        </c:scaling>
        <c:delete val="1"/>
        <c:axPos val="b"/>
        <c:numFmt formatCode="General" sourceLinked="1"/>
        <c:majorTickMark val="none"/>
        <c:minorTickMark val="none"/>
        <c:tickLblPos val="nextTo"/>
        <c:crossAx val="114858479"/>
        <c:crosses val="autoZero"/>
        <c:auto val="1"/>
        <c:lblAlgn val="ctr"/>
        <c:lblOffset val="100"/>
        <c:noMultiLvlLbl val="0"/>
      </c:catAx>
      <c:valAx>
        <c:axId val="114858479"/>
        <c:scaling>
          <c:orientation val="minMax"/>
        </c:scaling>
        <c:delete val="0"/>
        <c:axPos val="l"/>
        <c:majorGridlines>
          <c:spPr>
            <a:ln w="9525" cap="flat" cmpd="sng" algn="ctr">
              <a:solidFill>
                <a:schemeClr val="accent1">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4849327"/>
        <c:crosses val="autoZero"/>
        <c:crossBetween val="between"/>
        <c:majorUnit val="0.2"/>
      </c:valAx>
      <c:spPr>
        <a:noFill/>
        <a:ln>
          <a:noFill/>
        </a:ln>
        <a:effectLst>
          <a:softEdge rad="0"/>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Impacted mental or physical health (Nett)</c:v>
                </c:pt>
                <c:pt idx="1">
                  <c:v>Felt anxious</c:v>
                </c:pt>
                <c:pt idx="2">
                  <c:v>Felt depressed</c:v>
                </c:pt>
                <c:pt idx="3">
                  <c:v>I had trouble with sleeping or eating (including overeating)</c:v>
                </c:pt>
                <c:pt idx="4">
                  <c:v>Took sick leave (up to 10 days)</c:v>
                </c:pt>
                <c:pt idx="5">
                  <c:v>I increased my use of alcohol/drugs </c:v>
                </c:pt>
                <c:pt idx="6">
                  <c:v>Took extended sick leave (over 10 days)</c:v>
                </c:pt>
                <c:pt idx="7">
                  <c:v>I self-harmed</c:v>
                </c:pt>
                <c:pt idx="8">
                  <c:v>Suicidal</c:v>
                </c:pt>
                <c:pt idx="9">
                  <c:v>Affected my health</c:v>
                </c:pt>
                <c:pt idx="11">
                  <c:v>Impacted career/work (Nett)</c:v>
                </c:pt>
                <c:pt idx="12">
                  <c:v>Found it harder to perform my job</c:v>
                </c:pt>
                <c:pt idx="13">
                  <c:v>Resigned from my job</c:v>
                </c:pt>
                <c:pt idx="14">
                  <c:v>Left the industry</c:v>
                </c:pt>
                <c:pt idx="15">
                  <c:v>I was labelled a ‘troublemaker’</c:v>
                </c:pt>
                <c:pt idx="16">
                  <c:v>It affected my job or career prospects</c:v>
                </c:pt>
                <c:pt idx="17">
                  <c:v>My work colleagues ignored me or treated me poorly</c:v>
                </c:pt>
                <c:pt idx="18">
                  <c:v>Found it difficult to get another job</c:v>
                </c:pt>
              </c:strCache>
            </c:strRef>
          </c:cat>
          <c:val>
            <c:numRef>
              <c:f>Sheet1!$B$2:$B$20</c:f>
              <c:numCache>
                <c:formatCode>0</c:formatCode>
                <c:ptCount val="19"/>
                <c:pt idx="0">
                  <c:v>64</c:v>
                </c:pt>
                <c:pt idx="1">
                  <c:v>47</c:v>
                </c:pt>
                <c:pt idx="2">
                  <c:v>35</c:v>
                </c:pt>
                <c:pt idx="3">
                  <c:v>26</c:v>
                </c:pt>
                <c:pt idx="4">
                  <c:v>9</c:v>
                </c:pt>
                <c:pt idx="5">
                  <c:v>8</c:v>
                </c:pt>
                <c:pt idx="6">
                  <c:v>4</c:v>
                </c:pt>
                <c:pt idx="7">
                  <c:v>2</c:v>
                </c:pt>
                <c:pt idx="8">
                  <c:v>1</c:v>
                </c:pt>
                <c:pt idx="9">
                  <c:v>1</c:v>
                </c:pt>
                <c:pt idx="11">
                  <c:v>53</c:v>
                </c:pt>
                <c:pt idx="12">
                  <c:v>29</c:v>
                </c:pt>
                <c:pt idx="13">
                  <c:v>21</c:v>
                </c:pt>
                <c:pt idx="14">
                  <c:v>10</c:v>
                </c:pt>
                <c:pt idx="15">
                  <c:v>10</c:v>
                </c:pt>
                <c:pt idx="16">
                  <c:v>9</c:v>
                </c:pt>
                <c:pt idx="17">
                  <c:v>9</c:v>
                </c:pt>
                <c:pt idx="18">
                  <c:v>5</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Impacted mental or physical health (Nett)</c:v>
                </c:pt>
                <c:pt idx="1">
                  <c:v>Felt anxious</c:v>
                </c:pt>
                <c:pt idx="2">
                  <c:v>Felt depressed</c:v>
                </c:pt>
                <c:pt idx="3">
                  <c:v>I had trouble with sleeping or eating (including overeating)</c:v>
                </c:pt>
                <c:pt idx="4">
                  <c:v>Took sick leave (up to 10 days)</c:v>
                </c:pt>
                <c:pt idx="5">
                  <c:v>I increased my use of alcohol/drugs </c:v>
                </c:pt>
                <c:pt idx="6">
                  <c:v>Took extended sick leave (over 10 days)</c:v>
                </c:pt>
                <c:pt idx="7">
                  <c:v>I self-harmed</c:v>
                </c:pt>
                <c:pt idx="8">
                  <c:v>Suicidal</c:v>
                </c:pt>
                <c:pt idx="9">
                  <c:v>Affected my health</c:v>
                </c:pt>
                <c:pt idx="11">
                  <c:v>Impacted career/work (Nett)</c:v>
                </c:pt>
                <c:pt idx="12">
                  <c:v>Found it harder to perform my job</c:v>
                </c:pt>
                <c:pt idx="13">
                  <c:v>Resigned from my job</c:v>
                </c:pt>
                <c:pt idx="14">
                  <c:v>Left the industry</c:v>
                </c:pt>
                <c:pt idx="15">
                  <c:v>I was labelled a ‘troublemaker’</c:v>
                </c:pt>
                <c:pt idx="16">
                  <c:v>It affected my job or career prospects</c:v>
                </c:pt>
                <c:pt idx="17">
                  <c:v>My work colleagues ignored me or treated me poorly</c:v>
                </c:pt>
                <c:pt idx="18">
                  <c:v>Found it difficult to get another job</c:v>
                </c:pt>
              </c:strCache>
            </c:strRef>
          </c:cat>
          <c:val>
            <c:numRef>
              <c:f>Sheet1!$C$2:$C$20</c:f>
              <c:numCache>
                <c:formatCode>0</c:formatCode>
                <c:ptCount val="19"/>
                <c:pt idx="0">
                  <c:v>88</c:v>
                </c:pt>
                <c:pt idx="1">
                  <c:v>69</c:v>
                </c:pt>
                <c:pt idx="2">
                  <c:v>65</c:v>
                </c:pt>
                <c:pt idx="3">
                  <c:v>49</c:v>
                </c:pt>
                <c:pt idx="4">
                  <c:v>19</c:v>
                </c:pt>
                <c:pt idx="5">
                  <c:v>14</c:v>
                </c:pt>
                <c:pt idx="6">
                  <c:v>9</c:v>
                </c:pt>
                <c:pt idx="7">
                  <c:v>4</c:v>
                </c:pt>
                <c:pt idx="8">
                  <c:v>2</c:v>
                </c:pt>
                <c:pt idx="9">
                  <c:v>1</c:v>
                </c:pt>
                <c:pt idx="11">
                  <c:v>78</c:v>
                </c:pt>
                <c:pt idx="12">
                  <c:v>46</c:v>
                </c:pt>
                <c:pt idx="13">
                  <c:v>40</c:v>
                </c:pt>
                <c:pt idx="14">
                  <c:v>19</c:v>
                </c:pt>
                <c:pt idx="15">
                  <c:v>19</c:v>
                </c:pt>
                <c:pt idx="16">
                  <c:v>18</c:v>
                </c:pt>
                <c:pt idx="17">
                  <c:v>17</c:v>
                </c:pt>
                <c:pt idx="18">
                  <c:v>10</c:v>
                </c:pt>
              </c:numCache>
            </c:numRef>
          </c:val>
          <c:extLst>
            <c:ext xmlns:c16="http://schemas.microsoft.com/office/drawing/2014/chart" uri="{C3380CC4-5D6E-409C-BE32-E72D297353CC}">
              <c16:uniqueId val="{00000000-122B-44DC-9157-D17356ACB5D5}"/>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0"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Lost confidence in myself</c:v>
                </c:pt>
                <c:pt idx="1">
                  <c:v>It affected my relationships, e.g. with partner/family/whanau/friends</c:v>
                </c:pt>
                <c:pt idx="2">
                  <c:v>Negative feelings* (Nett)</c:v>
                </c:pt>
                <c:pt idx="3">
                  <c:v>Other (Nett)</c:v>
                </c:pt>
                <c:pt idx="4">
                  <c:v>It did not affect me</c:v>
                </c:pt>
                <c:pt idx="5">
                  <c:v>Unsure</c:v>
                </c:pt>
                <c:pt idx="6">
                  <c:v>Prefer not to answer</c:v>
                </c:pt>
              </c:strCache>
            </c:strRef>
          </c:cat>
          <c:val>
            <c:numRef>
              <c:f>Sheet1!$B$2:$B$8</c:f>
              <c:numCache>
                <c:formatCode>0</c:formatCode>
                <c:ptCount val="7"/>
                <c:pt idx="0">
                  <c:v>46</c:v>
                </c:pt>
                <c:pt idx="1">
                  <c:v>17</c:v>
                </c:pt>
                <c:pt idx="2">
                  <c:v>1</c:v>
                </c:pt>
                <c:pt idx="3">
                  <c:v>1</c:v>
                </c:pt>
                <c:pt idx="4">
                  <c:v>13</c:v>
                </c:pt>
                <c:pt idx="5">
                  <c:v>4</c:v>
                </c:pt>
                <c:pt idx="6">
                  <c:v>1</c:v>
                </c:pt>
              </c:numCache>
            </c:numRef>
          </c:val>
          <c:extLst>
            <c:ext xmlns:c16="http://schemas.microsoft.com/office/drawing/2014/chart" uri="{C3380CC4-5D6E-409C-BE32-E72D297353CC}">
              <c16:uniqueId val="{00000000-FBF2-4800-BFA6-EF76CB4F6391}"/>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Lost confidence in myself</c:v>
                </c:pt>
                <c:pt idx="1">
                  <c:v>It affected my relationships, e.g. with partner/family/whanau/friends</c:v>
                </c:pt>
                <c:pt idx="2">
                  <c:v>Negative feelings* (Nett)</c:v>
                </c:pt>
                <c:pt idx="3">
                  <c:v>Other (Nett)</c:v>
                </c:pt>
                <c:pt idx="4">
                  <c:v>It did not affect me</c:v>
                </c:pt>
                <c:pt idx="5">
                  <c:v>Unsure</c:v>
                </c:pt>
                <c:pt idx="6">
                  <c:v>Prefer not to answer</c:v>
                </c:pt>
              </c:strCache>
            </c:strRef>
          </c:cat>
          <c:val>
            <c:numRef>
              <c:f>Sheet1!$C$2:$C$8</c:f>
              <c:numCache>
                <c:formatCode>0</c:formatCode>
                <c:ptCount val="7"/>
                <c:pt idx="0">
                  <c:v>68</c:v>
                </c:pt>
                <c:pt idx="1">
                  <c:v>33</c:v>
                </c:pt>
                <c:pt idx="2">
                  <c:v>1</c:v>
                </c:pt>
                <c:pt idx="3">
                  <c:v>1</c:v>
                </c:pt>
                <c:pt idx="4">
                  <c:v>1</c:v>
                </c:pt>
                <c:pt idx="5">
                  <c:v>1</c:v>
                </c:pt>
                <c:pt idx="6">
                  <c:v>0</c:v>
                </c:pt>
              </c:numCache>
            </c:numRef>
          </c:val>
          <c:extLst>
            <c:ext xmlns:c16="http://schemas.microsoft.com/office/drawing/2014/chart" uri="{C3380CC4-5D6E-409C-BE32-E72D297353CC}">
              <c16:uniqueId val="{00000001-FBF2-4800-BFA6-EF76CB4F6391}"/>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0"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7302500403368885E-2"/>
          <c:y val="3.845260001834961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Combine : {Continued to feel anxious, Continued to feel depressed, Took extended sick leave (over 10 days days), It affected my physical health, I continued to drink more alcohol or take more drugs, I continued to self-harm, I continued to have trouble wit</c:v>
                </c:pt>
                <c:pt idx="1">
                  <c:v>Continued to feel anxious</c:v>
                </c:pt>
                <c:pt idx="2">
                  <c:v>Continued to feel depressed</c:v>
                </c:pt>
                <c:pt idx="3">
                  <c:v>I continued to have trouble with sleeping or eating (including overeating)</c:v>
                </c:pt>
                <c:pt idx="4">
                  <c:v>It affected my physical health</c:v>
                </c:pt>
                <c:pt idx="5">
                  <c:v>I continued to drink more alcohol or take more drugs</c:v>
                </c:pt>
                <c:pt idx="6">
                  <c:v>Took extended sick leave (over 10 days days)</c:v>
                </c:pt>
                <c:pt idx="7">
                  <c:v>I continued to self-harm</c:v>
                </c:pt>
                <c:pt idx="9">
                  <c:v>Combine : {Resigned from my job, Left the industry, Continued to find it difficult to get another job, It continued to affect my job or career prospects, My work colleagues continued to ignore me or treat me poorly, Continued to find it hard to perform my </c:v>
                </c:pt>
                <c:pt idx="10">
                  <c:v>Resigned from my job</c:v>
                </c:pt>
                <c:pt idx="11">
                  <c:v>Left the industry</c:v>
                </c:pt>
                <c:pt idx="12">
                  <c:v>It continued to affect my job or career prospects</c:v>
                </c:pt>
                <c:pt idx="13">
                  <c:v>Continued to find it hard to perform my job</c:v>
                </c:pt>
                <c:pt idx="14">
                  <c:v>Continued to find it difficult to get another job</c:v>
                </c:pt>
                <c:pt idx="15">
                  <c:v>My work colleagues continued to ignore me or treat me poorly</c:v>
                </c:pt>
                <c:pt idx="16">
                  <c:v>I was continually labelled a ‘troublemaker’</c:v>
                </c:pt>
              </c:strCache>
            </c:strRef>
          </c:cat>
          <c:val>
            <c:numRef>
              <c:f>Sheet1!$B$2:$B$18</c:f>
              <c:numCache>
                <c:formatCode>0</c:formatCode>
                <c:ptCount val="17"/>
                <c:pt idx="0">
                  <c:v>37</c:v>
                </c:pt>
                <c:pt idx="1">
                  <c:v>24</c:v>
                </c:pt>
                <c:pt idx="2">
                  <c:v>15</c:v>
                </c:pt>
                <c:pt idx="3">
                  <c:v>12</c:v>
                </c:pt>
                <c:pt idx="4">
                  <c:v>10</c:v>
                </c:pt>
                <c:pt idx="5">
                  <c:v>4</c:v>
                </c:pt>
                <c:pt idx="6">
                  <c:v>2</c:v>
                </c:pt>
                <c:pt idx="7">
                  <c:v>1</c:v>
                </c:pt>
                <c:pt idx="9">
                  <c:v>33</c:v>
                </c:pt>
                <c:pt idx="10">
                  <c:v>14</c:v>
                </c:pt>
                <c:pt idx="11">
                  <c:v>11</c:v>
                </c:pt>
                <c:pt idx="12">
                  <c:v>7</c:v>
                </c:pt>
                <c:pt idx="13">
                  <c:v>7</c:v>
                </c:pt>
                <c:pt idx="14">
                  <c:v>5</c:v>
                </c:pt>
                <c:pt idx="15">
                  <c:v>3</c:v>
                </c:pt>
                <c:pt idx="16">
                  <c:v>3</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Combine : {Continued to feel anxious, Continued to feel depressed, Took extended sick leave (over 10 days days), It affected my physical health, I continued to drink more alcohol or take more drugs, I continued to self-harm, I continued to have trouble wit</c:v>
                </c:pt>
                <c:pt idx="1">
                  <c:v>Continued to feel anxious</c:v>
                </c:pt>
                <c:pt idx="2">
                  <c:v>Continued to feel depressed</c:v>
                </c:pt>
                <c:pt idx="3">
                  <c:v>I continued to have trouble with sleeping or eating (including overeating)</c:v>
                </c:pt>
                <c:pt idx="4">
                  <c:v>It affected my physical health</c:v>
                </c:pt>
                <c:pt idx="5">
                  <c:v>I continued to drink more alcohol or take more drugs</c:v>
                </c:pt>
                <c:pt idx="6">
                  <c:v>Took extended sick leave (over 10 days days)</c:v>
                </c:pt>
                <c:pt idx="7">
                  <c:v>I continued to self-harm</c:v>
                </c:pt>
                <c:pt idx="9">
                  <c:v>Combine : {Resigned from my job, Left the industry, Continued to find it difficult to get another job, It continued to affect my job or career prospects, My work colleagues continued to ignore me or treat me poorly, Continued to find it hard to perform my </c:v>
                </c:pt>
                <c:pt idx="10">
                  <c:v>Resigned from my job</c:v>
                </c:pt>
                <c:pt idx="11">
                  <c:v>Left the industry</c:v>
                </c:pt>
                <c:pt idx="12">
                  <c:v>It continued to affect my job or career prospects</c:v>
                </c:pt>
                <c:pt idx="13">
                  <c:v>Continued to find it hard to perform my job</c:v>
                </c:pt>
                <c:pt idx="14">
                  <c:v>Continued to find it difficult to get another job</c:v>
                </c:pt>
                <c:pt idx="15">
                  <c:v>My work colleagues continued to ignore me or treat me poorly</c:v>
                </c:pt>
                <c:pt idx="16">
                  <c:v>I was continually labelled a ‘troublemaker’</c:v>
                </c:pt>
              </c:strCache>
            </c:strRef>
          </c:cat>
          <c:val>
            <c:numRef>
              <c:f>Sheet1!$C$2:$C$18</c:f>
              <c:numCache>
                <c:formatCode>0</c:formatCode>
                <c:ptCount val="17"/>
                <c:pt idx="0">
                  <c:v>64</c:v>
                </c:pt>
                <c:pt idx="1">
                  <c:v>45</c:v>
                </c:pt>
                <c:pt idx="2">
                  <c:v>31</c:v>
                </c:pt>
                <c:pt idx="3">
                  <c:v>24</c:v>
                </c:pt>
                <c:pt idx="4">
                  <c:v>23</c:v>
                </c:pt>
                <c:pt idx="5">
                  <c:v>8</c:v>
                </c:pt>
                <c:pt idx="6">
                  <c:v>4</c:v>
                </c:pt>
                <c:pt idx="7">
                  <c:v>2</c:v>
                </c:pt>
                <c:pt idx="9">
                  <c:v>51</c:v>
                </c:pt>
                <c:pt idx="10">
                  <c:v>23</c:v>
                </c:pt>
                <c:pt idx="11">
                  <c:v>20</c:v>
                </c:pt>
                <c:pt idx="12">
                  <c:v>12</c:v>
                </c:pt>
                <c:pt idx="13">
                  <c:v>12</c:v>
                </c:pt>
                <c:pt idx="14">
                  <c:v>8</c:v>
                </c:pt>
                <c:pt idx="15">
                  <c:v>6</c:v>
                </c:pt>
                <c:pt idx="16">
                  <c:v>5</c:v>
                </c:pt>
              </c:numCache>
            </c:numRef>
          </c:val>
          <c:extLst>
            <c:ext xmlns:c16="http://schemas.microsoft.com/office/drawing/2014/chart" uri="{C3380CC4-5D6E-409C-BE32-E72D297353CC}">
              <c16:uniqueId val="{00000000-122B-44DC-9157-D17356ACB5D5}"/>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0"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6704351614308537"/>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Continued to have lower confidence in myself</c:v>
                </c:pt>
                <c:pt idx="2">
                  <c:v>Impacted personal relationships/homelife (Nett)</c:v>
                </c:pt>
                <c:pt idx="3">
                  <c:v>It affected my homelife</c:v>
                </c:pt>
                <c:pt idx="4">
                  <c:v>It continued to affect my relationships, e.g. with partner/ family/ whanau/ friends</c:v>
                </c:pt>
                <c:pt idx="6">
                  <c:v>Greater resilience (Nett)</c:v>
                </c:pt>
                <c:pt idx="7">
                  <c:v>Am stronger/more resilient/have got thicker skin</c:v>
                </c:pt>
                <c:pt idx="9">
                  <c:v>Negative feelings*</c:v>
                </c:pt>
                <c:pt idx="10">
                  <c:v>Other</c:v>
                </c:pt>
                <c:pt idx="11">
                  <c:v>There were no ongoing effects</c:v>
                </c:pt>
                <c:pt idx="12">
                  <c:v>Unsure</c:v>
                </c:pt>
                <c:pt idx="13">
                  <c:v>Prefer not to answer</c:v>
                </c:pt>
              </c:strCache>
            </c:strRef>
          </c:cat>
          <c:val>
            <c:numRef>
              <c:f>Sheet1!$B$2:$B$15</c:f>
              <c:numCache>
                <c:formatCode>General</c:formatCode>
                <c:ptCount val="14"/>
                <c:pt idx="0" formatCode="0">
                  <c:v>25</c:v>
                </c:pt>
                <c:pt idx="2" formatCode="0">
                  <c:v>12</c:v>
                </c:pt>
                <c:pt idx="3" formatCode="0">
                  <c:v>9</c:v>
                </c:pt>
                <c:pt idx="4" formatCode="0">
                  <c:v>6</c:v>
                </c:pt>
                <c:pt idx="6" formatCode="0">
                  <c:v>1</c:v>
                </c:pt>
                <c:pt idx="7" formatCode="0">
                  <c:v>1</c:v>
                </c:pt>
                <c:pt idx="9" formatCode="0">
                  <c:v>1</c:v>
                </c:pt>
                <c:pt idx="10" formatCode="0">
                  <c:v>3</c:v>
                </c:pt>
                <c:pt idx="11" formatCode="0">
                  <c:v>30</c:v>
                </c:pt>
                <c:pt idx="12" formatCode="0">
                  <c:v>6</c:v>
                </c:pt>
                <c:pt idx="13" formatCode="0">
                  <c:v>1</c:v>
                </c:pt>
              </c:numCache>
            </c:numRef>
          </c:val>
          <c:extLst>
            <c:ext xmlns:c16="http://schemas.microsoft.com/office/drawing/2014/chart" uri="{C3380CC4-5D6E-409C-BE32-E72D297353CC}">
              <c16:uniqueId val="{00000000-FBF2-4800-BFA6-EF76CB4F6391}"/>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Continued to have lower confidence in myself</c:v>
                </c:pt>
                <c:pt idx="2">
                  <c:v>Impacted personal relationships/homelife (Nett)</c:v>
                </c:pt>
                <c:pt idx="3">
                  <c:v>It affected my homelife</c:v>
                </c:pt>
                <c:pt idx="4">
                  <c:v>It continued to affect my relationships, e.g. with partner/ family/ whanau/ friends</c:v>
                </c:pt>
                <c:pt idx="6">
                  <c:v>Greater resilience (Nett)</c:v>
                </c:pt>
                <c:pt idx="7">
                  <c:v>Am stronger/more resilient/have got thicker skin</c:v>
                </c:pt>
                <c:pt idx="9">
                  <c:v>Negative feelings*</c:v>
                </c:pt>
                <c:pt idx="10">
                  <c:v>Other</c:v>
                </c:pt>
                <c:pt idx="11">
                  <c:v>There were no ongoing effects</c:v>
                </c:pt>
                <c:pt idx="12">
                  <c:v>Unsure</c:v>
                </c:pt>
                <c:pt idx="13">
                  <c:v>Prefer not to answer</c:v>
                </c:pt>
              </c:strCache>
            </c:strRef>
          </c:cat>
          <c:val>
            <c:numRef>
              <c:f>Sheet1!$C$2:$C$15</c:f>
              <c:numCache>
                <c:formatCode>General</c:formatCode>
                <c:ptCount val="14"/>
                <c:pt idx="0" formatCode="0">
                  <c:v>43</c:v>
                </c:pt>
                <c:pt idx="2" formatCode="0">
                  <c:v>22</c:v>
                </c:pt>
                <c:pt idx="3" formatCode="0">
                  <c:v>18</c:v>
                </c:pt>
                <c:pt idx="4" formatCode="0">
                  <c:v>11</c:v>
                </c:pt>
                <c:pt idx="6" formatCode="0">
                  <c:v>1</c:v>
                </c:pt>
                <c:pt idx="7" formatCode="0">
                  <c:v>1</c:v>
                </c:pt>
                <c:pt idx="10" formatCode="0">
                  <c:v>3</c:v>
                </c:pt>
                <c:pt idx="11" formatCode="0">
                  <c:v>9</c:v>
                </c:pt>
                <c:pt idx="12" formatCode="0">
                  <c:v>3</c:v>
                </c:pt>
                <c:pt idx="13" formatCode="0">
                  <c:v>1</c:v>
                </c:pt>
              </c:numCache>
            </c:numRef>
          </c:val>
          <c:extLst>
            <c:ext xmlns:c16="http://schemas.microsoft.com/office/drawing/2014/chart" uri="{C3380CC4-5D6E-409C-BE32-E72D297353CC}">
              <c16:uniqueId val="{00000001-FBF2-4800-BFA6-EF76CB4F6391}"/>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0"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9400571034534551E-2"/>
          <c:w val="0.79619238168736084"/>
          <c:h val="0.83757380852228713"/>
        </c:manualLayout>
      </c:layout>
      <c:barChart>
        <c:barDir val="bar"/>
        <c:grouping val="clustered"/>
        <c:varyColors val="0"/>
        <c:ser>
          <c:idx val="0"/>
          <c:order val="0"/>
          <c:tx>
            <c:strRef>
              <c:f>Sheet1!$B$1</c:f>
              <c:strCache>
                <c:ptCount val="1"/>
                <c:pt idx="0">
                  <c:v>Any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I was already having mental health issues at the time of the harassment/negative behaviour</c:v>
                </c:pt>
                <c:pt idx="1">
                  <c:v>I did not have a strong social or support network</c:v>
                </c:pt>
                <c:pt idx="2">
                  <c:v>I was struggling to meet my basic needs (e.g., rent, food, heating) with my income</c:v>
                </c:pt>
                <c:pt idx="3">
                  <c:v>I was also studying at the time</c:v>
                </c:pt>
                <c:pt idx="4">
                  <c:v>I was not fluent in English </c:v>
                </c:pt>
                <c:pt idx="5">
                  <c:v>I had been living in Aotearoa New Zealand for less than a year</c:v>
                </c:pt>
                <c:pt idx="6">
                  <c:v>I was working on a temporary work visa</c:v>
                </c:pt>
                <c:pt idx="7">
                  <c:v>I had an impairment or disability</c:v>
                </c:pt>
                <c:pt idx="8">
                  <c:v>I was working without a contract or doing a “cash job”</c:v>
                </c:pt>
                <c:pt idx="9">
                  <c:v>None of these</c:v>
                </c:pt>
              </c:strCache>
            </c:strRef>
          </c:cat>
          <c:val>
            <c:numRef>
              <c:f>Sheet1!$B$2:$B$11</c:f>
              <c:numCache>
                <c:formatCode>General</c:formatCode>
                <c:ptCount val="10"/>
                <c:pt idx="0">
                  <c:v>15</c:v>
                </c:pt>
                <c:pt idx="1">
                  <c:v>12</c:v>
                </c:pt>
                <c:pt idx="2">
                  <c:v>9</c:v>
                </c:pt>
                <c:pt idx="3">
                  <c:v>7</c:v>
                </c:pt>
                <c:pt idx="4">
                  <c:v>3</c:v>
                </c:pt>
                <c:pt idx="5">
                  <c:v>3</c:v>
                </c:pt>
                <c:pt idx="6">
                  <c:v>3</c:v>
                </c:pt>
                <c:pt idx="7">
                  <c:v>2</c:v>
                </c:pt>
                <c:pt idx="8">
                  <c:v>1</c:v>
                </c:pt>
                <c:pt idx="9">
                  <c:v>62</c:v>
                </c:pt>
              </c:numCache>
            </c:numRef>
          </c:val>
          <c:extLst>
            <c:ext xmlns:c16="http://schemas.microsoft.com/office/drawing/2014/chart" uri="{C3380CC4-5D6E-409C-BE32-E72D297353CC}">
              <c16:uniqueId val="{00000000-5042-4C89-B9A7-573EA357E121}"/>
            </c:ext>
          </c:extLst>
        </c:ser>
        <c:ser>
          <c:idx val="1"/>
          <c:order val="1"/>
          <c:tx>
            <c:strRef>
              <c:f>Sheet1!$C$1</c:f>
              <c:strCache>
                <c:ptCount val="1"/>
                <c:pt idx="0">
                  <c:v>Combine : {It had a large negative impact, It had an extremely negative impact }</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I was already having mental health issues at the time of the harassment/negative behaviour</c:v>
                </c:pt>
                <c:pt idx="1">
                  <c:v>I did not have a strong social or support network</c:v>
                </c:pt>
                <c:pt idx="2">
                  <c:v>I was struggling to meet my basic needs (e.g., rent, food, heating) with my income</c:v>
                </c:pt>
                <c:pt idx="3">
                  <c:v>I was also studying at the time</c:v>
                </c:pt>
                <c:pt idx="4">
                  <c:v>I was not fluent in English </c:v>
                </c:pt>
                <c:pt idx="5">
                  <c:v>I had been living in Aotearoa New Zealand for less than a year</c:v>
                </c:pt>
                <c:pt idx="6">
                  <c:v>I was working on a temporary work visa</c:v>
                </c:pt>
                <c:pt idx="7">
                  <c:v>I had an impairment or disability</c:v>
                </c:pt>
                <c:pt idx="8">
                  <c:v>I was working without a contract or doing a “cash job”</c:v>
                </c:pt>
                <c:pt idx="9">
                  <c:v>None of these</c:v>
                </c:pt>
              </c:strCache>
            </c:strRef>
          </c:cat>
          <c:val>
            <c:numRef>
              <c:f>Sheet1!$C$2:$C$11</c:f>
              <c:numCache>
                <c:formatCode>General</c:formatCode>
                <c:ptCount val="10"/>
                <c:pt idx="0">
                  <c:v>25</c:v>
                </c:pt>
                <c:pt idx="1">
                  <c:v>16</c:v>
                </c:pt>
                <c:pt idx="2">
                  <c:v>15</c:v>
                </c:pt>
                <c:pt idx="3">
                  <c:v>6</c:v>
                </c:pt>
                <c:pt idx="4">
                  <c:v>3</c:v>
                </c:pt>
                <c:pt idx="5">
                  <c:v>2</c:v>
                </c:pt>
                <c:pt idx="6">
                  <c:v>2</c:v>
                </c:pt>
                <c:pt idx="7">
                  <c:v>3</c:v>
                </c:pt>
                <c:pt idx="8">
                  <c:v>2</c:v>
                </c:pt>
                <c:pt idx="9">
                  <c:v>53</c:v>
                </c:pt>
              </c:numCache>
            </c:numRef>
          </c:val>
          <c:extLst>
            <c:ext xmlns:c16="http://schemas.microsoft.com/office/drawing/2014/chart" uri="{C3380CC4-5D6E-409C-BE32-E72D297353CC}">
              <c16:uniqueId val="{00000000-8F8D-47B4-9DD3-C57145389FD9}"/>
            </c:ext>
          </c:extLst>
        </c:ser>
        <c:dLbls>
          <c:showLegendKey val="0"/>
          <c:showVal val="0"/>
          <c:showCatName val="0"/>
          <c:showSerName val="0"/>
          <c:showPercent val="0"/>
          <c:showBubbleSize val="0"/>
        </c:dLbls>
        <c:gapWidth val="84"/>
        <c:axId val="556880928"/>
        <c:axId val="556881488"/>
      </c:barChart>
      <c:catAx>
        <c:axId val="556880928"/>
        <c:scaling>
          <c:orientation val="maxMin"/>
        </c:scaling>
        <c:delete val="1"/>
        <c:axPos val="l"/>
        <c:numFmt formatCode="General" sourceLinked="0"/>
        <c:majorTickMark val="out"/>
        <c:minorTickMark val="none"/>
        <c:tickLblPos val="nextTo"/>
        <c:crossAx val="556881488"/>
        <c:crosses val="autoZero"/>
        <c:auto val="1"/>
        <c:lblAlgn val="r"/>
        <c:lblOffset val="100"/>
        <c:noMultiLvlLbl val="0"/>
      </c:catAx>
      <c:valAx>
        <c:axId val="556881488"/>
        <c:scaling>
          <c:orientation val="minMax"/>
          <c:max val="100"/>
        </c:scaling>
        <c:delete val="1"/>
        <c:axPos val="b"/>
        <c:numFmt formatCode="General" sourceLinked="1"/>
        <c:majorTickMark val="out"/>
        <c:minorTickMark val="none"/>
        <c:tickLblPos val="nextTo"/>
        <c:crossAx val="556880928"/>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3A4A60"/>
              </a:solidFill>
              <a:ln w="19050">
                <a:noFill/>
              </a:ln>
              <a:effectLst/>
            </c:spPr>
            <c:extLst>
              <c:ext xmlns:c16="http://schemas.microsoft.com/office/drawing/2014/chart" uri="{C3380CC4-5D6E-409C-BE32-E72D297353CC}">
                <c16:uniqueId val="{00000001-EF4E-41C1-856A-667A499DB148}"/>
              </c:ext>
            </c:extLst>
          </c:dPt>
          <c:dPt>
            <c:idx val="1"/>
            <c:bubble3D val="0"/>
            <c:spPr>
              <a:solidFill>
                <a:schemeClr val="bg1"/>
              </a:solidFill>
              <a:ln w="19050">
                <a:noFill/>
              </a:ln>
              <a:effectLst/>
            </c:spPr>
            <c:extLst>
              <c:ext xmlns:c16="http://schemas.microsoft.com/office/drawing/2014/chart" uri="{C3380CC4-5D6E-409C-BE32-E72D297353CC}">
                <c16:uniqueId val="{00000003-EF4E-41C1-856A-667A499DB148}"/>
              </c:ext>
            </c:extLst>
          </c:dPt>
          <c:dPt>
            <c:idx val="2"/>
            <c:bubble3D val="0"/>
            <c:spPr>
              <a:solidFill>
                <a:schemeClr val="accent5"/>
              </a:solidFill>
              <a:ln w="19050">
                <a:noFill/>
              </a:ln>
              <a:effectLst/>
            </c:spPr>
            <c:extLst>
              <c:ext xmlns:c16="http://schemas.microsoft.com/office/drawing/2014/chart" uri="{C3380CC4-5D6E-409C-BE32-E72D297353CC}">
                <c16:uniqueId val="{00000006-EF4E-41C1-856A-667A499DB148}"/>
              </c:ext>
            </c:extLst>
          </c:dPt>
          <c:cat>
            <c:strRef>
              <c:f>Sheet1!$A$2:$A$4</c:f>
              <c:strCache>
                <c:ptCount val="3"/>
                <c:pt idx="0">
                  <c:v>Yes</c:v>
                </c:pt>
                <c:pt idx="1">
                  <c:v>No</c:v>
                </c:pt>
                <c:pt idx="2">
                  <c:v>Unsure</c:v>
                </c:pt>
              </c:strCache>
            </c:strRef>
          </c:cat>
          <c:val>
            <c:numRef>
              <c:f>Sheet1!$B$2:$B$4</c:f>
              <c:numCache>
                <c:formatCode>General</c:formatCode>
                <c:ptCount val="3"/>
                <c:pt idx="0">
                  <c:v>68</c:v>
                </c:pt>
                <c:pt idx="1">
                  <c:v>29</c:v>
                </c:pt>
                <c:pt idx="2">
                  <c:v>3</c:v>
                </c:pt>
              </c:numCache>
            </c:numRef>
          </c:val>
          <c:extLst>
            <c:ext xmlns:c16="http://schemas.microsoft.com/office/drawing/2014/chart" uri="{C3380CC4-5D6E-409C-BE32-E72D297353CC}">
              <c16:uniqueId val="{00000004-EF4E-41C1-856A-667A499DB1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95171455329878E-2"/>
          <c:y val="0.10809373752473816"/>
          <c:w val="0.93041617217212136"/>
          <c:h val="0.50018819823547478"/>
        </c:manualLayout>
      </c:layout>
      <c:barChart>
        <c:barDir val="col"/>
        <c:grouping val="clustered"/>
        <c:varyColors val="0"/>
        <c:ser>
          <c:idx val="0"/>
          <c:order val="0"/>
          <c:tx>
            <c:strRef>
              <c:f>Sheet1!$B$1</c:f>
              <c:strCache>
                <c:ptCount val="1"/>
                <c:pt idx="0">
                  <c:v>Personally experienced sexual harassment (HRC definition)</c:v>
                </c:pt>
              </c:strCache>
            </c:strRef>
          </c:tx>
          <c:spPr>
            <a:solidFill>
              <a:schemeClr val="accent6"/>
            </a:solidFill>
            <a:ln w="12700" cap="flat" cmpd="sng" algn="ctr">
              <a:noFill/>
              <a:prstDash val="solid"/>
              <a:miter lim="800000"/>
            </a:ln>
            <a:effectLst/>
          </c:spPr>
          <c:invertIfNegative val="0"/>
          <c:dPt>
            <c:idx val="0"/>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1-7427-4DC7-BEB3-53741D8DFB26}"/>
              </c:ext>
            </c:extLst>
          </c:dPt>
          <c:dPt>
            <c:idx val="2"/>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2-7427-4DC7-BEB3-53741D8DFB26}"/>
              </c:ext>
            </c:extLst>
          </c:dPt>
          <c:dPt>
            <c:idx val="3"/>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3-7427-4DC7-BEB3-53741D8DFB26}"/>
              </c:ext>
            </c:extLst>
          </c:dPt>
          <c:dPt>
            <c:idx val="4"/>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0-B15B-4AD2-BD93-7CDD593D1897}"/>
              </c:ext>
            </c:extLst>
          </c:dPt>
          <c:dPt>
            <c:idx val="5"/>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7-F94C-44D8-AEDB-336FC06A02CE}"/>
              </c:ext>
            </c:extLst>
          </c:dPt>
          <c:dPt>
            <c:idx val="6"/>
            <c:invertIfNegative val="0"/>
            <c:bubble3D val="0"/>
            <c:extLst>
              <c:ext xmlns:c16="http://schemas.microsoft.com/office/drawing/2014/chart" uri="{C3380CC4-5D6E-409C-BE32-E72D297353CC}">
                <c16:uniqueId val="{00000004-7427-4DC7-BEB3-53741D8DFB26}"/>
              </c:ext>
            </c:extLst>
          </c:dPt>
          <c:dPt>
            <c:idx val="7"/>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5-7427-4DC7-BEB3-53741D8DFB26}"/>
              </c:ext>
            </c:extLst>
          </c:dPt>
          <c:dPt>
            <c:idx val="8"/>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6-7427-4DC7-BEB3-53741D8DFB26}"/>
              </c:ext>
            </c:extLst>
          </c:dPt>
          <c:dPt>
            <c:idx val="9"/>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7-7427-4DC7-BEB3-53741D8DFB26}"/>
              </c:ext>
            </c:extLst>
          </c:dPt>
          <c:dPt>
            <c:idx val="10"/>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8-7427-4DC7-BEB3-53741D8DFB26}"/>
              </c:ext>
            </c:extLst>
          </c:dPt>
          <c:dPt>
            <c:idx val="11"/>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1-B15B-4AD2-BD93-7CDD593D1897}"/>
              </c:ext>
            </c:extLst>
          </c:dPt>
          <c:dPt>
            <c:idx val="12"/>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13-F94C-44D8-AEDB-336FC06A02CE}"/>
              </c:ext>
            </c:extLst>
          </c:dPt>
          <c:dPt>
            <c:idx val="13"/>
            <c:invertIfNegative val="0"/>
            <c:bubble3D val="0"/>
            <c:spPr>
              <a:solidFill>
                <a:schemeClr val="accent5"/>
              </a:solidFill>
              <a:ln w="12700" cap="flat" cmpd="sng" algn="ctr">
                <a:noFill/>
                <a:prstDash val="solid"/>
                <a:miter lim="800000"/>
              </a:ln>
              <a:effectLst/>
            </c:spPr>
            <c:extLst>
              <c:ext xmlns:c16="http://schemas.microsoft.com/office/drawing/2014/chart" uri="{C3380CC4-5D6E-409C-BE32-E72D297353CC}">
                <c16:uniqueId val="{0000000A-7427-4DC7-BEB3-53741D8DFB26}"/>
              </c:ext>
            </c:extLst>
          </c:dPt>
          <c:dPt>
            <c:idx val="14"/>
            <c:invertIfNegative val="0"/>
            <c:bubble3D val="0"/>
            <c:extLst>
              <c:ext xmlns:c16="http://schemas.microsoft.com/office/drawing/2014/chart" uri="{C3380CC4-5D6E-409C-BE32-E72D297353CC}">
                <c16:uniqueId val="{0000000B-7427-4DC7-BEB3-53741D8DFB26}"/>
              </c:ext>
            </c:extLst>
          </c:dPt>
          <c:dPt>
            <c:idx val="15"/>
            <c:invertIfNegative val="0"/>
            <c:bubble3D val="0"/>
            <c:extLst>
              <c:ext xmlns:c16="http://schemas.microsoft.com/office/drawing/2014/chart" uri="{C3380CC4-5D6E-409C-BE32-E72D297353CC}">
                <c16:uniqueId val="{0000000C-7427-4DC7-BEB3-53741D8DFB26}"/>
              </c:ext>
            </c:extLst>
          </c:dPt>
          <c:dPt>
            <c:idx val="16"/>
            <c:invertIfNegative val="0"/>
            <c:bubble3D val="0"/>
            <c:extLst>
              <c:ext xmlns:c16="http://schemas.microsoft.com/office/drawing/2014/chart" uri="{C3380CC4-5D6E-409C-BE32-E72D297353CC}">
                <c16:uniqueId val="{0000000D-7427-4DC7-BEB3-53741D8DFB26}"/>
              </c:ext>
            </c:extLst>
          </c:dPt>
          <c:dPt>
            <c:idx val="18"/>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02-B094-49F4-A9DB-F402B1717830}"/>
              </c:ext>
            </c:extLst>
          </c:dPt>
          <c:dPt>
            <c:idx val="19"/>
            <c:invertIfNegative val="0"/>
            <c:bubble3D val="0"/>
            <c:extLst>
              <c:ext xmlns:c16="http://schemas.microsoft.com/office/drawing/2014/chart" uri="{C3380CC4-5D6E-409C-BE32-E72D297353CC}">
                <c16:uniqueId val="{0000001F-F94C-44D8-AEDB-336FC06A02CE}"/>
              </c:ext>
            </c:extLst>
          </c:dPt>
          <c:dPt>
            <c:idx val="20"/>
            <c:invertIfNegative val="0"/>
            <c:bubble3D val="0"/>
            <c:extLst>
              <c:ext xmlns:c16="http://schemas.microsoft.com/office/drawing/2014/chart" uri="{C3380CC4-5D6E-409C-BE32-E72D297353CC}">
                <c16:uniqueId val="{0000000F-7427-4DC7-BEB3-53741D8DFB26}"/>
              </c:ext>
            </c:extLst>
          </c:dPt>
          <c:dPt>
            <c:idx val="21"/>
            <c:invertIfNegative val="0"/>
            <c:bubble3D val="0"/>
            <c:extLst>
              <c:ext xmlns:c16="http://schemas.microsoft.com/office/drawing/2014/chart" uri="{C3380CC4-5D6E-409C-BE32-E72D297353CC}">
                <c16:uniqueId val="{00000010-7427-4DC7-BEB3-53741D8DFB26}"/>
              </c:ext>
            </c:extLst>
          </c:dPt>
          <c:dPt>
            <c:idx val="22"/>
            <c:invertIfNegative val="0"/>
            <c:bubble3D val="0"/>
            <c:extLst>
              <c:ext xmlns:c16="http://schemas.microsoft.com/office/drawing/2014/chart" uri="{C3380CC4-5D6E-409C-BE32-E72D297353CC}">
                <c16:uniqueId val="{00000011-7427-4DC7-BEB3-53741D8DFB26}"/>
              </c:ext>
            </c:extLst>
          </c:dPt>
          <c:dPt>
            <c:idx val="23"/>
            <c:invertIfNegative val="0"/>
            <c:bubble3D val="0"/>
            <c:extLst>
              <c:ext xmlns:c16="http://schemas.microsoft.com/office/drawing/2014/chart" uri="{C3380CC4-5D6E-409C-BE32-E72D297353CC}">
                <c16:uniqueId val="{00000012-7427-4DC7-BEB3-53741D8DFB26}"/>
              </c:ext>
            </c:extLst>
          </c:dPt>
          <c:dPt>
            <c:idx val="25"/>
            <c:invertIfNegative val="0"/>
            <c:bubble3D val="0"/>
            <c:extLst>
              <c:ext xmlns:c16="http://schemas.microsoft.com/office/drawing/2014/chart" uri="{C3380CC4-5D6E-409C-BE32-E72D297353CC}">
                <c16:uniqueId val="{00000029-F94C-44D8-AEDB-336FC06A02CE}"/>
              </c:ext>
            </c:extLst>
          </c:dPt>
          <c:dPt>
            <c:idx val="26"/>
            <c:invertIfNegative val="0"/>
            <c:bubble3D val="0"/>
            <c:extLst>
              <c:ext xmlns:c16="http://schemas.microsoft.com/office/drawing/2014/chart" uri="{C3380CC4-5D6E-409C-BE32-E72D297353CC}">
                <c16:uniqueId val="{00000014-7427-4DC7-BEB3-53741D8DFB26}"/>
              </c:ext>
            </c:extLst>
          </c:dPt>
          <c:dPt>
            <c:idx val="27"/>
            <c:invertIfNegative val="0"/>
            <c:bubble3D val="0"/>
            <c:extLst>
              <c:ext xmlns:c16="http://schemas.microsoft.com/office/drawing/2014/chart" uri="{C3380CC4-5D6E-409C-BE32-E72D297353CC}">
                <c16:uniqueId val="{00000015-7427-4DC7-BEB3-53741D8DFB26}"/>
              </c:ext>
            </c:extLst>
          </c:dPt>
          <c:dPt>
            <c:idx val="28"/>
            <c:invertIfNegative val="0"/>
            <c:bubble3D val="0"/>
            <c:extLst>
              <c:ext xmlns:c16="http://schemas.microsoft.com/office/drawing/2014/chart" uri="{C3380CC4-5D6E-409C-BE32-E72D297353CC}">
                <c16:uniqueId val="{00000016-7427-4DC7-BEB3-53741D8DFB26}"/>
              </c:ext>
            </c:extLst>
          </c:dPt>
          <c:dPt>
            <c:idx val="29"/>
            <c:invertIfNegative val="0"/>
            <c:bubble3D val="0"/>
            <c:extLst>
              <c:ext xmlns:c16="http://schemas.microsoft.com/office/drawing/2014/chart" uri="{C3380CC4-5D6E-409C-BE32-E72D297353CC}">
                <c16:uniqueId val="{00000017-7427-4DC7-BEB3-53741D8DFB26}"/>
              </c:ext>
            </c:extLst>
          </c:dPt>
          <c:dPt>
            <c:idx val="30"/>
            <c:invertIfNegative val="0"/>
            <c:bubble3D val="0"/>
            <c:extLst>
              <c:ext xmlns:c16="http://schemas.microsoft.com/office/drawing/2014/chart" uri="{C3380CC4-5D6E-409C-BE32-E72D297353CC}">
                <c16:uniqueId val="{00000018-7427-4DC7-BEB3-53741D8DFB26}"/>
              </c:ext>
            </c:extLst>
          </c:dPt>
          <c:dPt>
            <c:idx val="31"/>
            <c:invertIfNegative val="0"/>
            <c:bubble3D val="0"/>
            <c:extLst>
              <c:ext xmlns:c16="http://schemas.microsoft.com/office/drawing/2014/chart" uri="{C3380CC4-5D6E-409C-BE32-E72D297353CC}">
                <c16:uniqueId val="{00000019-7427-4DC7-BEB3-53741D8DFB26}"/>
              </c:ext>
            </c:extLst>
          </c:dPt>
          <c:dPt>
            <c:idx val="32"/>
            <c:invertIfNegative val="0"/>
            <c:bubble3D val="0"/>
            <c:extLst>
              <c:ext xmlns:c16="http://schemas.microsoft.com/office/drawing/2014/chart" uri="{C3380CC4-5D6E-409C-BE32-E72D297353CC}">
                <c16:uniqueId val="{0000001A-7427-4DC7-BEB3-53741D8DFB26}"/>
              </c:ext>
            </c:extLst>
          </c:dPt>
          <c:dPt>
            <c:idx val="33"/>
            <c:invertIfNegative val="0"/>
            <c:bubble3D val="0"/>
            <c:extLst>
              <c:ext xmlns:c16="http://schemas.microsoft.com/office/drawing/2014/chart" uri="{C3380CC4-5D6E-409C-BE32-E72D297353CC}">
                <c16:uniqueId val="{0000001B-7427-4DC7-BEB3-53741D8DFB26}"/>
              </c:ext>
            </c:extLst>
          </c:dPt>
          <c:dPt>
            <c:idx val="34"/>
            <c:invertIfNegative val="0"/>
            <c:bubble3D val="0"/>
            <c:extLst>
              <c:ext xmlns:c16="http://schemas.microsoft.com/office/drawing/2014/chart" uri="{C3380CC4-5D6E-409C-BE32-E72D297353CC}">
                <c16:uniqueId val="{0000001C-7427-4DC7-BEB3-53741D8DFB26}"/>
              </c:ext>
            </c:extLst>
          </c:dPt>
          <c:dPt>
            <c:idx val="35"/>
            <c:invertIfNegative val="0"/>
            <c:bubble3D val="0"/>
            <c:extLst>
              <c:ext xmlns:c16="http://schemas.microsoft.com/office/drawing/2014/chart" uri="{C3380CC4-5D6E-409C-BE32-E72D297353CC}">
                <c16:uniqueId val="{0000001D-7427-4DC7-BEB3-53741D8DFB26}"/>
              </c:ext>
            </c:extLst>
          </c:dPt>
          <c:dPt>
            <c:idx val="36"/>
            <c:invertIfNegative val="0"/>
            <c:bubble3D val="0"/>
            <c:extLst>
              <c:ext xmlns:c16="http://schemas.microsoft.com/office/drawing/2014/chart" uri="{C3380CC4-5D6E-409C-BE32-E72D297353CC}">
                <c16:uniqueId val="{0000001E-7427-4DC7-BEB3-53741D8DFB26}"/>
              </c:ext>
            </c:extLst>
          </c:dPt>
          <c:dPt>
            <c:idx val="37"/>
            <c:invertIfNegative val="0"/>
            <c:bubble3D val="0"/>
            <c:extLst>
              <c:ext xmlns:c16="http://schemas.microsoft.com/office/drawing/2014/chart" uri="{C3380CC4-5D6E-409C-BE32-E72D297353CC}">
                <c16:uniqueId val="{0000001F-7427-4DC7-BEB3-53741D8DFB26}"/>
              </c:ext>
            </c:extLst>
          </c:dPt>
          <c:dPt>
            <c:idx val="38"/>
            <c:invertIfNegative val="0"/>
            <c:bubble3D val="0"/>
            <c:extLst>
              <c:ext xmlns:c16="http://schemas.microsoft.com/office/drawing/2014/chart" uri="{C3380CC4-5D6E-409C-BE32-E72D297353CC}">
                <c16:uniqueId val="{00000020-7427-4DC7-BEB3-53741D8DFB26}"/>
              </c:ext>
            </c:extLst>
          </c:dPt>
          <c:dPt>
            <c:idx val="39"/>
            <c:invertIfNegative val="0"/>
            <c:bubble3D val="0"/>
            <c:extLst>
              <c:ext xmlns:c16="http://schemas.microsoft.com/office/drawing/2014/chart" uri="{C3380CC4-5D6E-409C-BE32-E72D297353CC}">
                <c16:uniqueId val="{00000021-7427-4DC7-BEB3-53741D8DFB26}"/>
              </c:ext>
            </c:extLst>
          </c:dPt>
          <c:dPt>
            <c:idx val="40"/>
            <c:invertIfNegative val="0"/>
            <c:bubble3D val="0"/>
            <c:extLst>
              <c:ext xmlns:c16="http://schemas.microsoft.com/office/drawing/2014/chart" uri="{C3380CC4-5D6E-409C-BE32-E72D297353CC}">
                <c16:uniqueId val="{00000022-7427-4DC7-BEB3-53741D8DFB26}"/>
              </c:ext>
            </c:extLst>
          </c:dPt>
          <c:dPt>
            <c:idx val="41"/>
            <c:invertIfNegative val="0"/>
            <c:bubble3D val="0"/>
            <c:extLst>
              <c:ext xmlns:c16="http://schemas.microsoft.com/office/drawing/2014/chart" uri="{C3380CC4-5D6E-409C-BE32-E72D297353CC}">
                <c16:uniqueId val="{00000023-7427-4DC7-BEB3-53741D8DFB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All workers</c:v>
                </c:pt>
                <c:pt idx="2">
                  <c:v>Salary or wage earner</c:v>
                </c:pt>
                <c:pt idx="3">
                  <c:v>Working without pay in a family business</c:v>
                </c:pt>
                <c:pt idx="4">
                  <c:v>Self-employed/Contractor</c:v>
                </c:pt>
                <c:pt idx="5">
                  <c:v>Volunteer worker</c:v>
                </c:pt>
                <c:pt idx="7">
                  <c:v>(High) 1</c:v>
                </c:pt>
                <c:pt idx="8">
                  <c:v>2</c:v>
                </c:pt>
                <c:pt idx="9">
                  <c:v>3</c:v>
                </c:pt>
                <c:pt idx="10">
                  <c:v>4</c:v>
                </c:pt>
                <c:pt idx="11">
                  <c:v>5</c:v>
                </c:pt>
                <c:pt idx="12">
                  <c:v>(Low) 6</c:v>
                </c:pt>
                <c:pt idx="13">
                  <c:v>Not classified</c:v>
                </c:pt>
              </c:strCache>
            </c:strRef>
          </c:cat>
          <c:val>
            <c:numRef>
              <c:f>Sheet1!$B$2:$B$15</c:f>
              <c:numCache>
                <c:formatCode>General</c:formatCode>
                <c:ptCount val="14"/>
                <c:pt idx="0">
                  <c:v>30</c:v>
                </c:pt>
                <c:pt idx="2">
                  <c:v>30</c:v>
                </c:pt>
                <c:pt idx="3">
                  <c:v>31</c:v>
                </c:pt>
                <c:pt idx="4">
                  <c:v>34</c:v>
                </c:pt>
                <c:pt idx="5">
                  <c:v>27</c:v>
                </c:pt>
                <c:pt idx="7">
                  <c:v>34</c:v>
                </c:pt>
                <c:pt idx="8">
                  <c:v>29</c:v>
                </c:pt>
                <c:pt idx="9">
                  <c:v>32</c:v>
                </c:pt>
                <c:pt idx="10">
                  <c:v>29</c:v>
                </c:pt>
                <c:pt idx="11">
                  <c:v>32</c:v>
                </c:pt>
                <c:pt idx="12">
                  <c:v>30</c:v>
                </c:pt>
                <c:pt idx="13">
                  <c:v>29</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inMax"/>
        </c:scaling>
        <c:delete val="1"/>
        <c:axPos val="b"/>
        <c:numFmt formatCode="General" sourceLinked="0"/>
        <c:majorTickMark val="none"/>
        <c:minorTickMark val="none"/>
        <c:tickLblPos val="nextTo"/>
        <c:crossAx val="548836672"/>
        <c:crosses val="autoZero"/>
        <c:auto val="1"/>
        <c:lblAlgn val="ctr"/>
        <c:lblOffset val="500"/>
        <c:noMultiLvlLbl val="0"/>
      </c:catAx>
      <c:valAx>
        <c:axId val="548836672"/>
        <c:scaling>
          <c:orientation val="minMax"/>
          <c:max val="60"/>
        </c:scaling>
        <c:delete val="1"/>
        <c:axPos val="l"/>
        <c:numFmt formatCode="General"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9402-46EA-A039-9238EAF1E992}"/>
              </c:ext>
            </c:extLst>
          </c:dPt>
          <c:dPt>
            <c:idx val="1"/>
            <c:bubble3D val="0"/>
            <c:spPr>
              <a:solidFill>
                <a:schemeClr val="bg1"/>
              </a:solidFill>
              <a:ln w="19050">
                <a:noFill/>
              </a:ln>
              <a:effectLst/>
            </c:spPr>
            <c:extLst>
              <c:ext xmlns:c16="http://schemas.microsoft.com/office/drawing/2014/chart" uri="{C3380CC4-5D6E-409C-BE32-E72D297353CC}">
                <c16:uniqueId val="{00000003-9402-46EA-A039-9238EAF1E992}"/>
              </c:ext>
            </c:extLst>
          </c:dPt>
          <c:dPt>
            <c:idx val="2"/>
            <c:bubble3D val="0"/>
            <c:spPr>
              <a:solidFill>
                <a:schemeClr val="accent5"/>
              </a:solidFill>
              <a:ln w="19050">
                <a:noFill/>
              </a:ln>
              <a:effectLst/>
            </c:spPr>
            <c:extLst>
              <c:ext xmlns:c16="http://schemas.microsoft.com/office/drawing/2014/chart" uri="{C3380CC4-5D6E-409C-BE32-E72D297353CC}">
                <c16:uniqueId val="{00000006-9402-46EA-A039-9238EAF1E992}"/>
              </c:ext>
            </c:extLst>
          </c:dPt>
          <c:cat>
            <c:strRef>
              <c:f>Sheet1!$A$2:$A$4</c:f>
              <c:strCache>
                <c:ptCount val="3"/>
                <c:pt idx="0">
                  <c:v>Yes</c:v>
                </c:pt>
                <c:pt idx="1">
                  <c:v>No</c:v>
                </c:pt>
                <c:pt idx="2">
                  <c:v>Unsure</c:v>
                </c:pt>
              </c:strCache>
            </c:strRef>
          </c:cat>
          <c:val>
            <c:numRef>
              <c:f>Sheet1!$B$2:$B$4</c:f>
              <c:numCache>
                <c:formatCode>General</c:formatCode>
                <c:ptCount val="3"/>
                <c:pt idx="0">
                  <c:v>84</c:v>
                </c:pt>
                <c:pt idx="1">
                  <c:v>15</c:v>
                </c:pt>
                <c:pt idx="2">
                  <c:v>1</c:v>
                </c:pt>
              </c:numCache>
            </c:numRef>
          </c:val>
          <c:extLst>
            <c:ext xmlns:c16="http://schemas.microsoft.com/office/drawing/2014/chart" uri="{C3380CC4-5D6E-409C-BE32-E72D297353CC}">
              <c16:uniqueId val="{00000004-9402-46EA-A039-9238EAF1E99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4377446177094813E-4"/>
          <c:y val="3.2956424859351317E-2"/>
          <c:w val="0.79192175611721738"/>
          <c:h val="0.92502194963403206"/>
        </c:manualLayout>
      </c:layout>
      <c:barChart>
        <c:barDir val="bar"/>
        <c:grouping val="clustered"/>
        <c:varyColors val="0"/>
        <c:ser>
          <c:idx val="0"/>
          <c:order val="0"/>
          <c:tx>
            <c:strRef>
              <c:f>Sheet1!$B$1</c:f>
              <c:strCache>
                <c:ptCount val="1"/>
                <c:pt idx="0">
                  <c:v>NETT Any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Friend or family/whanau</c:v>
                </c:pt>
                <c:pt idx="1">
                  <c:v>Work colleague</c:v>
                </c:pt>
                <c:pt idx="2">
                  <c:v>Work manager</c:v>
                </c:pt>
                <c:pt idx="3">
                  <c:v>Counselling service offered through the workplace</c:v>
                </c:pt>
                <c:pt idx="4">
                  <c:v>Private counselling/psychologist</c:v>
                </c:pt>
                <c:pt idx="5">
                  <c:v>Union</c:v>
                </c:pt>
                <c:pt idx="6">
                  <c:v>An outside lawyer or legal advice service</c:v>
                </c:pt>
                <c:pt idx="7">
                  <c:v>Cultural, church, or community group</c:v>
                </c:pt>
                <c:pt idx="8">
                  <c:v>Help or support agency</c:v>
                </c:pt>
                <c:pt idx="9">
                  <c:v>Citizens Advice Bureau</c:v>
                </c:pt>
                <c:pt idx="10">
                  <c:v>Community Law Centre</c:v>
                </c:pt>
                <c:pt idx="11">
                  <c:v>Internet</c:v>
                </c:pt>
                <c:pt idx="12">
                  <c:v>Doctor/GP</c:v>
                </c:pt>
                <c:pt idx="13">
                  <c:v>Police</c:v>
                </c:pt>
                <c:pt idx="14">
                  <c:v>Human Rights Commission</c:v>
                </c:pt>
                <c:pt idx="15">
                  <c:v>Ministry of Business Innovation and Employment (MBIE)/Employment Relations Authority</c:v>
                </c:pt>
                <c:pt idx="16">
                  <c:v>HR/HR manager</c:v>
                </c:pt>
                <c:pt idx="17">
                  <c:v>Combine : {External supervision, The Board/trustees, The owner, Other (please tell us)}</c:v>
                </c:pt>
                <c:pt idx="18">
                  <c:v>I did not speak to or seek support from anyone</c:v>
                </c:pt>
                <c:pt idx="19">
                  <c:v>Don't recall</c:v>
                </c:pt>
              </c:strCache>
            </c:strRef>
          </c:cat>
          <c:val>
            <c:numRef>
              <c:f>Sheet1!$B$2:$B$21</c:f>
              <c:numCache>
                <c:formatCode>General</c:formatCode>
                <c:ptCount val="20"/>
                <c:pt idx="0">
                  <c:v>54</c:v>
                </c:pt>
                <c:pt idx="1">
                  <c:v>40</c:v>
                </c:pt>
                <c:pt idx="2">
                  <c:v>27</c:v>
                </c:pt>
                <c:pt idx="3">
                  <c:v>5</c:v>
                </c:pt>
                <c:pt idx="4">
                  <c:v>4</c:v>
                </c:pt>
                <c:pt idx="5">
                  <c:v>4</c:v>
                </c:pt>
                <c:pt idx="6">
                  <c:v>3</c:v>
                </c:pt>
                <c:pt idx="7">
                  <c:v>1</c:v>
                </c:pt>
                <c:pt idx="8">
                  <c:v>1</c:v>
                </c:pt>
                <c:pt idx="9">
                  <c:v>1</c:v>
                </c:pt>
                <c:pt idx="10">
                  <c:v>1</c:v>
                </c:pt>
                <c:pt idx="11">
                  <c:v>1</c:v>
                </c:pt>
                <c:pt idx="12">
                  <c:v>1</c:v>
                </c:pt>
                <c:pt idx="13">
                  <c:v>1</c:v>
                </c:pt>
                <c:pt idx="14">
                  <c:v>1</c:v>
                </c:pt>
                <c:pt idx="15">
                  <c:v>1</c:v>
                </c:pt>
                <c:pt idx="16">
                  <c:v>1</c:v>
                </c:pt>
                <c:pt idx="17">
                  <c:v>1</c:v>
                </c:pt>
                <c:pt idx="18">
                  <c:v>20</c:v>
                </c:pt>
                <c:pt idx="19">
                  <c:v>2</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NETT 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Sheet1!$A$2:$A$21</c:f>
              <c:strCache>
                <c:ptCount val="20"/>
                <c:pt idx="0">
                  <c:v>Friend or family/whanau</c:v>
                </c:pt>
                <c:pt idx="1">
                  <c:v>Work colleague</c:v>
                </c:pt>
                <c:pt idx="2">
                  <c:v>Work manager</c:v>
                </c:pt>
                <c:pt idx="3">
                  <c:v>Counselling service offered through the workplace</c:v>
                </c:pt>
                <c:pt idx="4">
                  <c:v>Private counselling/psychologist</c:v>
                </c:pt>
                <c:pt idx="5">
                  <c:v>Union</c:v>
                </c:pt>
                <c:pt idx="6">
                  <c:v>An outside lawyer or legal advice service</c:v>
                </c:pt>
                <c:pt idx="7">
                  <c:v>Cultural, church, or community group</c:v>
                </c:pt>
                <c:pt idx="8">
                  <c:v>Help or support agency</c:v>
                </c:pt>
                <c:pt idx="9">
                  <c:v>Citizens Advice Bureau</c:v>
                </c:pt>
                <c:pt idx="10">
                  <c:v>Community Law Centre</c:v>
                </c:pt>
                <c:pt idx="11">
                  <c:v>Internet</c:v>
                </c:pt>
                <c:pt idx="12">
                  <c:v>Doctor/GP</c:v>
                </c:pt>
                <c:pt idx="13">
                  <c:v>Police</c:v>
                </c:pt>
                <c:pt idx="14">
                  <c:v>Human Rights Commission</c:v>
                </c:pt>
                <c:pt idx="15">
                  <c:v>Ministry of Business Innovation and Employment (MBIE)/Employment Relations Authority</c:v>
                </c:pt>
                <c:pt idx="16">
                  <c:v>HR/HR manager</c:v>
                </c:pt>
                <c:pt idx="17">
                  <c:v>Combine : {External supervision, The Board/trustees, The owner, Other (please tell us)}</c:v>
                </c:pt>
                <c:pt idx="18">
                  <c:v>I did not speak to or seek support from anyone</c:v>
                </c:pt>
                <c:pt idx="19">
                  <c:v>Don't recall</c:v>
                </c:pt>
              </c:strCache>
            </c:strRef>
          </c:cat>
          <c:val>
            <c:numRef>
              <c:f>Sheet1!$C$2:$C$21</c:f>
              <c:numCache>
                <c:formatCode>General</c:formatCode>
                <c:ptCount val="20"/>
                <c:pt idx="0">
                  <c:v>69</c:v>
                </c:pt>
                <c:pt idx="1">
                  <c:v>47</c:v>
                </c:pt>
                <c:pt idx="2">
                  <c:v>34</c:v>
                </c:pt>
                <c:pt idx="3">
                  <c:v>10</c:v>
                </c:pt>
                <c:pt idx="4">
                  <c:v>10</c:v>
                </c:pt>
                <c:pt idx="5">
                  <c:v>8</c:v>
                </c:pt>
                <c:pt idx="6">
                  <c:v>6</c:v>
                </c:pt>
                <c:pt idx="7">
                  <c:v>2</c:v>
                </c:pt>
                <c:pt idx="8">
                  <c:v>2</c:v>
                </c:pt>
                <c:pt idx="9">
                  <c:v>2</c:v>
                </c:pt>
                <c:pt idx="10">
                  <c:v>2</c:v>
                </c:pt>
                <c:pt idx="11">
                  <c:v>2</c:v>
                </c:pt>
                <c:pt idx="12">
                  <c:v>2</c:v>
                </c:pt>
                <c:pt idx="13">
                  <c:v>1</c:v>
                </c:pt>
                <c:pt idx="14">
                  <c:v>1</c:v>
                </c:pt>
                <c:pt idx="15">
                  <c:v>1</c:v>
                </c:pt>
                <c:pt idx="16">
                  <c:v>1</c:v>
                </c:pt>
                <c:pt idx="17">
                  <c:v>1</c:v>
                </c:pt>
                <c:pt idx="18">
                  <c:v>9</c:v>
                </c:pt>
                <c:pt idx="19">
                  <c:v>1</c:v>
                </c:pt>
              </c:numCache>
            </c:numRef>
          </c:val>
          <c:extLst>
            <c:ext xmlns:c16="http://schemas.microsoft.com/office/drawing/2014/chart" uri="{C3380CC4-5D6E-409C-BE32-E72D297353CC}">
              <c16:uniqueId val="{00000000-122B-44DC-9157-D17356ACB5D5}"/>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General"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
          <c:y val="3.2956424859351317E-2"/>
          <c:w val="0.87535582724345562"/>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Submitted a complaint through your workplace disputes resolution procedures</c:v>
                </c:pt>
                <c:pt idx="1">
                  <c:v>Raised a personal grievance against your employer</c:v>
                </c:pt>
                <c:pt idx="2">
                  <c:v>My manager/boss</c:v>
                </c:pt>
                <c:pt idx="3">
                  <c:v>Submitted a complaint to WorkSafe</c:v>
                </c:pt>
                <c:pt idx="4">
                  <c:v>To my Union</c:v>
                </c:pt>
                <c:pt idx="5">
                  <c:v>Contacted the Ministry of Business Innovation and Employment (MBIE)</c:v>
                </c:pt>
                <c:pt idx="6">
                  <c:v>Contacted the New Zealand Human Rights Commission</c:v>
                </c:pt>
                <c:pt idx="7">
                  <c:v>Filed a claim at the Employment Relations Authority</c:v>
                </c:pt>
                <c:pt idx="8">
                  <c:v>Reported an incident to the Police</c:v>
                </c:pt>
                <c:pt idx="9">
                  <c:v>A work colleague</c:v>
                </c:pt>
                <c:pt idx="10">
                  <c:v>The business owner</c:v>
                </c:pt>
                <c:pt idx="11">
                  <c:v>Lawyer</c:v>
                </c:pt>
                <c:pt idx="12">
                  <c:v>Family/friends</c:v>
                </c:pt>
                <c:pt idx="13">
                  <c:v>Manager's boss</c:v>
                </c:pt>
                <c:pt idx="14">
                  <c:v>The director</c:v>
                </c:pt>
                <c:pt idx="15">
                  <c:v>Filed a claim at the Human Rights Review Tribunal</c:v>
                </c:pt>
                <c:pt idx="16">
                  <c:v>Other*</c:v>
                </c:pt>
                <c:pt idx="17">
                  <c:v>No, I did not make a complaint about the behaviour</c:v>
                </c:pt>
                <c:pt idx="18">
                  <c:v>Can't recall</c:v>
                </c:pt>
              </c:strCache>
            </c:strRef>
          </c:cat>
          <c:val>
            <c:numRef>
              <c:f>Sheet1!$B$2:$B$20</c:f>
              <c:numCache>
                <c:formatCode>General</c:formatCode>
                <c:ptCount val="19"/>
                <c:pt idx="0">
                  <c:v>13</c:v>
                </c:pt>
                <c:pt idx="1">
                  <c:v>4</c:v>
                </c:pt>
                <c:pt idx="2">
                  <c:v>2</c:v>
                </c:pt>
                <c:pt idx="3">
                  <c:v>2</c:v>
                </c:pt>
                <c:pt idx="4">
                  <c:v>1</c:v>
                </c:pt>
                <c:pt idx="5">
                  <c:v>1</c:v>
                </c:pt>
                <c:pt idx="6">
                  <c:v>1</c:v>
                </c:pt>
                <c:pt idx="7">
                  <c:v>1</c:v>
                </c:pt>
                <c:pt idx="8">
                  <c:v>1</c:v>
                </c:pt>
                <c:pt idx="9">
                  <c:v>1</c:v>
                </c:pt>
                <c:pt idx="10">
                  <c:v>1</c:v>
                </c:pt>
                <c:pt idx="11">
                  <c:v>0</c:v>
                </c:pt>
                <c:pt idx="12">
                  <c:v>0</c:v>
                </c:pt>
                <c:pt idx="13">
                  <c:v>0</c:v>
                </c:pt>
                <c:pt idx="14">
                  <c:v>0</c:v>
                </c:pt>
                <c:pt idx="15">
                  <c:v>0</c:v>
                </c:pt>
                <c:pt idx="16">
                  <c:v>1</c:v>
                </c:pt>
                <c:pt idx="17">
                  <c:v>73</c:v>
                </c:pt>
                <c:pt idx="18">
                  <c:v>2</c:v>
                </c:pt>
              </c:numCache>
            </c:numRef>
          </c:val>
          <c:extLst>
            <c:ext xmlns:c16="http://schemas.microsoft.com/office/drawing/2014/chart" uri="{C3380CC4-5D6E-409C-BE32-E72D297353CC}">
              <c16:uniqueId val="{00000000-FFB1-4548-A7A5-28CF576DA08E}"/>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Submitted a complaint through your workplace disputes resolution procedures</c:v>
                </c:pt>
                <c:pt idx="1">
                  <c:v>Raised a personal grievance against your employer</c:v>
                </c:pt>
                <c:pt idx="2">
                  <c:v>My manager/boss</c:v>
                </c:pt>
                <c:pt idx="3">
                  <c:v>Submitted a complaint to WorkSafe</c:v>
                </c:pt>
                <c:pt idx="4">
                  <c:v>To my Union</c:v>
                </c:pt>
                <c:pt idx="5">
                  <c:v>Contacted the Ministry of Business Innovation and Employment (MBIE)</c:v>
                </c:pt>
                <c:pt idx="6">
                  <c:v>Contacted the New Zealand Human Rights Commission</c:v>
                </c:pt>
                <c:pt idx="7">
                  <c:v>Filed a claim at the Employment Relations Authority</c:v>
                </c:pt>
                <c:pt idx="8">
                  <c:v>Reported an incident to the Police</c:v>
                </c:pt>
                <c:pt idx="9">
                  <c:v>A work colleague</c:v>
                </c:pt>
                <c:pt idx="10">
                  <c:v>The business owner</c:v>
                </c:pt>
                <c:pt idx="11">
                  <c:v>Lawyer</c:v>
                </c:pt>
                <c:pt idx="12">
                  <c:v>Family/friends</c:v>
                </c:pt>
                <c:pt idx="13">
                  <c:v>Manager's boss</c:v>
                </c:pt>
                <c:pt idx="14">
                  <c:v>The director</c:v>
                </c:pt>
                <c:pt idx="15">
                  <c:v>Filed a claim at the Human Rights Review Tribunal</c:v>
                </c:pt>
                <c:pt idx="16">
                  <c:v>Other*</c:v>
                </c:pt>
                <c:pt idx="17">
                  <c:v>No, I did not make a complaint about the behaviour</c:v>
                </c:pt>
                <c:pt idx="18">
                  <c:v>Can't recall</c:v>
                </c:pt>
              </c:strCache>
            </c:strRef>
          </c:cat>
          <c:val>
            <c:numRef>
              <c:f>Sheet1!$C$2:$C$20</c:f>
              <c:numCache>
                <c:formatCode>General</c:formatCode>
                <c:ptCount val="19"/>
                <c:pt idx="0">
                  <c:v>18</c:v>
                </c:pt>
                <c:pt idx="1">
                  <c:v>5</c:v>
                </c:pt>
                <c:pt idx="2">
                  <c:v>2</c:v>
                </c:pt>
                <c:pt idx="3">
                  <c:v>1</c:v>
                </c:pt>
                <c:pt idx="4">
                  <c:v>2</c:v>
                </c:pt>
                <c:pt idx="5">
                  <c:v>1</c:v>
                </c:pt>
                <c:pt idx="6">
                  <c:v>1</c:v>
                </c:pt>
                <c:pt idx="7">
                  <c:v>1</c:v>
                </c:pt>
                <c:pt idx="8">
                  <c:v>1</c:v>
                </c:pt>
                <c:pt idx="9">
                  <c:v>1</c:v>
                </c:pt>
                <c:pt idx="10">
                  <c:v>0</c:v>
                </c:pt>
                <c:pt idx="11">
                  <c:v>1</c:v>
                </c:pt>
                <c:pt idx="12">
                  <c:v>1</c:v>
                </c:pt>
                <c:pt idx="13">
                  <c:v>1</c:v>
                </c:pt>
                <c:pt idx="14">
                  <c:v>1</c:v>
                </c:pt>
                <c:pt idx="15">
                  <c:v>0</c:v>
                </c:pt>
                <c:pt idx="16">
                  <c:v>2</c:v>
                </c:pt>
                <c:pt idx="17">
                  <c:v>65</c:v>
                </c:pt>
                <c:pt idx="18">
                  <c:v>3</c:v>
                </c:pt>
              </c:numCache>
            </c:numRef>
          </c:val>
          <c:extLst>
            <c:ext xmlns:c16="http://schemas.microsoft.com/office/drawing/2014/chart" uri="{C3380CC4-5D6E-409C-BE32-E72D297353CC}">
              <c16:uniqueId val="{00000001-FFB1-4548-A7A5-28CF576DA08E}"/>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80"/>
        </c:scaling>
        <c:delete val="1"/>
        <c:axPos val="b"/>
        <c:numFmt formatCode="General"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22271964185788E-2"/>
          <c:y val="3.1953507532175948E-2"/>
          <c:w val="0.66809503148474436"/>
          <c:h val="0.79498862871419496"/>
        </c:manualLayout>
      </c:layout>
      <c:barChart>
        <c:barDir val="col"/>
        <c:grouping val="percentStacked"/>
        <c:varyColors val="0"/>
        <c:ser>
          <c:idx val="0"/>
          <c:order val="0"/>
          <c:tx>
            <c:strRef>
              <c:f>Sheet1!$B$1</c:f>
              <c:strCache>
                <c:ptCount val="1"/>
                <c:pt idx="0">
                  <c:v>Very satisfied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21</c:v>
                </c:pt>
                <c:pt idx="1">
                  <c:v>16</c:v>
                </c:pt>
              </c:numCache>
            </c:numRef>
          </c:val>
          <c:extLst>
            <c:ext xmlns:c16="http://schemas.microsoft.com/office/drawing/2014/chart" uri="{C3380CC4-5D6E-409C-BE32-E72D297353CC}">
              <c16:uniqueId val="{00000000-DC55-4959-9661-39A5233B5E92}"/>
            </c:ext>
          </c:extLst>
        </c:ser>
        <c:ser>
          <c:idx val="1"/>
          <c:order val="1"/>
          <c:tx>
            <c:strRef>
              <c:f>Sheet1!$C$1</c:f>
              <c:strCache>
                <c:ptCount val="1"/>
                <c:pt idx="0">
                  <c:v>Somewhat satisfied</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25</c:v>
                </c:pt>
                <c:pt idx="1">
                  <c:v>16</c:v>
                </c:pt>
              </c:numCache>
            </c:numRef>
          </c:val>
          <c:extLst>
            <c:ext xmlns:c16="http://schemas.microsoft.com/office/drawing/2014/chart" uri="{C3380CC4-5D6E-409C-BE32-E72D297353CC}">
              <c16:uniqueId val="{00000001-DC55-4959-9661-39A5233B5E92}"/>
            </c:ext>
          </c:extLst>
        </c:ser>
        <c:ser>
          <c:idx val="2"/>
          <c:order val="2"/>
          <c:tx>
            <c:strRef>
              <c:f>Sheet1!$D$1</c:f>
              <c:strCache>
                <c:ptCount val="1"/>
                <c:pt idx="0">
                  <c:v>Neither satisfied nor dissatisfied</c:v>
                </c:pt>
              </c:strCache>
            </c:strRef>
          </c:tx>
          <c:spPr>
            <a:solidFill>
              <a:schemeClr val="tx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10</c:v>
                </c:pt>
                <c:pt idx="1">
                  <c:v>8</c:v>
                </c:pt>
              </c:numCache>
            </c:numRef>
          </c:val>
          <c:extLst>
            <c:ext xmlns:c16="http://schemas.microsoft.com/office/drawing/2014/chart" uri="{C3380CC4-5D6E-409C-BE32-E72D297353CC}">
              <c16:uniqueId val="{00000002-DC55-4959-9661-39A5233B5E92}"/>
            </c:ext>
          </c:extLst>
        </c:ser>
        <c:ser>
          <c:idx val="3"/>
          <c:order val="3"/>
          <c:tx>
            <c:strRef>
              <c:f>Sheet1!$E$1</c:f>
              <c:strCache>
                <c:ptCount val="1"/>
                <c:pt idx="0">
                  <c:v>Somewhat dissatisfied</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15</c:v>
                </c:pt>
                <c:pt idx="1">
                  <c:v>19</c:v>
                </c:pt>
              </c:numCache>
            </c:numRef>
          </c:val>
          <c:extLst>
            <c:ext xmlns:c16="http://schemas.microsoft.com/office/drawing/2014/chart" uri="{C3380CC4-5D6E-409C-BE32-E72D297353CC}">
              <c16:uniqueId val="{00000004-DC55-4959-9661-39A5233B5E92}"/>
            </c:ext>
          </c:extLst>
        </c:ser>
        <c:ser>
          <c:idx val="4"/>
          <c:order val="4"/>
          <c:tx>
            <c:strRef>
              <c:f>Sheet1!$F$1</c:f>
              <c:strCache>
                <c:ptCount val="1"/>
                <c:pt idx="0">
                  <c:v>Very dissatisfied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28</c:v>
                </c:pt>
                <c:pt idx="1">
                  <c:v>40</c:v>
                </c:pt>
              </c:numCache>
            </c:numRef>
          </c:val>
          <c:extLst>
            <c:ext xmlns:c16="http://schemas.microsoft.com/office/drawing/2014/chart" uri="{C3380CC4-5D6E-409C-BE32-E72D297353CC}">
              <c16:uniqueId val="{00000005-DC55-4959-9661-39A5233B5E92}"/>
            </c:ext>
          </c:extLst>
        </c:ser>
        <c:ser>
          <c:idx val="5"/>
          <c:order val="5"/>
          <c:tx>
            <c:strRef>
              <c:f>Sheet1!$G$1</c:f>
              <c:strCache>
                <c:ptCount val="1"/>
                <c:pt idx="0">
                  <c:v>Unsure</c:v>
                </c:pt>
              </c:strCache>
            </c:strRef>
          </c:tx>
          <c:spPr>
            <a:solidFill>
              <a:schemeClr val="accent5">
                <a:lumMod val="60000"/>
                <a:lumOff val="40000"/>
              </a:schemeClr>
            </a:solidFill>
            <a:ln>
              <a:noFill/>
            </a:ln>
            <a:effectLst/>
          </c:spPr>
          <c:invertIfNegative val="0"/>
          <c:dLbls>
            <c:dLbl>
              <c:idx val="0"/>
              <c:layout>
                <c:manualLayout>
                  <c:x val="0"/>
                  <c:y val="1.452432160553452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DF-42C9-B0FD-C7B135DD6994}"/>
                </c:ext>
              </c:extLst>
            </c:dLbl>
            <c:dLbl>
              <c:idx val="1"/>
              <c:layout>
                <c:manualLayout>
                  <c:x val="-7.0275501859314957E-17"/>
                  <c:y val="1.16194572844276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DF-42C9-B0FD-C7B135DD69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1</c:v>
                </c:pt>
                <c:pt idx="1">
                  <c:v>1</c:v>
                </c:pt>
              </c:numCache>
            </c:numRef>
          </c:val>
          <c:extLst>
            <c:ext xmlns:c16="http://schemas.microsoft.com/office/drawing/2014/chart" uri="{C3380CC4-5D6E-409C-BE32-E72D297353CC}">
              <c16:uniqueId val="{00000006-DC55-4959-9661-39A5233B5E92}"/>
            </c:ext>
          </c:extLst>
        </c:ser>
        <c:dLbls>
          <c:dLblPos val="ctr"/>
          <c:showLegendKey val="0"/>
          <c:showVal val="1"/>
          <c:showCatName val="0"/>
          <c:showSerName val="0"/>
          <c:showPercent val="0"/>
          <c:showBubbleSize val="0"/>
        </c:dLbls>
        <c:gapWidth val="150"/>
        <c:overlap val="100"/>
        <c:axId val="403040463"/>
        <c:axId val="403036303"/>
      </c:barChart>
      <c:catAx>
        <c:axId val="403040463"/>
        <c:scaling>
          <c:orientation val="minMax"/>
        </c:scaling>
        <c:delete val="1"/>
        <c:axPos val="t"/>
        <c:numFmt formatCode="General" sourceLinked="1"/>
        <c:majorTickMark val="out"/>
        <c:minorTickMark val="none"/>
        <c:tickLblPos val="nextTo"/>
        <c:crossAx val="403036303"/>
        <c:crosses val="autoZero"/>
        <c:auto val="1"/>
        <c:lblAlgn val="ctr"/>
        <c:lblOffset val="100"/>
        <c:noMultiLvlLbl val="0"/>
      </c:catAx>
      <c:valAx>
        <c:axId val="403036303"/>
        <c:scaling>
          <c:orientation val="maxMin"/>
        </c:scaling>
        <c:delete val="1"/>
        <c:axPos val="l"/>
        <c:numFmt formatCode="0%" sourceLinked="1"/>
        <c:majorTickMark val="out"/>
        <c:minorTickMark val="none"/>
        <c:tickLblPos val="nextTo"/>
        <c:crossAx val="403040463"/>
        <c:crosses val="autoZero"/>
        <c:crossBetween val="between"/>
      </c:valAx>
      <c:spPr>
        <a:noFill/>
        <a:ln>
          <a:noFill/>
        </a:ln>
        <a:effectLst/>
      </c:spPr>
    </c:plotArea>
    <c:legend>
      <c:legendPos val="b"/>
      <c:layout>
        <c:manualLayout>
          <c:xMode val="edge"/>
          <c:yMode val="edge"/>
          <c:x val="0.66033637513273913"/>
          <c:y val="0.39319763118607443"/>
          <c:w val="0.33741325143534445"/>
          <c:h val="0.351174308556518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2502194963403206"/>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Concern that that reporting would affect me negatively (Nett)</c:v>
                </c:pt>
                <c:pt idx="1">
                  <c:v>I was concerned about the impact that reporting the issue would have on my job or career</c:v>
                </c:pt>
                <c:pt idx="2">
                  <c:v>I was concerned that reporting the issue would make the situation worse</c:v>
                </c:pt>
                <c:pt idx="3">
                  <c:v>I was worried about my wellbeing</c:v>
                </c:pt>
                <c:pt idx="4">
                  <c:v>I or someone else had a negative experience after they complained</c:v>
                </c:pt>
                <c:pt idx="6">
                  <c:v>Behaviour wasn't serious enough to escalate, or ended (Nett)</c:v>
                </c:pt>
                <c:pt idx="7">
                  <c:v>I dealt with it myself</c:v>
                </c:pt>
                <c:pt idx="8">
                  <c:v>I did not think it was serious enough</c:v>
                </c:pt>
                <c:pt idx="9">
                  <c:v>The behaviour stopped and has not happened again</c:v>
                </c:pt>
                <c:pt idx="10">
                  <c:v>I didn't care enough/knew I was leaving</c:v>
                </c:pt>
                <c:pt idx="12">
                  <c:v>It's accepted behaviour in the company or wouldn't change if I complained (Nett)</c:v>
                </c:pt>
                <c:pt idx="13">
                  <c:v>I felt it would make no difference</c:v>
                </c:pt>
                <c:pt idx="14">
                  <c:v>Accepted norm/common/is embedded in the company/happens to everyone</c:v>
                </c:pt>
                <c:pt idx="16">
                  <c:v>My complaint would not be handled appropriately (Nett)</c:v>
                </c:pt>
                <c:pt idx="17">
                  <c:v>I felt I would not be believed or supported</c:v>
                </c:pt>
                <c:pt idx="18">
                  <c:v>I did not think the incident would be kept confidential</c:v>
                </c:pt>
              </c:strCache>
            </c:strRef>
          </c:cat>
          <c:val>
            <c:numRef>
              <c:f>Sheet1!$B$2:$B$20</c:f>
              <c:numCache>
                <c:formatCode>General</c:formatCode>
                <c:ptCount val="19"/>
                <c:pt idx="0">
                  <c:v>45</c:v>
                </c:pt>
                <c:pt idx="1">
                  <c:v>29</c:v>
                </c:pt>
                <c:pt idx="2">
                  <c:v>29</c:v>
                </c:pt>
                <c:pt idx="3">
                  <c:v>8</c:v>
                </c:pt>
                <c:pt idx="4">
                  <c:v>8</c:v>
                </c:pt>
                <c:pt idx="6">
                  <c:v>44</c:v>
                </c:pt>
                <c:pt idx="7">
                  <c:v>22</c:v>
                </c:pt>
                <c:pt idx="8">
                  <c:v>21</c:v>
                </c:pt>
                <c:pt idx="9">
                  <c:v>10</c:v>
                </c:pt>
                <c:pt idx="10">
                  <c:v>0</c:v>
                </c:pt>
                <c:pt idx="12">
                  <c:v>35</c:v>
                </c:pt>
                <c:pt idx="13">
                  <c:v>34</c:v>
                </c:pt>
                <c:pt idx="14">
                  <c:v>1</c:v>
                </c:pt>
                <c:pt idx="16" formatCode="0">
                  <c:v>28</c:v>
                </c:pt>
                <c:pt idx="17" formatCode="0">
                  <c:v>18</c:v>
                </c:pt>
                <c:pt idx="18" formatCode="0">
                  <c:v>16</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Concern that that reporting would affect me negatively (Nett)</c:v>
                </c:pt>
                <c:pt idx="1">
                  <c:v>I was concerned about the impact that reporting the issue would have on my job or career</c:v>
                </c:pt>
                <c:pt idx="2">
                  <c:v>I was concerned that reporting the issue would make the situation worse</c:v>
                </c:pt>
                <c:pt idx="3">
                  <c:v>I was worried about my wellbeing</c:v>
                </c:pt>
                <c:pt idx="4">
                  <c:v>I or someone else had a negative experience after they complained</c:v>
                </c:pt>
                <c:pt idx="6">
                  <c:v>Behaviour wasn't serious enough to escalate, or ended (Nett)</c:v>
                </c:pt>
                <c:pt idx="7">
                  <c:v>I dealt with it myself</c:v>
                </c:pt>
                <c:pt idx="8">
                  <c:v>I did not think it was serious enough</c:v>
                </c:pt>
                <c:pt idx="9">
                  <c:v>The behaviour stopped and has not happened again</c:v>
                </c:pt>
                <c:pt idx="10">
                  <c:v>I didn't care enough/knew I was leaving</c:v>
                </c:pt>
                <c:pt idx="12">
                  <c:v>It's accepted behaviour in the company or wouldn't change if I complained (Nett)</c:v>
                </c:pt>
                <c:pt idx="13">
                  <c:v>I felt it would make no difference</c:v>
                </c:pt>
                <c:pt idx="14">
                  <c:v>Accepted norm/common/is embedded in the company/happens to everyone</c:v>
                </c:pt>
                <c:pt idx="16">
                  <c:v>My complaint would not be handled appropriately (Nett)</c:v>
                </c:pt>
                <c:pt idx="17">
                  <c:v>I felt I would not be believed or supported</c:v>
                </c:pt>
                <c:pt idx="18">
                  <c:v>I did not think the incident would be kept confidential</c:v>
                </c:pt>
              </c:strCache>
            </c:strRef>
          </c:cat>
          <c:val>
            <c:numRef>
              <c:f>Sheet1!$C$2:$C$20</c:f>
              <c:numCache>
                <c:formatCode>General</c:formatCode>
                <c:ptCount val="19"/>
                <c:pt idx="0">
                  <c:v>64</c:v>
                </c:pt>
                <c:pt idx="1">
                  <c:v>47</c:v>
                </c:pt>
                <c:pt idx="2">
                  <c:v>43</c:v>
                </c:pt>
                <c:pt idx="3">
                  <c:v>16</c:v>
                </c:pt>
                <c:pt idx="4">
                  <c:v>12</c:v>
                </c:pt>
                <c:pt idx="6">
                  <c:v>25</c:v>
                </c:pt>
                <c:pt idx="7">
                  <c:v>16</c:v>
                </c:pt>
                <c:pt idx="8">
                  <c:v>9</c:v>
                </c:pt>
                <c:pt idx="9">
                  <c:v>4</c:v>
                </c:pt>
                <c:pt idx="10">
                  <c:v>1</c:v>
                </c:pt>
                <c:pt idx="12">
                  <c:v>47</c:v>
                </c:pt>
                <c:pt idx="13">
                  <c:v>47</c:v>
                </c:pt>
                <c:pt idx="14">
                  <c:v>0</c:v>
                </c:pt>
                <c:pt idx="16" formatCode="0">
                  <c:v>44</c:v>
                </c:pt>
                <c:pt idx="17" formatCode="0">
                  <c:v>31</c:v>
                </c:pt>
                <c:pt idx="18" formatCode="0">
                  <c:v>23</c:v>
                </c:pt>
              </c:numCache>
            </c:numRef>
          </c:val>
          <c:extLst>
            <c:ext xmlns:c16="http://schemas.microsoft.com/office/drawing/2014/chart" uri="{C3380CC4-5D6E-409C-BE32-E72D297353CC}">
              <c16:uniqueId val="{00000000-122B-44DC-9157-D17356ACB5D5}"/>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General"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79619238168736084"/>
          <c:h val="0.96704351614308537"/>
        </c:manualLayout>
      </c:layout>
      <c:barChart>
        <c:barDir val="bar"/>
        <c:grouping val="clustered"/>
        <c:varyColors val="0"/>
        <c:ser>
          <c:idx val="0"/>
          <c:order val="0"/>
          <c:tx>
            <c:strRef>
              <c:f>Sheet1!$B$1</c:f>
              <c:strCache>
                <c:ptCount val="1"/>
                <c:pt idx="0">
                  <c:v>Any negative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No adequate procedure in place, or not aware of a procedure for reporting behaviour (Nett)</c:v>
                </c:pt>
                <c:pt idx="1">
                  <c:v>The person I would normally report the issue to is the perpetrator</c:v>
                </c:pt>
                <c:pt idx="2">
                  <c:v>My workplace did not have the procedures, training or people in place to deal with my complaint</c:v>
                </c:pt>
                <c:pt idx="3">
                  <c:v>I did not know who to go to or how to report the issue</c:v>
                </c:pt>
                <c:pt idx="4">
                  <c:v>The person I would report it to is a friend/related to the perpetrator</c:v>
                </c:pt>
                <c:pt idx="6">
                  <c:v>Felt too scare or embarassed to report behaviour (Nett)</c:v>
                </c:pt>
                <c:pt idx="7">
                  <c:v>I felt embarrassed or ashamed</c:v>
                </c:pt>
                <c:pt idx="8">
                  <c:v>I was too scared or frightened </c:v>
                </c:pt>
                <c:pt idx="10">
                  <c:v>Other (Nett)</c:v>
                </c:pt>
                <c:pt idx="11">
                  <c:v>Threats were used against me to keep me quiet</c:v>
                </c:pt>
                <c:pt idx="12">
                  <c:v>Told my manager/the manager stepped in/resolved it/were already dealing with it</c:v>
                </c:pt>
                <c:pt idx="13">
                  <c:v>The perpetrator left/I knew they would be leaving</c:v>
                </c:pt>
                <c:pt idx="14">
                  <c:v>Other reasons</c:v>
                </c:pt>
                <c:pt idx="16">
                  <c:v>I quit the job</c:v>
                </c:pt>
                <c:pt idx="17">
                  <c:v>I did not want to get the offender(s) into trouble</c:v>
                </c:pt>
                <c:pt idx="18">
                  <c:v>Prefer not to say</c:v>
                </c:pt>
              </c:strCache>
            </c:strRef>
          </c:cat>
          <c:val>
            <c:numRef>
              <c:f>Sheet1!$B$2:$B$20</c:f>
              <c:numCache>
                <c:formatCode>General</c:formatCode>
                <c:ptCount val="19"/>
                <c:pt idx="0">
                  <c:v>27</c:v>
                </c:pt>
                <c:pt idx="1">
                  <c:v>14</c:v>
                </c:pt>
                <c:pt idx="2">
                  <c:v>11</c:v>
                </c:pt>
                <c:pt idx="3">
                  <c:v>9</c:v>
                </c:pt>
                <c:pt idx="4" formatCode="0">
                  <c:v>0</c:v>
                </c:pt>
                <c:pt idx="6">
                  <c:v>16</c:v>
                </c:pt>
                <c:pt idx="7">
                  <c:v>11</c:v>
                </c:pt>
                <c:pt idx="8">
                  <c:v>7</c:v>
                </c:pt>
                <c:pt idx="10" formatCode="0">
                  <c:v>5</c:v>
                </c:pt>
                <c:pt idx="11" formatCode="0">
                  <c:v>1</c:v>
                </c:pt>
                <c:pt idx="12" formatCode="0">
                  <c:v>1</c:v>
                </c:pt>
                <c:pt idx="13" formatCode="0">
                  <c:v>1</c:v>
                </c:pt>
                <c:pt idx="14" formatCode="0">
                  <c:v>1</c:v>
                </c:pt>
                <c:pt idx="16" formatCode="0">
                  <c:v>16</c:v>
                </c:pt>
                <c:pt idx="17" formatCode="0">
                  <c:v>4</c:v>
                </c:pt>
                <c:pt idx="18" formatCode="0">
                  <c:v>1</c:v>
                </c:pt>
              </c:numCache>
            </c:numRef>
          </c:val>
          <c:extLst>
            <c:ext xmlns:c16="http://schemas.microsoft.com/office/drawing/2014/chart" uri="{C3380CC4-5D6E-409C-BE32-E72D297353CC}">
              <c16:uniqueId val="{00000000-FBF2-4800-BFA6-EF76CB4F6391}"/>
            </c:ext>
          </c:extLst>
        </c:ser>
        <c:ser>
          <c:idx val="1"/>
          <c:order val="1"/>
          <c:tx>
            <c:strRef>
              <c:f>Sheet1!$C$1</c:f>
              <c:strCache>
                <c:ptCount val="1"/>
                <c:pt idx="0">
                  <c:v>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Sheet1!$A$2:$A$20</c:f>
              <c:strCache>
                <c:ptCount val="19"/>
                <c:pt idx="0">
                  <c:v>No adequate procedure in place, or not aware of a procedure for reporting behaviour (Nett)</c:v>
                </c:pt>
                <c:pt idx="1">
                  <c:v>The person I would normally report the issue to is the perpetrator</c:v>
                </c:pt>
                <c:pt idx="2">
                  <c:v>My workplace did not have the procedures, training or people in place to deal with my complaint</c:v>
                </c:pt>
                <c:pt idx="3">
                  <c:v>I did not know who to go to or how to report the issue</c:v>
                </c:pt>
                <c:pt idx="4">
                  <c:v>The person I would report it to is a friend/related to the perpetrator</c:v>
                </c:pt>
                <c:pt idx="6">
                  <c:v>Felt too scare or embarassed to report behaviour (Nett)</c:v>
                </c:pt>
                <c:pt idx="7">
                  <c:v>I felt embarrassed or ashamed</c:v>
                </c:pt>
                <c:pt idx="8">
                  <c:v>I was too scared or frightened </c:v>
                </c:pt>
                <c:pt idx="10">
                  <c:v>Other (Nett)</c:v>
                </c:pt>
                <c:pt idx="11">
                  <c:v>Threats were used against me to keep me quiet</c:v>
                </c:pt>
                <c:pt idx="12">
                  <c:v>Told my manager/the manager stepped in/resolved it/were already dealing with it</c:v>
                </c:pt>
                <c:pt idx="13">
                  <c:v>The perpetrator left/I knew they would be leaving</c:v>
                </c:pt>
                <c:pt idx="14">
                  <c:v>Other reasons</c:v>
                </c:pt>
                <c:pt idx="16">
                  <c:v>I quit the job</c:v>
                </c:pt>
                <c:pt idx="17">
                  <c:v>I did not want to get the offender(s) into trouble</c:v>
                </c:pt>
                <c:pt idx="18">
                  <c:v>Prefer not to say</c:v>
                </c:pt>
              </c:strCache>
            </c:strRef>
          </c:cat>
          <c:val>
            <c:numRef>
              <c:f>Sheet1!$C$2:$C$20</c:f>
              <c:numCache>
                <c:formatCode>General</c:formatCode>
                <c:ptCount val="19"/>
                <c:pt idx="0">
                  <c:v>45</c:v>
                </c:pt>
                <c:pt idx="1">
                  <c:v>28</c:v>
                </c:pt>
                <c:pt idx="2">
                  <c:v>16</c:v>
                </c:pt>
                <c:pt idx="3">
                  <c:v>15</c:v>
                </c:pt>
                <c:pt idx="4" formatCode="0">
                  <c:v>1</c:v>
                </c:pt>
                <c:pt idx="6">
                  <c:v>28</c:v>
                </c:pt>
                <c:pt idx="7">
                  <c:v>19</c:v>
                </c:pt>
                <c:pt idx="8">
                  <c:v>16</c:v>
                </c:pt>
                <c:pt idx="10" formatCode="0">
                  <c:v>5</c:v>
                </c:pt>
                <c:pt idx="11" formatCode="0">
                  <c:v>2</c:v>
                </c:pt>
                <c:pt idx="12" formatCode="0">
                  <c:v>1</c:v>
                </c:pt>
                <c:pt idx="13" formatCode="0">
                  <c:v>0</c:v>
                </c:pt>
                <c:pt idx="14" formatCode="0">
                  <c:v>1</c:v>
                </c:pt>
                <c:pt idx="16" formatCode="0">
                  <c:v>32</c:v>
                </c:pt>
                <c:pt idx="17" formatCode="0">
                  <c:v>4</c:v>
                </c:pt>
                <c:pt idx="18" formatCode="0">
                  <c:v>1</c:v>
                </c:pt>
              </c:numCache>
            </c:numRef>
          </c:val>
          <c:extLst>
            <c:ext xmlns:c16="http://schemas.microsoft.com/office/drawing/2014/chart" uri="{C3380CC4-5D6E-409C-BE32-E72D297353CC}">
              <c16:uniqueId val="{00000001-FBF2-4800-BFA6-EF76CB4F6391}"/>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General" sourceLinked="1"/>
        <c:majorTickMark val="out"/>
        <c:minorTickMark val="none"/>
        <c:tickLblPos val="nextTo"/>
        <c:crossAx val="555425232"/>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rgbClr val="3A4A60"/>
              </a:solidFill>
              <a:ln w="19050">
                <a:noFill/>
              </a:ln>
              <a:effectLst/>
            </c:spPr>
            <c:extLst>
              <c:ext xmlns:c16="http://schemas.microsoft.com/office/drawing/2014/chart" uri="{C3380CC4-5D6E-409C-BE32-E72D297353CC}">
                <c16:uniqueId val="{00000001-9DB5-4366-8554-22CAD6EAC1D7}"/>
              </c:ext>
            </c:extLst>
          </c:dPt>
          <c:dPt>
            <c:idx val="1"/>
            <c:bubble3D val="0"/>
            <c:spPr>
              <a:solidFill>
                <a:schemeClr val="bg1"/>
              </a:solidFill>
              <a:ln w="19050">
                <a:noFill/>
              </a:ln>
              <a:effectLst/>
            </c:spPr>
            <c:extLst>
              <c:ext xmlns:c16="http://schemas.microsoft.com/office/drawing/2014/chart" uri="{C3380CC4-5D6E-409C-BE32-E72D297353CC}">
                <c16:uniqueId val="{00000003-9DB5-4366-8554-22CAD6EAC1D7}"/>
              </c:ext>
            </c:extLst>
          </c:dPt>
          <c:dPt>
            <c:idx val="2"/>
            <c:bubble3D val="0"/>
            <c:spPr>
              <a:solidFill>
                <a:schemeClr val="accent5"/>
              </a:solidFill>
              <a:ln w="19050">
                <a:noFill/>
              </a:ln>
              <a:effectLst/>
            </c:spPr>
            <c:extLst>
              <c:ext xmlns:c16="http://schemas.microsoft.com/office/drawing/2014/chart" uri="{C3380CC4-5D6E-409C-BE32-E72D297353CC}">
                <c16:uniqueId val="{00000005-9DB5-4366-8554-22CAD6EAC1D7}"/>
              </c:ext>
            </c:extLst>
          </c:dPt>
          <c:cat>
            <c:strRef>
              <c:f>Sheet1!$A$2:$A$4</c:f>
              <c:strCache>
                <c:ptCount val="3"/>
                <c:pt idx="0">
                  <c:v>Yes</c:v>
                </c:pt>
                <c:pt idx="1">
                  <c:v>No</c:v>
                </c:pt>
                <c:pt idx="2">
                  <c:v>Unsure</c:v>
                </c:pt>
              </c:strCache>
            </c:strRef>
          </c:cat>
          <c:val>
            <c:numRef>
              <c:f>Sheet1!$B$2:$B$4</c:f>
              <c:numCache>
                <c:formatCode>General</c:formatCode>
                <c:ptCount val="3"/>
                <c:pt idx="0">
                  <c:v>42</c:v>
                </c:pt>
                <c:pt idx="1">
                  <c:v>41</c:v>
                </c:pt>
                <c:pt idx="2">
                  <c:v>18</c:v>
                </c:pt>
              </c:numCache>
            </c:numRef>
          </c:val>
          <c:extLst>
            <c:ext xmlns:c16="http://schemas.microsoft.com/office/drawing/2014/chart" uri="{C3380CC4-5D6E-409C-BE32-E72D297353CC}">
              <c16:uniqueId val="{00000006-9DB5-4366-8554-22CAD6EAC1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BBBC-4D67-81E5-6017938D776C}"/>
              </c:ext>
            </c:extLst>
          </c:dPt>
          <c:dPt>
            <c:idx val="1"/>
            <c:bubble3D val="0"/>
            <c:spPr>
              <a:solidFill>
                <a:schemeClr val="bg1"/>
              </a:solidFill>
              <a:ln w="19050">
                <a:noFill/>
              </a:ln>
              <a:effectLst/>
            </c:spPr>
            <c:extLst>
              <c:ext xmlns:c16="http://schemas.microsoft.com/office/drawing/2014/chart" uri="{C3380CC4-5D6E-409C-BE32-E72D297353CC}">
                <c16:uniqueId val="{00000003-BBBC-4D67-81E5-6017938D776C}"/>
              </c:ext>
            </c:extLst>
          </c:dPt>
          <c:dPt>
            <c:idx val="2"/>
            <c:bubble3D val="0"/>
            <c:spPr>
              <a:solidFill>
                <a:schemeClr val="accent5"/>
              </a:solidFill>
              <a:ln w="19050">
                <a:noFill/>
              </a:ln>
              <a:effectLst/>
            </c:spPr>
            <c:extLst>
              <c:ext xmlns:c16="http://schemas.microsoft.com/office/drawing/2014/chart" uri="{C3380CC4-5D6E-409C-BE32-E72D297353CC}">
                <c16:uniqueId val="{00000005-BBBC-4D67-81E5-6017938D776C}"/>
              </c:ext>
            </c:extLst>
          </c:dPt>
          <c:cat>
            <c:strRef>
              <c:f>Sheet1!$A$2:$A$4</c:f>
              <c:strCache>
                <c:ptCount val="3"/>
                <c:pt idx="0">
                  <c:v>Yes</c:v>
                </c:pt>
                <c:pt idx="1">
                  <c:v>No</c:v>
                </c:pt>
                <c:pt idx="2">
                  <c:v>Unsure</c:v>
                </c:pt>
              </c:strCache>
            </c:strRef>
          </c:cat>
          <c:val>
            <c:numRef>
              <c:f>Sheet1!$B$2:$B$4</c:f>
              <c:numCache>
                <c:formatCode>General</c:formatCode>
                <c:ptCount val="3"/>
                <c:pt idx="0">
                  <c:v>65</c:v>
                </c:pt>
                <c:pt idx="1">
                  <c:v>20</c:v>
                </c:pt>
                <c:pt idx="2">
                  <c:v>15</c:v>
                </c:pt>
              </c:numCache>
            </c:numRef>
          </c:val>
          <c:extLst>
            <c:ext xmlns:c16="http://schemas.microsoft.com/office/drawing/2014/chart" uri="{C3380CC4-5D6E-409C-BE32-E72D297353CC}">
              <c16:uniqueId val="{00000006-BBBC-4D67-81E5-6017938D77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89183445582298804"/>
          <c:h val="0.92502194963403206"/>
        </c:manualLayout>
      </c:layout>
      <c:barChart>
        <c:barDir val="bar"/>
        <c:grouping val="clustered"/>
        <c:varyColors val="0"/>
        <c:ser>
          <c:idx val="0"/>
          <c:order val="0"/>
          <c:tx>
            <c:strRef>
              <c:f>Sheet1!$B$1</c:f>
              <c:strCache>
                <c:ptCount val="1"/>
                <c:pt idx="0">
                  <c:v>NETT Any impact</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Someone independent looking into the workplace culture/policies</c:v>
                </c:pt>
                <c:pt idx="1">
                  <c:v>Anti-bullying and harassment training for everyone at the workplace</c:v>
                </c:pt>
                <c:pt idx="2">
                  <c:v>Support to make an internal complaint (e.g. a colleague or union rep supporting you to talk to your manager/employer)</c:v>
                </c:pt>
                <c:pt idx="3">
                  <c:v>An independent, free service to help resolve the situation (e.g. a workplace safety service or mediation service)</c:v>
                </c:pt>
                <c:pt idx="4">
                  <c:v>Counselling/mental health support services</c:v>
                </c:pt>
                <c:pt idx="5">
                  <c:v>Government financial support so you could leave your job until you found a new one</c:v>
                </c:pt>
                <c:pt idx="6">
                  <c:v>Support in finding a new job</c:v>
                </c:pt>
                <c:pt idx="7">
                  <c:v>My manager separating me and the other person (e.g. moving one of us to a different team or location)</c:v>
                </c:pt>
                <c:pt idx="8">
                  <c:v>Support to help you access more formal ways of dealing with the situation (e.g. legal action for money or to get your job back if you were fired)</c:v>
                </c:pt>
                <c:pt idx="9">
                  <c:v>Encouragement to use sick leave to rest/recover</c:v>
                </c:pt>
                <c:pt idx="10">
                  <c:v>Someone more senior in your organisation with the same ethnicity or background as you to talk to</c:v>
                </c:pt>
                <c:pt idx="11">
                  <c:v>Encouragement to use unpaid leave to rest/recover</c:v>
                </c:pt>
                <c:pt idx="12">
                  <c:v>A police investigation into the incident</c:v>
                </c:pt>
                <c:pt idx="13">
                  <c:v>More support from my employer as a whole/to take it more seriously</c:v>
                </c:pt>
                <c:pt idx="14">
                  <c:v>Combine : {Management to address the situation more promptly, A workable process when the perpetrator is a manager/your boss, A change in work culture, More information/education on how the complaint process works, More support/backbone from my colleagues,</c:v>
                </c:pt>
                <c:pt idx="15">
                  <c:v>Unsure</c:v>
                </c:pt>
                <c:pt idx="16">
                  <c:v>None of the above</c:v>
                </c:pt>
              </c:strCache>
            </c:strRef>
          </c:cat>
          <c:val>
            <c:numRef>
              <c:f>Sheet1!$B$2:$B$18</c:f>
              <c:numCache>
                <c:formatCode>General</c:formatCode>
                <c:ptCount val="17"/>
                <c:pt idx="0">
                  <c:v>31</c:v>
                </c:pt>
                <c:pt idx="1">
                  <c:v>29</c:v>
                </c:pt>
                <c:pt idx="2">
                  <c:v>20</c:v>
                </c:pt>
                <c:pt idx="3">
                  <c:v>17</c:v>
                </c:pt>
                <c:pt idx="4">
                  <c:v>15</c:v>
                </c:pt>
                <c:pt idx="5">
                  <c:v>13</c:v>
                </c:pt>
                <c:pt idx="6">
                  <c:v>12</c:v>
                </c:pt>
                <c:pt idx="7">
                  <c:v>11</c:v>
                </c:pt>
                <c:pt idx="8">
                  <c:v>10</c:v>
                </c:pt>
                <c:pt idx="9">
                  <c:v>9</c:v>
                </c:pt>
                <c:pt idx="10">
                  <c:v>7</c:v>
                </c:pt>
                <c:pt idx="11">
                  <c:v>4</c:v>
                </c:pt>
                <c:pt idx="12">
                  <c:v>1</c:v>
                </c:pt>
                <c:pt idx="13">
                  <c:v>0</c:v>
                </c:pt>
                <c:pt idx="14">
                  <c:v>3</c:v>
                </c:pt>
                <c:pt idx="15">
                  <c:v>10</c:v>
                </c:pt>
                <c:pt idx="16">
                  <c:v>15</c:v>
                </c:pt>
              </c:numCache>
            </c:numRef>
          </c:val>
          <c:extLst>
            <c:ext xmlns:c16="http://schemas.microsoft.com/office/drawing/2014/chart" uri="{C3380CC4-5D6E-409C-BE32-E72D297353CC}">
              <c16:uniqueId val="{00000000-DDDA-46B9-B8C9-7789BD2CD1BB}"/>
            </c:ext>
          </c:extLst>
        </c:ser>
        <c:ser>
          <c:idx val="1"/>
          <c:order val="1"/>
          <c:tx>
            <c:strRef>
              <c:f>Sheet1!$C$1</c:f>
              <c:strCache>
                <c:ptCount val="1"/>
                <c:pt idx="0">
                  <c:v>NETT large or extremely negative impact</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Someone independent looking into the workplace culture/policies</c:v>
                </c:pt>
                <c:pt idx="1">
                  <c:v>Anti-bullying and harassment training for everyone at the workplace</c:v>
                </c:pt>
                <c:pt idx="2">
                  <c:v>Support to make an internal complaint (e.g. a colleague or union rep supporting you to talk to your manager/employer)</c:v>
                </c:pt>
                <c:pt idx="3">
                  <c:v>An independent, free service to help resolve the situation (e.g. a workplace safety service or mediation service)</c:v>
                </c:pt>
                <c:pt idx="4">
                  <c:v>Counselling/mental health support services</c:v>
                </c:pt>
                <c:pt idx="5">
                  <c:v>Government financial support so you could leave your job until you found a new one</c:v>
                </c:pt>
                <c:pt idx="6">
                  <c:v>Support in finding a new job</c:v>
                </c:pt>
                <c:pt idx="7">
                  <c:v>My manager separating me and the other person (e.g. moving one of us to a different team or location)</c:v>
                </c:pt>
                <c:pt idx="8">
                  <c:v>Support to help you access more formal ways of dealing with the situation (e.g. legal action for money or to get your job back if you were fired)</c:v>
                </c:pt>
                <c:pt idx="9">
                  <c:v>Encouragement to use sick leave to rest/recover</c:v>
                </c:pt>
                <c:pt idx="10">
                  <c:v>Someone more senior in your organisation with the same ethnicity or background as you to talk to</c:v>
                </c:pt>
                <c:pt idx="11">
                  <c:v>Encouragement to use unpaid leave to rest/recover</c:v>
                </c:pt>
                <c:pt idx="12">
                  <c:v>A police investigation into the incident</c:v>
                </c:pt>
                <c:pt idx="13">
                  <c:v>More support from my employer as a whole/to take it more seriously</c:v>
                </c:pt>
                <c:pt idx="14">
                  <c:v>Combine : {Management to address the situation more promptly, A workable process when the perpetrator is a manager/your boss, A change in work culture, More information/education on how the complaint process works, More support/backbone from my colleagues,</c:v>
                </c:pt>
                <c:pt idx="15">
                  <c:v>Unsure</c:v>
                </c:pt>
                <c:pt idx="16">
                  <c:v>None of the above</c:v>
                </c:pt>
              </c:strCache>
            </c:strRef>
          </c:cat>
          <c:val>
            <c:numRef>
              <c:f>Sheet1!$C$2:$C$18</c:f>
              <c:numCache>
                <c:formatCode>General</c:formatCode>
                <c:ptCount val="17"/>
                <c:pt idx="0">
                  <c:v>41</c:v>
                </c:pt>
                <c:pt idx="1">
                  <c:v>38</c:v>
                </c:pt>
                <c:pt idx="2">
                  <c:v>27</c:v>
                </c:pt>
                <c:pt idx="3">
                  <c:v>25</c:v>
                </c:pt>
                <c:pt idx="4">
                  <c:v>25</c:v>
                </c:pt>
                <c:pt idx="5">
                  <c:v>24</c:v>
                </c:pt>
                <c:pt idx="6">
                  <c:v>19</c:v>
                </c:pt>
                <c:pt idx="7">
                  <c:v>15</c:v>
                </c:pt>
                <c:pt idx="8">
                  <c:v>16</c:v>
                </c:pt>
                <c:pt idx="9">
                  <c:v>17</c:v>
                </c:pt>
                <c:pt idx="10">
                  <c:v>8</c:v>
                </c:pt>
                <c:pt idx="11">
                  <c:v>6</c:v>
                </c:pt>
                <c:pt idx="12">
                  <c:v>2</c:v>
                </c:pt>
                <c:pt idx="13">
                  <c:v>1</c:v>
                </c:pt>
                <c:pt idx="14">
                  <c:v>2</c:v>
                </c:pt>
                <c:pt idx="15">
                  <c:v>5</c:v>
                </c:pt>
                <c:pt idx="16">
                  <c:v>6</c:v>
                </c:pt>
              </c:numCache>
            </c:numRef>
          </c:val>
          <c:extLst>
            <c:ext xmlns:c16="http://schemas.microsoft.com/office/drawing/2014/chart" uri="{C3380CC4-5D6E-409C-BE32-E72D297353CC}">
              <c16:uniqueId val="{00000000-122B-44DC-9157-D17356ACB5D5}"/>
            </c:ext>
          </c:extLst>
        </c:ser>
        <c:dLbls>
          <c:showLegendKey val="0"/>
          <c:showVal val="0"/>
          <c:showCatName val="0"/>
          <c:showSerName val="0"/>
          <c:showPercent val="0"/>
          <c:showBubbleSize val="0"/>
        </c:dLbls>
        <c:gapWidth val="75"/>
        <c:axId val="555425232"/>
        <c:axId val="555425792"/>
      </c:barChart>
      <c:catAx>
        <c:axId val="555425232"/>
        <c:scaling>
          <c:orientation val="maxMin"/>
        </c:scaling>
        <c:delete val="1"/>
        <c:axPos val="l"/>
        <c:numFmt formatCode="General" sourceLinked="0"/>
        <c:majorTickMark val="out"/>
        <c:minorTickMark val="none"/>
        <c:tickLblPos val="nextTo"/>
        <c:crossAx val="555425792"/>
        <c:crosses val="autoZero"/>
        <c:auto val="1"/>
        <c:lblAlgn val="r"/>
        <c:lblOffset val="100"/>
        <c:noMultiLvlLbl val="0"/>
      </c:catAx>
      <c:valAx>
        <c:axId val="555425792"/>
        <c:scaling>
          <c:orientation val="minMax"/>
          <c:max val="100"/>
        </c:scaling>
        <c:delete val="1"/>
        <c:axPos val="b"/>
        <c:numFmt formatCode="General" sourceLinked="1"/>
        <c:majorTickMark val="out"/>
        <c:minorTickMark val="none"/>
        <c:tickLblPos val="nextTo"/>
        <c:crossAx val="555425232"/>
        <c:crosses val="max"/>
        <c:crossBetween val="between"/>
        <c:majorUnit val="0.2"/>
      </c:valAx>
      <c:spPr>
        <a:noFill/>
        <a:ln w="25400">
          <a:noFill/>
        </a:ln>
      </c:spPr>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95171455329878E-2"/>
          <c:y val="0.10809373752473816"/>
          <c:w val="0.93041617217212136"/>
          <c:h val="0.45395768391190233"/>
        </c:manualLayout>
      </c:layout>
      <c:barChart>
        <c:barDir val="col"/>
        <c:grouping val="clustered"/>
        <c:varyColors val="0"/>
        <c:ser>
          <c:idx val="0"/>
          <c:order val="0"/>
          <c:tx>
            <c:strRef>
              <c:f>Sheet1!$B$1</c:f>
              <c:strCache>
                <c:ptCount val="1"/>
                <c:pt idx="0">
                  <c:v>Personally experienced sexual harassment (HRC definition)</c:v>
                </c:pt>
              </c:strCache>
            </c:strRef>
          </c:tx>
          <c:spPr>
            <a:solidFill>
              <a:schemeClr val="accent6"/>
            </a:solidFill>
            <a:ln w="12700" cap="flat" cmpd="sng" algn="ctr">
              <a:noFill/>
              <a:prstDash val="solid"/>
              <a:miter lim="800000"/>
            </a:ln>
            <a:effectLst/>
          </c:spPr>
          <c:invertIfNegative val="0"/>
          <c:dPt>
            <c:idx val="0"/>
            <c:invertIfNegative val="0"/>
            <c:bubble3D val="0"/>
            <c:extLst>
              <c:ext xmlns:c16="http://schemas.microsoft.com/office/drawing/2014/chart" uri="{C3380CC4-5D6E-409C-BE32-E72D297353CC}">
                <c16:uniqueId val="{00000001-7427-4DC7-BEB3-53741D8DFB26}"/>
              </c:ext>
            </c:extLst>
          </c:dPt>
          <c:dPt>
            <c:idx val="1"/>
            <c:invertIfNegative val="0"/>
            <c:bubble3D val="0"/>
            <c:extLst>
              <c:ext xmlns:c16="http://schemas.microsoft.com/office/drawing/2014/chart" uri="{C3380CC4-5D6E-409C-BE32-E72D297353CC}">
                <c16:uniqueId val="{00000001-CEFD-4EA1-B49A-7E547619450B}"/>
              </c:ext>
            </c:extLst>
          </c:dPt>
          <c:dPt>
            <c:idx val="3"/>
            <c:invertIfNegative val="0"/>
            <c:bubble3D val="0"/>
            <c:extLst>
              <c:ext xmlns:c16="http://schemas.microsoft.com/office/drawing/2014/chart" uri="{C3380CC4-5D6E-409C-BE32-E72D297353CC}">
                <c16:uniqueId val="{00000003-7427-4DC7-BEB3-53741D8DFB26}"/>
              </c:ext>
            </c:extLst>
          </c:dPt>
          <c:dPt>
            <c:idx val="4"/>
            <c:invertIfNegative val="0"/>
            <c:bubble3D val="0"/>
            <c:extLst>
              <c:ext xmlns:c16="http://schemas.microsoft.com/office/drawing/2014/chart" uri="{C3380CC4-5D6E-409C-BE32-E72D297353CC}">
                <c16:uniqueId val="{00000003-CEFD-4EA1-B49A-7E547619450B}"/>
              </c:ext>
            </c:extLst>
          </c:dPt>
          <c:dPt>
            <c:idx val="6"/>
            <c:invertIfNegative val="0"/>
            <c:bubble3D val="0"/>
            <c:extLst>
              <c:ext xmlns:c16="http://schemas.microsoft.com/office/drawing/2014/chart" uri="{C3380CC4-5D6E-409C-BE32-E72D297353CC}">
                <c16:uniqueId val="{00000004-7427-4DC7-BEB3-53741D8DFB26}"/>
              </c:ext>
            </c:extLst>
          </c:dPt>
          <c:dPt>
            <c:idx val="7"/>
            <c:invertIfNegative val="0"/>
            <c:bubble3D val="0"/>
            <c:extLst>
              <c:ext xmlns:c16="http://schemas.microsoft.com/office/drawing/2014/chart" uri="{C3380CC4-5D6E-409C-BE32-E72D297353CC}">
                <c16:uniqueId val="{00000005-7427-4DC7-BEB3-53741D8DFB26}"/>
              </c:ext>
            </c:extLst>
          </c:dPt>
          <c:dPt>
            <c:idx val="8"/>
            <c:invertIfNegative val="0"/>
            <c:bubble3D val="0"/>
            <c:extLst>
              <c:ext xmlns:c16="http://schemas.microsoft.com/office/drawing/2014/chart" uri="{C3380CC4-5D6E-409C-BE32-E72D297353CC}">
                <c16:uniqueId val="{00000006-7427-4DC7-BEB3-53741D8DFB26}"/>
              </c:ext>
            </c:extLst>
          </c:dPt>
          <c:dPt>
            <c:idx val="9"/>
            <c:invertIfNegative val="0"/>
            <c:bubble3D val="0"/>
            <c:extLst>
              <c:ext xmlns:c16="http://schemas.microsoft.com/office/drawing/2014/chart" uri="{C3380CC4-5D6E-409C-BE32-E72D297353CC}">
                <c16:uniqueId val="{00000007-7427-4DC7-BEB3-53741D8DFB26}"/>
              </c:ext>
            </c:extLst>
          </c:dPt>
          <c:dPt>
            <c:idx val="10"/>
            <c:invertIfNegative val="0"/>
            <c:bubble3D val="0"/>
            <c:extLst>
              <c:ext xmlns:c16="http://schemas.microsoft.com/office/drawing/2014/chart" uri="{C3380CC4-5D6E-409C-BE32-E72D297353CC}">
                <c16:uniqueId val="{00000008-7427-4DC7-BEB3-53741D8DFB26}"/>
              </c:ext>
            </c:extLst>
          </c:dPt>
          <c:dPt>
            <c:idx val="11"/>
            <c:invertIfNegative val="0"/>
            <c:bubble3D val="0"/>
            <c:extLst>
              <c:ext xmlns:c16="http://schemas.microsoft.com/office/drawing/2014/chart" uri="{C3380CC4-5D6E-409C-BE32-E72D297353CC}">
                <c16:uniqueId val="{00000009-CEFD-4EA1-B49A-7E547619450B}"/>
              </c:ext>
            </c:extLst>
          </c:dPt>
          <c:dPt>
            <c:idx val="13"/>
            <c:invertIfNegative val="0"/>
            <c:bubble3D val="0"/>
            <c:extLst>
              <c:ext xmlns:c16="http://schemas.microsoft.com/office/drawing/2014/chart" uri="{C3380CC4-5D6E-409C-BE32-E72D297353CC}">
                <c16:uniqueId val="{0000000A-7427-4DC7-BEB3-53741D8DFB26}"/>
              </c:ext>
            </c:extLst>
          </c:dPt>
          <c:dPt>
            <c:idx val="14"/>
            <c:invertIfNegative val="0"/>
            <c:bubble3D val="0"/>
            <c:extLst>
              <c:ext xmlns:c16="http://schemas.microsoft.com/office/drawing/2014/chart" uri="{C3380CC4-5D6E-409C-BE32-E72D297353CC}">
                <c16:uniqueId val="{0000000B-7427-4DC7-BEB3-53741D8DFB26}"/>
              </c:ext>
            </c:extLst>
          </c:dPt>
          <c:dPt>
            <c:idx val="15"/>
            <c:invertIfNegative val="0"/>
            <c:bubble3D val="0"/>
            <c:spPr>
              <a:solidFill>
                <a:schemeClr val="accent2"/>
              </a:solidFill>
              <a:ln w="12700" cap="flat" cmpd="sng" algn="ctr">
                <a:noFill/>
                <a:prstDash val="solid"/>
                <a:miter lim="800000"/>
              </a:ln>
              <a:effectLst/>
            </c:spPr>
            <c:extLst>
              <c:ext xmlns:c16="http://schemas.microsoft.com/office/drawing/2014/chart" uri="{C3380CC4-5D6E-409C-BE32-E72D297353CC}">
                <c16:uniqueId val="{0000000C-7427-4DC7-BEB3-53741D8DFB26}"/>
              </c:ext>
            </c:extLst>
          </c:dPt>
          <c:dPt>
            <c:idx val="16"/>
            <c:invertIfNegative val="0"/>
            <c:bubble3D val="0"/>
            <c:extLst>
              <c:ext xmlns:c16="http://schemas.microsoft.com/office/drawing/2014/chart" uri="{C3380CC4-5D6E-409C-BE32-E72D297353CC}">
                <c16:uniqueId val="{0000000D-7427-4DC7-BEB3-53741D8DFB26}"/>
              </c:ext>
            </c:extLst>
          </c:dPt>
          <c:dPt>
            <c:idx val="17"/>
            <c:invertIfNegative val="0"/>
            <c:bubble3D val="0"/>
            <c:extLst>
              <c:ext xmlns:c16="http://schemas.microsoft.com/office/drawing/2014/chart" uri="{C3380CC4-5D6E-409C-BE32-E72D297353CC}">
                <c16:uniqueId val="{0000000F-D207-4CEB-9BDC-46D87E19395D}"/>
              </c:ext>
            </c:extLst>
          </c:dPt>
          <c:dPt>
            <c:idx val="19"/>
            <c:invertIfNegative val="0"/>
            <c:bubble3D val="0"/>
            <c:spPr>
              <a:solidFill>
                <a:schemeClr val="accent6">
                  <a:lumMod val="60000"/>
                  <a:lumOff val="40000"/>
                </a:schemeClr>
              </a:solidFill>
              <a:ln w="12700" cap="flat" cmpd="sng" algn="ctr">
                <a:noFill/>
                <a:prstDash val="solid"/>
                <a:miter lim="800000"/>
              </a:ln>
              <a:effectLst/>
            </c:spPr>
            <c:extLst>
              <c:ext xmlns:c16="http://schemas.microsoft.com/office/drawing/2014/chart" uri="{C3380CC4-5D6E-409C-BE32-E72D297353CC}">
                <c16:uniqueId val="{0000001F-F94C-44D8-AEDB-336FC06A02CE}"/>
              </c:ext>
            </c:extLst>
          </c:dPt>
          <c:dPt>
            <c:idx val="20"/>
            <c:invertIfNegative val="0"/>
            <c:bubble3D val="0"/>
            <c:extLst>
              <c:ext xmlns:c16="http://schemas.microsoft.com/office/drawing/2014/chart" uri="{C3380CC4-5D6E-409C-BE32-E72D297353CC}">
                <c16:uniqueId val="{0000000F-7427-4DC7-BEB3-53741D8DFB26}"/>
              </c:ext>
            </c:extLst>
          </c:dPt>
          <c:dPt>
            <c:idx val="21"/>
            <c:invertIfNegative val="0"/>
            <c:bubble3D val="0"/>
            <c:extLst>
              <c:ext xmlns:c16="http://schemas.microsoft.com/office/drawing/2014/chart" uri="{C3380CC4-5D6E-409C-BE32-E72D297353CC}">
                <c16:uniqueId val="{00000010-7427-4DC7-BEB3-53741D8DFB26}"/>
              </c:ext>
            </c:extLst>
          </c:dPt>
          <c:dPt>
            <c:idx val="22"/>
            <c:invertIfNegative val="0"/>
            <c:bubble3D val="0"/>
            <c:extLst>
              <c:ext xmlns:c16="http://schemas.microsoft.com/office/drawing/2014/chart" uri="{C3380CC4-5D6E-409C-BE32-E72D297353CC}">
                <c16:uniqueId val="{00000011-7427-4DC7-BEB3-53741D8DFB26}"/>
              </c:ext>
            </c:extLst>
          </c:dPt>
          <c:dPt>
            <c:idx val="23"/>
            <c:invertIfNegative val="0"/>
            <c:bubble3D val="0"/>
            <c:extLst>
              <c:ext xmlns:c16="http://schemas.microsoft.com/office/drawing/2014/chart" uri="{C3380CC4-5D6E-409C-BE32-E72D297353CC}">
                <c16:uniqueId val="{00000012-7427-4DC7-BEB3-53741D8DFB26}"/>
              </c:ext>
            </c:extLst>
          </c:dPt>
          <c:dPt>
            <c:idx val="25"/>
            <c:invertIfNegative val="0"/>
            <c:bubble3D val="0"/>
            <c:extLst>
              <c:ext xmlns:c16="http://schemas.microsoft.com/office/drawing/2014/chart" uri="{C3380CC4-5D6E-409C-BE32-E72D297353CC}">
                <c16:uniqueId val="{00000029-F94C-44D8-AEDB-336FC06A02CE}"/>
              </c:ext>
            </c:extLst>
          </c:dPt>
          <c:dPt>
            <c:idx val="26"/>
            <c:invertIfNegative val="0"/>
            <c:bubble3D val="0"/>
            <c:extLst>
              <c:ext xmlns:c16="http://schemas.microsoft.com/office/drawing/2014/chart" uri="{C3380CC4-5D6E-409C-BE32-E72D297353CC}">
                <c16:uniqueId val="{00000014-7427-4DC7-BEB3-53741D8DFB26}"/>
              </c:ext>
            </c:extLst>
          </c:dPt>
          <c:dPt>
            <c:idx val="27"/>
            <c:invertIfNegative val="0"/>
            <c:bubble3D val="0"/>
            <c:extLst>
              <c:ext xmlns:c16="http://schemas.microsoft.com/office/drawing/2014/chart" uri="{C3380CC4-5D6E-409C-BE32-E72D297353CC}">
                <c16:uniqueId val="{00000015-7427-4DC7-BEB3-53741D8DFB26}"/>
              </c:ext>
            </c:extLst>
          </c:dPt>
          <c:dPt>
            <c:idx val="28"/>
            <c:invertIfNegative val="0"/>
            <c:bubble3D val="0"/>
            <c:extLst>
              <c:ext xmlns:c16="http://schemas.microsoft.com/office/drawing/2014/chart" uri="{C3380CC4-5D6E-409C-BE32-E72D297353CC}">
                <c16:uniqueId val="{00000016-7427-4DC7-BEB3-53741D8DFB26}"/>
              </c:ext>
            </c:extLst>
          </c:dPt>
          <c:dPt>
            <c:idx val="29"/>
            <c:invertIfNegative val="0"/>
            <c:bubble3D val="0"/>
            <c:extLst>
              <c:ext xmlns:c16="http://schemas.microsoft.com/office/drawing/2014/chart" uri="{C3380CC4-5D6E-409C-BE32-E72D297353CC}">
                <c16:uniqueId val="{00000017-7427-4DC7-BEB3-53741D8DFB26}"/>
              </c:ext>
            </c:extLst>
          </c:dPt>
          <c:dPt>
            <c:idx val="30"/>
            <c:invertIfNegative val="0"/>
            <c:bubble3D val="0"/>
            <c:extLst>
              <c:ext xmlns:c16="http://schemas.microsoft.com/office/drawing/2014/chart" uri="{C3380CC4-5D6E-409C-BE32-E72D297353CC}">
                <c16:uniqueId val="{00000018-7427-4DC7-BEB3-53741D8DFB26}"/>
              </c:ext>
            </c:extLst>
          </c:dPt>
          <c:dPt>
            <c:idx val="31"/>
            <c:invertIfNegative val="0"/>
            <c:bubble3D val="0"/>
            <c:extLst>
              <c:ext xmlns:c16="http://schemas.microsoft.com/office/drawing/2014/chart" uri="{C3380CC4-5D6E-409C-BE32-E72D297353CC}">
                <c16:uniqueId val="{00000019-7427-4DC7-BEB3-53741D8DFB26}"/>
              </c:ext>
            </c:extLst>
          </c:dPt>
          <c:dPt>
            <c:idx val="32"/>
            <c:invertIfNegative val="0"/>
            <c:bubble3D val="0"/>
            <c:extLst>
              <c:ext xmlns:c16="http://schemas.microsoft.com/office/drawing/2014/chart" uri="{C3380CC4-5D6E-409C-BE32-E72D297353CC}">
                <c16:uniqueId val="{0000001A-7427-4DC7-BEB3-53741D8DFB26}"/>
              </c:ext>
            </c:extLst>
          </c:dPt>
          <c:dPt>
            <c:idx val="33"/>
            <c:invertIfNegative val="0"/>
            <c:bubble3D val="0"/>
            <c:extLst>
              <c:ext xmlns:c16="http://schemas.microsoft.com/office/drawing/2014/chart" uri="{C3380CC4-5D6E-409C-BE32-E72D297353CC}">
                <c16:uniqueId val="{0000001B-7427-4DC7-BEB3-53741D8DFB26}"/>
              </c:ext>
            </c:extLst>
          </c:dPt>
          <c:dPt>
            <c:idx val="34"/>
            <c:invertIfNegative val="0"/>
            <c:bubble3D val="0"/>
            <c:extLst>
              <c:ext xmlns:c16="http://schemas.microsoft.com/office/drawing/2014/chart" uri="{C3380CC4-5D6E-409C-BE32-E72D297353CC}">
                <c16:uniqueId val="{0000001C-7427-4DC7-BEB3-53741D8DFB26}"/>
              </c:ext>
            </c:extLst>
          </c:dPt>
          <c:dPt>
            <c:idx val="35"/>
            <c:invertIfNegative val="0"/>
            <c:bubble3D val="0"/>
            <c:extLst>
              <c:ext xmlns:c16="http://schemas.microsoft.com/office/drawing/2014/chart" uri="{C3380CC4-5D6E-409C-BE32-E72D297353CC}">
                <c16:uniqueId val="{0000001D-7427-4DC7-BEB3-53741D8DFB26}"/>
              </c:ext>
            </c:extLst>
          </c:dPt>
          <c:dPt>
            <c:idx val="36"/>
            <c:invertIfNegative val="0"/>
            <c:bubble3D val="0"/>
            <c:extLst>
              <c:ext xmlns:c16="http://schemas.microsoft.com/office/drawing/2014/chart" uri="{C3380CC4-5D6E-409C-BE32-E72D297353CC}">
                <c16:uniqueId val="{0000001E-7427-4DC7-BEB3-53741D8DFB26}"/>
              </c:ext>
            </c:extLst>
          </c:dPt>
          <c:dPt>
            <c:idx val="37"/>
            <c:invertIfNegative val="0"/>
            <c:bubble3D val="0"/>
            <c:extLst>
              <c:ext xmlns:c16="http://schemas.microsoft.com/office/drawing/2014/chart" uri="{C3380CC4-5D6E-409C-BE32-E72D297353CC}">
                <c16:uniqueId val="{0000001F-7427-4DC7-BEB3-53741D8DFB26}"/>
              </c:ext>
            </c:extLst>
          </c:dPt>
          <c:dPt>
            <c:idx val="38"/>
            <c:invertIfNegative val="0"/>
            <c:bubble3D val="0"/>
            <c:extLst>
              <c:ext xmlns:c16="http://schemas.microsoft.com/office/drawing/2014/chart" uri="{C3380CC4-5D6E-409C-BE32-E72D297353CC}">
                <c16:uniqueId val="{00000020-7427-4DC7-BEB3-53741D8DFB26}"/>
              </c:ext>
            </c:extLst>
          </c:dPt>
          <c:dPt>
            <c:idx val="39"/>
            <c:invertIfNegative val="0"/>
            <c:bubble3D val="0"/>
            <c:extLst>
              <c:ext xmlns:c16="http://schemas.microsoft.com/office/drawing/2014/chart" uri="{C3380CC4-5D6E-409C-BE32-E72D297353CC}">
                <c16:uniqueId val="{00000021-7427-4DC7-BEB3-53741D8DFB26}"/>
              </c:ext>
            </c:extLst>
          </c:dPt>
          <c:dPt>
            <c:idx val="40"/>
            <c:invertIfNegative val="0"/>
            <c:bubble3D val="0"/>
            <c:extLst>
              <c:ext xmlns:c16="http://schemas.microsoft.com/office/drawing/2014/chart" uri="{C3380CC4-5D6E-409C-BE32-E72D297353CC}">
                <c16:uniqueId val="{00000022-7427-4DC7-BEB3-53741D8DFB26}"/>
              </c:ext>
            </c:extLst>
          </c:dPt>
          <c:dPt>
            <c:idx val="41"/>
            <c:invertIfNegative val="0"/>
            <c:bubble3D val="0"/>
            <c:extLst>
              <c:ext xmlns:c16="http://schemas.microsoft.com/office/drawing/2014/chart" uri="{C3380CC4-5D6E-409C-BE32-E72D297353CC}">
                <c16:uniqueId val="{00000023-7427-4DC7-BEB3-53741D8DFB2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Other services* </c:v>
                </c:pt>
                <c:pt idx="1">
                  <c:v>Wholesale trade</c:v>
                </c:pt>
                <c:pt idx="2">
                  <c:v>Transport, postal, &amp; warehousing</c:v>
                </c:pt>
                <c:pt idx="3">
                  <c:v>Professional, scientific, &amp; technical services</c:v>
                </c:pt>
                <c:pt idx="4">
                  <c:v>Education &amp; training</c:v>
                </c:pt>
                <c:pt idx="5">
                  <c:v>Agriculture, forestry, &amp; fishing</c:v>
                </c:pt>
                <c:pt idx="6">
                  <c:v>Arts &amp; recreation services</c:v>
                </c:pt>
                <c:pt idx="7">
                  <c:v>Administrative &amp; support services</c:v>
                </c:pt>
                <c:pt idx="8">
                  <c:v>Manufacturing</c:v>
                </c:pt>
                <c:pt idx="9">
                  <c:v>Construction</c:v>
                </c:pt>
                <c:pt idx="10">
                  <c:v>Information media &amp; telecommunications</c:v>
                </c:pt>
                <c:pt idx="11">
                  <c:v>Rental, hiring, &amp; real estate </c:v>
                </c:pt>
                <c:pt idx="12">
                  <c:v>Public administration &amp; safety</c:v>
                </c:pt>
                <c:pt idx="13">
                  <c:v>Retail trade</c:v>
                </c:pt>
                <c:pt idx="14">
                  <c:v>Financial &amp; insurance services</c:v>
                </c:pt>
                <c:pt idx="15">
                  <c:v>Accommodation &amp; food services (aged under 30)</c:v>
                </c:pt>
                <c:pt idx="16">
                  <c:v>Accommodation &amp; food services</c:v>
                </c:pt>
                <c:pt idx="17">
                  <c:v>Health care &amp; social assistance</c:v>
                </c:pt>
                <c:pt idx="19">
                  <c:v>All workers</c:v>
                </c:pt>
              </c:strCache>
            </c:strRef>
          </c:cat>
          <c:val>
            <c:numRef>
              <c:f>Sheet1!$B$2:$B$21</c:f>
              <c:numCache>
                <c:formatCode>0</c:formatCode>
                <c:ptCount val="20"/>
                <c:pt idx="0">
                  <c:v>34</c:v>
                </c:pt>
                <c:pt idx="1">
                  <c:v>21</c:v>
                </c:pt>
                <c:pt idx="2">
                  <c:v>22</c:v>
                </c:pt>
                <c:pt idx="3">
                  <c:v>26</c:v>
                </c:pt>
                <c:pt idx="4">
                  <c:v>26</c:v>
                </c:pt>
                <c:pt idx="5">
                  <c:v>27</c:v>
                </c:pt>
                <c:pt idx="6">
                  <c:v>27</c:v>
                </c:pt>
                <c:pt idx="7">
                  <c:v>28</c:v>
                </c:pt>
                <c:pt idx="8">
                  <c:v>29</c:v>
                </c:pt>
                <c:pt idx="9">
                  <c:v>30</c:v>
                </c:pt>
                <c:pt idx="10">
                  <c:v>32</c:v>
                </c:pt>
                <c:pt idx="11">
                  <c:v>32</c:v>
                </c:pt>
                <c:pt idx="12">
                  <c:v>34</c:v>
                </c:pt>
                <c:pt idx="13">
                  <c:v>35</c:v>
                </c:pt>
                <c:pt idx="14">
                  <c:v>35</c:v>
                </c:pt>
                <c:pt idx="15">
                  <c:v>43</c:v>
                </c:pt>
                <c:pt idx="16">
                  <c:v>36</c:v>
                </c:pt>
                <c:pt idx="17">
                  <c:v>41</c:v>
                </c:pt>
                <c:pt idx="19" formatCode="General">
                  <c:v>30</c:v>
                </c:pt>
              </c:numCache>
            </c:numRef>
          </c:val>
          <c:extLst>
            <c:ext xmlns:c16="http://schemas.microsoft.com/office/drawing/2014/chart" uri="{C3380CC4-5D6E-409C-BE32-E72D297353CC}">
              <c16:uniqueId val="{00000000-44B8-4600-A0CA-F17CF772FE4B}"/>
            </c:ext>
          </c:extLst>
        </c:ser>
        <c:dLbls>
          <c:showLegendKey val="0"/>
          <c:showVal val="0"/>
          <c:showCatName val="0"/>
          <c:showSerName val="0"/>
          <c:showPercent val="0"/>
          <c:showBubbleSize val="0"/>
        </c:dLbls>
        <c:gapWidth val="215"/>
        <c:axId val="548836112"/>
        <c:axId val="548836672"/>
      </c:barChart>
      <c:catAx>
        <c:axId val="548836112"/>
        <c:scaling>
          <c:orientation val="maxMin"/>
        </c:scaling>
        <c:delete val="0"/>
        <c:axPos val="b"/>
        <c:numFmt formatCode="General" sourceLinked="0"/>
        <c:majorTickMark val="none"/>
        <c:minorTickMark val="none"/>
        <c:tickLblPos val="nextTo"/>
        <c:spPr>
          <a:ln/>
        </c:spPr>
        <c:txPr>
          <a:bodyPr rot="-5400000" vert="horz" anchor="ctr" anchorCtr="0"/>
          <a:lstStyle/>
          <a:p>
            <a:pPr>
              <a:defRPr sz="1100"/>
            </a:pPr>
            <a:endParaRPr lang="en-US"/>
          </a:p>
        </c:txPr>
        <c:crossAx val="548836672"/>
        <c:crosses val="autoZero"/>
        <c:auto val="1"/>
        <c:lblAlgn val="ctr"/>
        <c:lblOffset val="500"/>
        <c:noMultiLvlLbl val="0"/>
      </c:catAx>
      <c:valAx>
        <c:axId val="548836672"/>
        <c:scaling>
          <c:orientation val="minMax"/>
          <c:max val="60"/>
        </c:scaling>
        <c:delete val="1"/>
        <c:axPos val="r"/>
        <c:numFmt formatCode="0" sourceLinked="1"/>
        <c:majorTickMark val="out"/>
        <c:minorTickMark val="none"/>
        <c:tickLblPos val="nextTo"/>
        <c:crossAx val="548836112"/>
        <c:crosses val="autoZero"/>
        <c:crossBetween val="between"/>
      </c:valAx>
      <c:spPr>
        <a:noFill/>
        <a:ln w="25400">
          <a:noFill/>
        </a:ln>
      </c:spPr>
    </c:plotArea>
    <c:plotVisOnly val="1"/>
    <c:dispBlanksAs val="gap"/>
    <c:showDLblsOverMax val="0"/>
  </c:chart>
  <c:txPr>
    <a:bodyPr/>
    <a:lstStyle/>
    <a:p>
      <a:pPr>
        <a:defRPr sz="105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88838190276528595"/>
          <c:h val="0.85812233011431438"/>
        </c:manualLayout>
      </c:layout>
      <c:barChart>
        <c:barDir val="bar"/>
        <c:grouping val="clustered"/>
        <c:varyColors val="0"/>
        <c:ser>
          <c:idx val="0"/>
          <c:order val="0"/>
          <c:tx>
            <c:strRef>
              <c:f>Sheet1!$B$1</c:f>
              <c:strCache>
                <c:ptCount val="1"/>
                <c:pt idx="0">
                  <c:v>Total</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Unwanted sexual attention {Unwanted sexual remarks/jokes, Unwanted pictures, objects, or other materials with a sexual content, Unwanted sexually explicit emails, texts, social media comments, videos, or other content}</c:v>
                </c:pt>
                <c:pt idx="1">
                  <c:v>Unwanted sexual remarks/jokes</c:v>
                </c:pt>
                <c:pt idx="2">
                  <c:v>Unwanted sexually explicit emails, texts, social media comments, videos, or other content</c:v>
                </c:pt>
                <c:pt idx="3">
                  <c:v>Unwanted pictures, objects, or other materials with a sexual content</c:v>
                </c:pt>
                <c:pt idx="5">
                  <c:v>Unwanted sexual attention {Unwanted sexual staring or glances, Unwanted repeated or inappropriate invitations to go out on dates, Unwanted sexually directed remarks/questions about clothing, body, or sexual activities}</c:v>
                </c:pt>
                <c:pt idx="6">
                  <c:v>Unwanted sexually directed remarks/questions about clothing, body, or sexual activities</c:v>
                </c:pt>
                <c:pt idx="7">
                  <c:v>Unwanted sexual staring or glances</c:v>
                </c:pt>
                <c:pt idx="8">
                  <c:v>Unwanted repeated or inappropriate invitations to go out on dates</c:v>
                </c:pt>
              </c:strCache>
            </c:strRef>
          </c:cat>
          <c:val>
            <c:numRef>
              <c:f>Sheet1!$B$2:$B$10</c:f>
              <c:numCache>
                <c:formatCode>General</c:formatCode>
                <c:ptCount val="9"/>
                <c:pt idx="0">
                  <c:v>25</c:v>
                </c:pt>
                <c:pt idx="1">
                  <c:v>22</c:v>
                </c:pt>
                <c:pt idx="2">
                  <c:v>8</c:v>
                </c:pt>
                <c:pt idx="3">
                  <c:v>7</c:v>
                </c:pt>
                <c:pt idx="5">
                  <c:v>20</c:v>
                </c:pt>
                <c:pt idx="6">
                  <c:v>15</c:v>
                </c:pt>
                <c:pt idx="7">
                  <c:v>13</c:v>
                </c:pt>
                <c:pt idx="8">
                  <c:v>7</c:v>
                </c:pt>
              </c:numCache>
            </c:numRef>
          </c:val>
          <c:extLst>
            <c:ext xmlns:c16="http://schemas.microsoft.com/office/drawing/2014/chart" uri="{C3380CC4-5D6E-409C-BE32-E72D297353CC}">
              <c16:uniqueId val="{00000000-EE9A-4874-A686-FD1C38953CB4}"/>
            </c:ext>
          </c:extLst>
        </c:ser>
        <c:ser>
          <c:idx val="1"/>
          <c:order val="1"/>
          <c:tx>
            <c:strRef>
              <c:f>Sheet1!$C$1</c:f>
              <c:strCache>
                <c:ptCount val="1"/>
                <c:pt idx="0">
                  <c:v>Male</c:v>
                </c:pt>
              </c:strCache>
            </c:strRef>
          </c:tx>
          <c:spPr>
            <a:solidFill>
              <a:schemeClr val="accent6">
                <a:lumMod val="60000"/>
                <a:lumOff val="40000"/>
              </a:schemeClr>
            </a:solidFill>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Unwanted sexual attention {Unwanted sexual remarks/jokes, Unwanted pictures, objects, or other materials with a sexual content, Unwanted sexually explicit emails, texts, social media comments, videos, or other content}</c:v>
                </c:pt>
                <c:pt idx="1">
                  <c:v>Unwanted sexual remarks/jokes</c:v>
                </c:pt>
                <c:pt idx="2">
                  <c:v>Unwanted sexually explicit emails, texts, social media comments, videos, or other content</c:v>
                </c:pt>
                <c:pt idx="3">
                  <c:v>Unwanted pictures, objects, or other materials with a sexual content</c:v>
                </c:pt>
                <c:pt idx="5">
                  <c:v>Unwanted sexual attention {Unwanted sexual staring or glances, Unwanted repeated or inappropriate invitations to go out on dates, Unwanted sexually directed remarks/questions about clothing, body, or sexual activities}</c:v>
                </c:pt>
                <c:pt idx="6">
                  <c:v>Unwanted sexually directed remarks/questions about clothing, body, or sexual activities</c:v>
                </c:pt>
                <c:pt idx="7">
                  <c:v>Unwanted sexual staring or glances</c:v>
                </c:pt>
                <c:pt idx="8">
                  <c:v>Unwanted repeated or inappropriate invitations to go out on dates</c:v>
                </c:pt>
              </c:strCache>
            </c:strRef>
          </c:cat>
          <c:val>
            <c:numRef>
              <c:f>Sheet1!$C$2:$C$10</c:f>
              <c:numCache>
                <c:formatCode>General</c:formatCode>
                <c:ptCount val="9"/>
                <c:pt idx="0">
                  <c:v>19</c:v>
                </c:pt>
                <c:pt idx="1">
                  <c:v>15</c:v>
                </c:pt>
                <c:pt idx="2">
                  <c:v>8</c:v>
                </c:pt>
                <c:pt idx="3">
                  <c:v>8</c:v>
                </c:pt>
                <c:pt idx="5">
                  <c:v>14</c:v>
                </c:pt>
                <c:pt idx="6">
                  <c:v>10</c:v>
                </c:pt>
                <c:pt idx="7">
                  <c:v>6</c:v>
                </c:pt>
                <c:pt idx="8">
                  <c:v>5</c:v>
                </c:pt>
              </c:numCache>
            </c:numRef>
          </c:val>
          <c:extLst>
            <c:ext xmlns:c16="http://schemas.microsoft.com/office/drawing/2014/chart" uri="{C3380CC4-5D6E-409C-BE32-E72D297353CC}">
              <c16:uniqueId val="{00000001-EE9A-4874-A686-FD1C38953CB4}"/>
            </c:ext>
          </c:extLst>
        </c:ser>
        <c:ser>
          <c:idx val="2"/>
          <c:order val="2"/>
          <c:tx>
            <c:strRef>
              <c:f>Sheet1!$D$1</c:f>
              <c:strCache>
                <c:ptCount val="1"/>
                <c:pt idx="0">
                  <c:v>Female</c:v>
                </c:pt>
              </c:strCache>
            </c:strRef>
          </c:tx>
          <c:spPr>
            <a:solidFill>
              <a:srgbClr val="80CCAF"/>
            </a:solidFill>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Unwanted sexual attention {Unwanted sexual remarks/jokes, Unwanted pictures, objects, or other materials with a sexual content, Unwanted sexually explicit emails, texts, social media comments, videos, or other content}</c:v>
                </c:pt>
                <c:pt idx="1">
                  <c:v>Unwanted sexual remarks/jokes</c:v>
                </c:pt>
                <c:pt idx="2">
                  <c:v>Unwanted sexually explicit emails, texts, social media comments, videos, or other content</c:v>
                </c:pt>
                <c:pt idx="3">
                  <c:v>Unwanted pictures, objects, or other materials with a sexual content</c:v>
                </c:pt>
                <c:pt idx="5">
                  <c:v>Unwanted sexual attention {Unwanted sexual staring or glances, Unwanted repeated or inappropriate invitations to go out on dates, Unwanted sexually directed remarks/questions about clothing, body, or sexual activities}</c:v>
                </c:pt>
                <c:pt idx="6">
                  <c:v>Unwanted sexually directed remarks/questions about clothing, body, or sexual activities</c:v>
                </c:pt>
                <c:pt idx="7">
                  <c:v>Unwanted sexual staring or glances</c:v>
                </c:pt>
                <c:pt idx="8">
                  <c:v>Unwanted repeated or inappropriate invitations to go out on dates</c:v>
                </c:pt>
              </c:strCache>
            </c:strRef>
          </c:cat>
          <c:val>
            <c:numRef>
              <c:f>Sheet1!$D$2:$D$10</c:f>
              <c:numCache>
                <c:formatCode>General</c:formatCode>
                <c:ptCount val="9"/>
                <c:pt idx="0">
                  <c:v>31</c:v>
                </c:pt>
                <c:pt idx="1">
                  <c:v>29</c:v>
                </c:pt>
                <c:pt idx="2">
                  <c:v>9</c:v>
                </c:pt>
                <c:pt idx="3">
                  <c:v>6</c:v>
                </c:pt>
                <c:pt idx="5">
                  <c:v>28</c:v>
                </c:pt>
                <c:pt idx="6">
                  <c:v>19</c:v>
                </c:pt>
                <c:pt idx="7">
                  <c:v>19</c:v>
                </c:pt>
                <c:pt idx="8">
                  <c:v>9</c:v>
                </c:pt>
              </c:numCache>
            </c:numRef>
          </c:val>
          <c:extLst>
            <c:ext xmlns:c16="http://schemas.microsoft.com/office/drawing/2014/chart" uri="{C3380CC4-5D6E-409C-BE32-E72D297353CC}">
              <c16:uniqueId val="{00000002-EE9A-4874-A686-FD1C38953CB4}"/>
            </c:ext>
          </c:extLst>
        </c:ser>
        <c:dLbls>
          <c:showLegendKey val="0"/>
          <c:showVal val="0"/>
          <c:showCatName val="0"/>
          <c:showSerName val="0"/>
          <c:showPercent val="0"/>
          <c:showBubbleSize val="0"/>
        </c:dLbls>
        <c:gapWidth val="84"/>
        <c:axId val="547809328"/>
        <c:axId val="539614672"/>
      </c:barChart>
      <c:catAx>
        <c:axId val="547809328"/>
        <c:scaling>
          <c:orientation val="maxMin"/>
        </c:scaling>
        <c:delete val="1"/>
        <c:axPos val="l"/>
        <c:numFmt formatCode="General" sourceLinked="0"/>
        <c:majorTickMark val="out"/>
        <c:minorTickMark val="none"/>
        <c:tickLblPos val="nextTo"/>
        <c:crossAx val="539614672"/>
        <c:crosses val="autoZero"/>
        <c:auto val="1"/>
        <c:lblAlgn val="r"/>
        <c:lblOffset val="100"/>
        <c:noMultiLvlLbl val="0"/>
      </c:catAx>
      <c:valAx>
        <c:axId val="539614672"/>
        <c:scaling>
          <c:orientation val="minMax"/>
          <c:max val="32"/>
          <c:min val="0"/>
        </c:scaling>
        <c:delete val="1"/>
        <c:axPos val="b"/>
        <c:numFmt formatCode="General" sourceLinked="1"/>
        <c:majorTickMark val="out"/>
        <c:minorTickMark val="none"/>
        <c:tickLblPos val="nextTo"/>
        <c:crossAx val="547809328"/>
        <c:crosses val="max"/>
        <c:crossBetween val="between"/>
        <c:majorUnit val="0.2"/>
      </c:val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8526737373450298E-2"/>
          <c:y val="3.2956424859351317E-2"/>
          <c:w val="0.88838190276528595"/>
          <c:h val="0.92502194963403206"/>
        </c:manualLayout>
      </c:layout>
      <c:barChart>
        <c:barDir val="bar"/>
        <c:grouping val="clustered"/>
        <c:varyColors val="0"/>
        <c:ser>
          <c:idx val="0"/>
          <c:order val="0"/>
          <c:tx>
            <c:strRef>
              <c:f>Sheet1!$B$1</c:f>
              <c:strCache>
                <c:ptCount val="1"/>
                <c:pt idx="0">
                  <c:v>Total</c:v>
                </c:pt>
              </c:strCache>
            </c:strRef>
          </c:tx>
          <c:spPr>
            <a:solidFill>
              <a:schemeClr val="accent6"/>
            </a:solidFill>
            <a:ln w="12700" cap="flat" cmpd="sng" algn="ctr">
              <a:noFill/>
              <a:prstDash val="solid"/>
              <a:miter lim="800000"/>
            </a:ln>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Sexual assault {Unwanted touching, hugging, cornering or kissing, or other unwanted physical contact, Actual or attempted rape or sexual assault}</c:v>
                </c:pt>
                <c:pt idx="1">
                  <c:v>Unwanted touching, hugging, cornering or kissing, or other unwanted physical contact</c:v>
                </c:pt>
                <c:pt idx="2">
                  <c:v>Actual or attempted rape or sexual assault</c:v>
                </c:pt>
                <c:pt idx="4">
                  <c:v>Sexual coercion {Unwanted requests or pressure for sex, or other sexual acts, Worse treatment/threats of punishment if pressure for dates or sexual activities turned down}</c:v>
                </c:pt>
                <c:pt idx="5">
                  <c:v>Unwanted requests or pressure for sex, or other sexual acts</c:v>
                </c:pt>
                <c:pt idx="6">
                  <c:v>Worse treatment/threats of punishment if pressure for dates or sexual activities turned down</c:v>
                </c:pt>
                <c:pt idx="8">
                  <c:v>Other unwelcome behaviour of a sexual nature</c:v>
                </c:pt>
              </c:strCache>
            </c:strRef>
          </c:cat>
          <c:val>
            <c:numRef>
              <c:f>Sheet1!$B$2:$B$10</c:f>
              <c:numCache>
                <c:formatCode>General</c:formatCode>
                <c:ptCount val="9"/>
                <c:pt idx="0">
                  <c:v>13</c:v>
                </c:pt>
                <c:pt idx="1">
                  <c:v>12</c:v>
                </c:pt>
                <c:pt idx="2">
                  <c:v>2</c:v>
                </c:pt>
                <c:pt idx="4">
                  <c:v>5</c:v>
                </c:pt>
                <c:pt idx="5">
                  <c:v>4</c:v>
                </c:pt>
                <c:pt idx="6">
                  <c:v>2</c:v>
                </c:pt>
                <c:pt idx="8">
                  <c:v>8</c:v>
                </c:pt>
              </c:numCache>
            </c:numRef>
          </c:val>
          <c:extLst>
            <c:ext xmlns:c16="http://schemas.microsoft.com/office/drawing/2014/chart" uri="{C3380CC4-5D6E-409C-BE32-E72D297353CC}">
              <c16:uniqueId val="{00000000-7563-498D-A241-F0F467BAB029}"/>
            </c:ext>
          </c:extLst>
        </c:ser>
        <c:ser>
          <c:idx val="1"/>
          <c:order val="1"/>
          <c:tx>
            <c:strRef>
              <c:f>Sheet1!$C$1</c:f>
              <c:strCache>
                <c:ptCount val="1"/>
                <c:pt idx="0">
                  <c:v>Male</c:v>
                </c:pt>
              </c:strCache>
            </c:strRef>
          </c:tx>
          <c:spPr>
            <a:solidFill>
              <a:srgbClr val="7A90AF"/>
            </a:solidFill>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Sexual assault {Unwanted touching, hugging, cornering or kissing, or other unwanted physical contact, Actual or attempted rape or sexual assault}</c:v>
                </c:pt>
                <c:pt idx="1">
                  <c:v>Unwanted touching, hugging, cornering or kissing, or other unwanted physical contact</c:v>
                </c:pt>
                <c:pt idx="2">
                  <c:v>Actual or attempted rape or sexual assault</c:v>
                </c:pt>
                <c:pt idx="4">
                  <c:v>Sexual coercion {Unwanted requests or pressure for sex, or other sexual acts, Worse treatment/threats of punishment if pressure for dates or sexual activities turned down}</c:v>
                </c:pt>
                <c:pt idx="5">
                  <c:v>Unwanted requests or pressure for sex, or other sexual acts</c:v>
                </c:pt>
                <c:pt idx="6">
                  <c:v>Worse treatment/threats of punishment if pressure for dates or sexual activities turned down</c:v>
                </c:pt>
                <c:pt idx="8">
                  <c:v>Other unwelcome behaviour of a sexual nature</c:v>
                </c:pt>
              </c:strCache>
            </c:strRef>
          </c:cat>
          <c:val>
            <c:numRef>
              <c:f>Sheet1!$C$2:$C$10</c:f>
              <c:numCache>
                <c:formatCode>General</c:formatCode>
                <c:ptCount val="9"/>
                <c:pt idx="0">
                  <c:v>8</c:v>
                </c:pt>
                <c:pt idx="1">
                  <c:v>8</c:v>
                </c:pt>
                <c:pt idx="2">
                  <c:v>2</c:v>
                </c:pt>
                <c:pt idx="4">
                  <c:v>4</c:v>
                </c:pt>
                <c:pt idx="5">
                  <c:v>4</c:v>
                </c:pt>
                <c:pt idx="6">
                  <c:v>3</c:v>
                </c:pt>
                <c:pt idx="8">
                  <c:v>6</c:v>
                </c:pt>
              </c:numCache>
            </c:numRef>
          </c:val>
          <c:extLst>
            <c:ext xmlns:c16="http://schemas.microsoft.com/office/drawing/2014/chart" uri="{C3380CC4-5D6E-409C-BE32-E72D297353CC}">
              <c16:uniqueId val="{00000001-7563-498D-A241-F0F467BAB029}"/>
            </c:ext>
          </c:extLst>
        </c:ser>
        <c:ser>
          <c:idx val="2"/>
          <c:order val="2"/>
          <c:tx>
            <c:strRef>
              <c:f>Sheet1!$D$1</c:f>
              <c:strCache>
                <c:ptCount val="1"/>
                <c:pt idx="0">
                  <c:v>Female</c:v>
                </c:pt>
              </c:strCache>
            </c:strRef>
          </c:tx>
          <c:spPr>
            <a:solidFill>
              <a:srgbClr val="80CCAF"/>
            </a:solidFill>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Sexual assault {Unwanted touching, hugging, cornering or kissing, or other unwanted physical contact, Actual or attempted rape or sexual assault}</c:v>
                </c:pt>
                <c:pt idx="1">
                  <c:v>Unwanted touching, hugging, cornering or kissing, or other unwanted physical contact</c:v>
                </c:pt>
                <c:pt idx="2">
                  <c:v>Actual or attempted rape or sexual assault</c:v>
                </c:pt>
                <c:pt idx="4">
                  <c:v>Sexual coercion {Unwanted requests or pressure for sex, or other sexual acts, Worse treatment/threats of punishment if pressure for dates or sexual activities turned down}</c:v>
                </c:pt>
                <c:pt idx="5">
                  <c:v>Unwanted requests or pressure for sex, or other sexual acts</c:v>
                </c:pt>
                <c:pt idx="6">
                  <c:v>Worse treatment/threats of punishment if pressure for dates or sexual activities turned down</c:v>
                </c:pt>
                <c:pt idx="8">
                  <c:v>Other unwelcome behaviour of a sexual nature</c:v>
                </c:pt>
              </c:strCache>
            </c:strRef>
          </c:cat>
          <c:val>
            <c:numRef>
              <c:f>Sheet1!$D$2:$D$10</c:f>
              <c:numCache>
                <c:formatCode>General</c:formatCode>
                <c:ptCount val="9"/>
                <c:pt idx="0">
                  <c:v>17</c:v>
                </c:pt>
                <c:pt idx="1">
                  <c:v>17</c:v>
                </c:pt>
                <c:pt idx="2">
                  <c:v>2</c:v>
                </c:pt>
                <c:pt idx="4">
                  <c:v>5</c:v>
                </c:pt>
                <c:pt idx="5">
                  <c:v>4</c:v>
                </c:pt>
                <c:pt idx="6">
                  <c:v>2</c:v>
                </c:pt>
                <c:pt idx="8">
                  <c:v>10</c:v>
                </c:pt>
              </c:numCache>
            </c:numRef>
          </c:val>
          <c:extLst>
            <c:ext xmlns:c16="http://schemas.microsoft.com/office/drawing/2014/chart" uri="{C3380CC4-5D6E-409C-BE32-E72D297353CC}">
              <c16:uniqueId val="{00000002-7563-498D-A241-F0F467BAB029}"/>
            </c:ext>
          </c:extLst>
        </c:ser>
        <c:dLbls>
          <c:showLegendKey val="0"/>
          <c:showVal val="0"/>
          <c:showCatName val="0"/>
          <c:showSerName val="0"/>
          <c:showPercent val="0"/>
          <c:showBubbleSize val="0"/>
        </c:dLbls>
        <c:gapWidth val="84"/>
        <c:axId val="547809328"/>
        <c:axId val="539614672"/>
      </c:barChart>
      <c:catAx>
        <c:axId val="547809328"/>
        <c:scaling>
          <c:orientation val="maxMin"/>
        </c:scaling>
        <c:delete val="1"/>
        <c:axPos val="l"/>
        <c:numFmt formatCode="General" sourceLinked="0"/>
        <c:majorTickMark val="out"/>
        <c:minorTickMark val="none"/>
        <c:tickLblPos val="nextTo"/>
        <c:crossAx val="539614672"/>
        <c:crosses val="autoZero"/>
        <c:auto val="1"/>
        <c:lblAlgn val="r"/>
        <c:lblOffset val="100"/>
        <c:noMultiLvlLbl val="0"/>
      </c:catAx>
      <c:valAx>
        <c:axId val="539614672"/>
        <c:scaling>
          <c:orientation val="minMax"/>
          <c:max val="32"/>
          <c:min val="0"/>
        </c:scaling>
        <c:delete val="1"/>
        <c:axPos val="b"/>
        <c:numFmt formatCode="General" sourceLinked="1"/>
        <c:majorTickMark val="out"/>
        <c:minorTickMark val="none"/>
        <c:tickLblPos val="nextTo"/>
        <c:crossAx val="547809328"/>
        <c:crosses val="max"/>
        <c:crossBetween val="between"/>
        <c:majorUnit val="0.2"/>
      </c:valAx>
    </c:plotArea>
    <c:legend>
      <c:legendPos val="b"/>
      <c:layout>
        <c:manualLayout>
          <c:xMode val="edge"/>
          <c:yMode val="edge"/>
          <c:x val="0.40968843188829235"/>
          <c:y val="0.93595795387502168"/>
          <c:w val="0.57137569271405919"/>
          <c:h val="6.4042166329356692E-2"/>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0.73455</cdr:x>
      <cdr:y>0.77684</cdr:y>
    </cdr:from>
    <cdr:to>
      <cdr:x>0.88053</cdr:x>
      <cdr:y>0.83286</cdr:y>
    </cdr:to>
    <cdr:sp macro="" textlink="">
      <cdr:nvSpPr>
        <cdr:cNvPr id="3" name="TextBox 2">
          <a:extLst xmlns:a="http://schemas.openxmlformats.org/drawingml/2006/main">
            <a:ext uri="{FF2B5EF4-FFF2-40B4-BE49-F238E27FC236}">
              <a16:creationId xmlns:a16="http://schemas.microsoft.com/office/drawing/2014/main" id="{58ADA9B8-CE4F-1349-C35A-79986EB6DB29}"/>
            </a:ext>
          </a:extLst>
        </cdr:cNvPr>
        <cdr:cNvSpPr txBox="1"/>
      </cdr:nvSpPr>
      <cdr:spPr>
        <a:xfrm xmlns:a="http://schemas.openxmlformats.org/drawingml/2006/main">
          <a:off x="8518496" y="3201109"/>
          <a:ext cx="1692911" cy="2308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NZ" sz="900" dirty="0">
              <a:solidFill>
                <a:schemeClr val="accent5">
                  <a:lumMod val="75000"/>
                </a:schemeClr>
              </a:solidFill>
            </a:rPr>
            <a:t>NZ socio-economic index groups</a:t>
          </a:r>
        </a:p>
      </cdr:txBody>
    </cdr:sp>
  </cdr:relSizeAnchor>
</c:userShapes>
</file>

<file path=ppt/drawings/drawing2.xml><?xml version="1.0" encoding="utf-8"?>
<c:userShapes xmlns:c="http://schemas.openxmlformats.org/drawingml/2006/chart">
  <cdr:relSizeAnchor xmlns:cdr="http://schemas.openxmlformats.org/drawingml/2006/chartDrawing">
    <cdr:from>
      <cdr:x>0.14895</cdr:x>
      <cdr:y>0.39227</cdr:y>
    </cdr:from>
    <cdr:to>
      <cdr:x>0.26696</cdr:x>
      <cdr:y>0.53003</cdr:y>
    </cdr:to>
    <cdr:sp macro="" textlink="">
      <cdr:nvSpPr>
        <cdr:cNvPr id="2" name="TextBox 22">
          <a:extLst xmlns:a="http://schemas.openxmlformats.org/drawingml/2006/main">
            <a:ext uri="{FF2B5EF4-FFF2-40B4-BE49-F238E27FC236}">
              <a16:creationId xmlns:a16="http://schemas.microsoft.com/office/drawing/2014/main" id="{0CEA1B1A-6B9D-0EEA-99EC-67BD502307BD}"/>
            </a:ext>
          </a:extLst>
        </cdr:cNvPr>
        <cdr:cNvSpPr txBox="1"/>
      </cdr:nvSpPr>
      <cdr:spPr>
        <a:xfrm xmlns:a="http://schemas.openxmlformats.org/drawingml/2006/main">
          <a:off x="1727332" y="1226957"/>
          <a:ext cx="1368546" cy="430896"/>
        </a:xfrm>
        <a:prstGeom xmlns:a="http://schemas.openxmlformats.org/drawingml/2006/main" prst="rect">
          <a:avLst/>
        </a:prstGeom>
        <a:solidFill xmlns:a="http://schemas.openxmlformats.org/drawingml/2006/main">
          <a:schemeClr val="bg1"/>
        </a:solidFill>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NZ" sz="1100" dirty="0">
              <a:cs typeface="Arial" panose="020B0604020202020204" pitchFamily="34" charset="0"/>
            </a:rPr>
            <a:t>Males = 35% vs females = 30%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5513C5-F9C6-4E34-ACED-636BEAD8C4E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F02A2B7C-E5DD-45B1-8957-C1F29943F78D}"/>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09E4A4AF-574C-4471-9A21-1D53D93AAAA3}" type="datetimeFigureOut">
              <a:rPr lang="en-NZ" smtClean="0"/>
              <a:t>23/08/2022</a:t>
            </a:fld>
            <a:endParaRPr lang="en-NZ"/>
          </a:p>
        </p:txBody>
      </p:sp>
      <p:sp>
        <p:nvSpPr>
          <p:cNvPr id="4" name="Footer Placeholder 3">
            <a:extLst>
              <a:ext uri="{FF2B5EF4-FFF2-40B4-BE49-F238E27FC236}">
                <a16:creationId xmlns:a16="http://schemas.microsoft.com/office/drawing/2014/main" id="{846EE67F-C460-462B-9295-9B85953FA479}"/>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E0249679-0DBA-4CC8-A55E-351E9BA7D54E}"/>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4DE2050-2DFA-45E7-8043-985ABCEC60B4}" type="slidenum">
              <a:rPr lang="en-NZ" smtClean="0"/>
              <a:t>‹#›</a:t>
            </a:fld>
            <a:endParaRPr lang="en-NZ"/>
          </a:p>
        </p:txBody>
      </p:sp>
    </p:spTree>
    <p:extLst>
      <p:ext uri="{BB962C8B-B14F-4D97-AF65-F5344CB8AC3E}">
        <p14:creationId xmlns:p14="http://schemas.microsoft.com/office/powerpoint/2010/main" val="2427007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57144A5-D004-4EAA-81D3-B4686CDF811B}" type="datetimeFigureOut">
              <a:rPr lang="en-NZ" smtClean="0"/>
              <a:t>23/08/2022</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136E909-AE53-4AA1-BCF5-8F47576C7AD5}" type="slidenum">
              <a:rPr lang="en-NZ" smtClean="0"/>
              <a:t>‹#›</a:t>
            </a:fld>
            <a:endParaRPr lang="en-NZ"/>
          </a:p>
        </p:txBody>
      </p:sp>
    </p:spTree>
    <p:extLst>
      <p:ext uri="{BB962C8B-B14F-4D97-AF65-F5344CB8AC3E}">
        <p14:creationId xmlns:p14="http://schemas.microsoft.com/office/powerpoint/2010/main" val="372216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6E909-AE53-4AA1-BCF5-8F47576C7AD5}"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62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11</a:t>
            </a:fld>
            <a:endParaRPr lang="en-NZ"/>
          </a:p>
        </p:txBody>
      </p:sp>
    </p:spTree>
    <p:extLst>
      <p:ext uri="{BB962C8B-B14F-4D97-AF65-F5344CB8AC3E}">
        <p14:creationId xmlns:p14="http://schemas.microsoft.com/office/powerpoint/2010/main" val="362678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21</a:t>
            </a:fld>
            <a:endParaRPr lang="en-NZ"/>
          </a:p>
        </p:txBody>
      </p:sp>
    </p:spTree>
    <p:extLst>
      <p:ext uri="{BB962C8B-B14F-4D97-AF65-F5344CB8AC3E}">
        <p14:creationId xmlns:p14="http://schemas.microsoft.com/office/powerpoint/2010/main" val="298282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26</a:t>
            </a:fld>
            <a:endParaRPr lang="en-NZ"/>
          </a:p>
        </p:txBody>
      </p:sp>
    </p:spTree>
    <p:extLst>
      <p:ext uri="{BB962C8B-B14F-4D97-AF65-F5344CB8AC3E}">
        <p14:creationId xmlns:p14="http://schemas.microsoft.com/office/powerpoint/2010/main" val="347549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33</a:t>
            </a:fld>
            <a:endParaRPr lang="en-NZ"/>
          </a:p>
        </p:txBody>
      </p:sp>
    </p:spTree>
    <p:extLst>
      <p:ext uri="{BB962C8B-B14F-4D97-AF65-F5344CB8AC3E}">
        <p14:creationId xmlns:p14="http://schemas.microsoft.com/office/powerpoint/2010/main" val="286822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42</a:t>
            </a:fld>
            <a:endParaRPr lang="en-NZ"/>
          </a:p>
        </p:txBody>
      </p:sp>
    </p:spTree>
    <p:extLst>
      <p:ext uri="{BB962C8B-B14F-4D97-AF65-F5344CB8AC3E}">
        <p14:creationId xmlns:p14="http://schemas.microsoft.com/office/powerpoint/2010/main" val="232669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60</a:t>
            </a:fld>
            <a:endParaRPr lang="en-NZ"/>
          </a:p>
        </p:txBody>
      </p:sp>
    </p:spTree>
    <p:extLst>
      <p:ext uri="{BB962C8B-B14F-4D97-AF65-F5344CB8AC3E}">
        <p14:creationId xmlns:p14="http://schemas.microsoft.com/office/powerpoint/2010/main" val="236865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61</a:t>
            </a:fld>
            <a:endParaRPr lang="en-NZ"/>
          </a:p>
        </p:txBody>
      </p:sp>
    </p:spTree>
    <p:extLst>
      <p:ext uri="{BB962C8B-B14F-4D97-AF65-F5344CB8AC3E}">
        <p14:creationId xmlns:p14="http://schemas.microsoft.com/office/powerpoint/2010/main" val="91811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136E909-AE53-4AA1-BCF5-8F47576C7AD5}" type="slidenum">
              <a:rPr lang="en-NZ" smtClean="0"/>
              <a:t>62</a:t>
            </a:fld>
            <a:endParaRPr lang="en-NZ"/>
          </a:p>
        </p:txBody>
      </p:sp>
    </p:spTree>
    <p:extLst>
      <p:ext uri="{BB962C8B-B14F-4D97-AF65-F5344CB8AC3E}">
        <p14:creationId xmlns:p14="http://schemas.microsoft.com/office/powerpoint/2010/main" val="744199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lmarbrunton.co.nz/images/dims/Colmar_Brunton_Terms_&amp;_Conditions_2015.pdf" TargetMode="External"/><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lmarbrunton.co.nz/images/dims/Colmar_Brunton_Terms_&amp;_Conditions_2015.pdf" TargetMode="External"/><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lmarbrunton.co.nz/images/dims/Colmar_Brunton_Terms_&amp;_Conditions_2015.pdf" TargetMode="External"/><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E839D-69DC-4951-8FF2-C21B7817C180}"/>
              </a:ext>
            </a:extLst>
          </p:cNvPr>
          <p:cNvSpPr/>
          <p:nvPr userDrawn="1"/>
        </p:nvSpPr>
        <p:spPr>
          <a:xfrm>
            <a:off x="0" y="0"/>
            <a:ext cx="1219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3216C77A-0164-4CB9-B705-8652F9BF7E67}"/>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 name="Picture 2" descr="A black and white sign&#10;&#10;Description automatically generated with low confidence">
            <a:extLst>
              <a:ext uri="{FF2B5EF4-FFF2-40B4-BE49-F238E27FC236}">
                <a16:creationId xmlns:a16="http://schemas.microsoft.com/office/drawing/2014/main" id="{B041B606-10B9-4375-B586-EEF7ADDD9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9115" y="6274606"/>
            <a:ext cx="2060709" cy="328587"/>
          </a:xfrm>
          <a:prstGeom prst="rect">
            <a:avLst/>
          </a:prstGeom>
        </p:spPr>
      </p:pic>
    </p:spTree>
    <p:extLst>
      <p:ext uri="{BB962C8B-B14F-4D97-AF65-F5344CB8AC3E}">
        <p14:creationId xmlns:p14="http://schemas.microsoft.com/office/powerpoint/2010/main" val="159502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Archer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DF235-BA9C-429C-8B4A-8E9ABABEAAAF}"/>
              </a:ext>
            </a:extLst>
          </p:cNvPr>
          <p:cNvSpPr/>
          <p:nvPr userDrawn="1"/>
        </p:nvSpPr>
        <p:spPr>
          <a:xfrm>
            <a:off x="0" y="0"/>
            <a:ext cx="7620000" cy="6858000"/>
          </a:xfrm>
          <a:prstGeom prst="rect">
            <a:avLst/>
          </a:prstGeom>
          <a:solidFill>
            <a:srgbClr val="38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7620000" y="0"/>
            <a:ext cx="4572000"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3</a:t>
            </a:r>
          </a:p>
        </p:txBody>
      </p:sp>
      <p:sp>
        <p:nvSpPr>
          <p:cNvPr id="17" name="Rectangle 16">
            <a:extLst>
              <a:ext uri="{FF2B5EF4-FFF2-40B4-BE49-F238E27FC236}">
                <a16:creationId xmlns:a16="http://schemas.microsoft.com/office/drawing/2014/main" id="{340A6A15-F963-4C79-906C-480F412C043A}"/>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descr="A black and white sign&#10;&#10;Description automatically generated with low confidence">
            <a:extLst>
              <a:ext uri="{FF2B5EF4-FFF2-40B4-BE49-F238E27FC236}">
                <a16:creationId xmlns:a16="http://schemas.microsoft.com/office/drawing/2014/main" id="{5A3CABA4-FC85-454A-BE49-3F57102E6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pic>
        <p:nvPicPr>
          <p:cNvPr id="3" name="Graphic 2">
            <a:extLst>
              <a:ext uri="{FF2B5EF4-FFF2-40B4-BE49-F238E27FC236}">
                <a16:creationId xmlns:a16="http://schemas.microsoft.com/office/drawing/2014/main" id="{95C0E3A6-E49B-9826-5C43-3B6B594A3A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971" y="468157"/>
            <a:ext cx="5083486" cy="5083486"/>
          </a:xfrm>
          <a:prstGeom prst="rect">
            <a:avLst/>
          </a:prstGeom>
        </p:spPr>
      </p:pic>
    </p:spTree>
    <p:extLst>
      <p:ext uri="{BB962C8B-B14F-4D97-AF65-F5344CB8AC3E}">
        <p14:creationId xmlns:p14="http://schemas.microsoft.com/office/powerpoint/2010/main" val="120385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97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4</a:t>
            </a:r>
          </a:p>
        </p:txBody>
      </p:sp>
      <p:grpSp>
        <p:nvGrpSpPr>
          <p:cNvPr id="3" name="Group 4">
            <a:extLst>
              <a:ext uri="{FF2B5EF4-FFF2-40B4-BE49-F238E27FC236}">
                <a16:creationId xmlns:a16="http://schemas.microsoft.com/office/drawing/2014/main" id="{4A1111D6-D9C6-4A9B-9228-A0A6372D2B60}"/>
              </a:ext>
            </a:extLst>
          </p:cNvPr>
          <p:cNvGrpSpPr>
            <a:grpSpLocks noChangeAspect="1"/>
          </p:cNvGrpSpPr>
          <p:nvPr userDrawn="1"/>
        </p:nvGrpSpPr>
        <p:grpSpPr bwMode="auto">
          <a:xfrm>
            <a:off x="-38637" y="704850"/>
            <a:ext cx="7687696" cy="5314950"/>
            <a:chOff x="2949" y="1547"/>
            <a:chExt cx="1782" cy="1232"/>
          </a:xfrm>
          <a:solidFill>
            <a:srgbClr val="FFFFFF">
              <a:alpha val="10196"/>
            </a:srgbClr>
          </a:solidFill>
        </p:grpSpPr>
        <p:sp>
          <p:nvSpPr>
            <p:cNvPr id="5" name="Freeform 5">
              <a:extLst>
                <a:ext uri="{FF2B5EF4-FFF2-40B4-BE49-F238E27FC236}">
                  <a16:creationId xmlns:a16="http://schemas.microsoft.com/office/drawing/2014/main" id="{4E413663-F754-4F6E-8621-803BECF2ABAA}"/>
                </a:ext>
              </a:extLst>
            </p:cNvPr>
            <p:cNvSpPr>
              <a:spLocks noEditPoints="1"/>
            </p:cNvSpPr>
            <p:nvPr userDrawn="1"/>
          </p:nvSpPr>
          <p:spPr bwMode="auto">
            <a:xfrm>
              <a:off x="2949" y="1794"/>
              <a:ext cx="742" cy="979"/>
            </a:xfrm>
            <a:custGeom>
              <a:avLst/>
              <a:gdLst>
                <a:gd name="T0" fmla="*/ 155 w 277"/>
                <a:gd name="T1" fmla="*/ 214 h 365"/>
                <a:gd name="T2" fmla="*/ 155 w 277"/>
                <a:gd name="T3" fmla="*/ 214 h 365"/>
                <a:gd name="T4" fmla="*/ 232 w 277"/>
                <a:gd name="T5" fmla="*/ 274 h 365"/>
                <a:gd name="T6" fmla="*/ 232 w 277"/>
                <a:gd name="T7" fmla="*/ 275 h 365"/>
                <a:gd name="T8" fmla="*/ 232 w 277"/>
                <a:gd name="T9" fmla="*/ 275 h 365"/>
                <a:gd name="T10" fmla="*/ 253 w 277"/>
                <a:gd name="T11" fmla="*/ 344 h 365"/>
                <a:gd name="T12" fmla="*/ 254 w 277"/>
                <a:gd name="T13" fmla="*/ 348 h 365"/>
                <a:gd name="T14" fmla="*/ 88 w 277"/>
                <a:gd name="T15" fmla="*/ 348 h 365"/>
                <a:gd name="T16" fmla="*/ 78 w 277"/>
                <a:gd name="T17" fmla="*/ 305 h 365"/>
                <a:gd name="T18" fmla="*/ 138 w 277"/>
                <a:gd name="T19" fmla="*/ 216 h 365"/>
                <a:gd name="T20" fmla="*/ 155 w 277"/>
                <a:gd name="T21" fmla="*/ 214 h 365"/>
                <a:gd name="T22" fmla="*/ 155 w 277"/>
                <a:gd name="T23" fmla="*/ 197 h 365"/>
                <a:gd name="T24" fmla="*/ 134 w 277"/>
                <a:gd name="T25" fmla="*/ 200 h 365"/>
                <a:gd name="T26" fmla="*/ 62 w 277"/>
                <a:gd name="T27" fmla="*/ 308 h 365"/>
                <a:gd name="T28" fmla="*/ 75 w 277"/>
                <a:gd name="T29" fmla="*/ 365 h 365"/>
                <a:gd name="T30" fmla="*/ 277 w 277"/>
                <a:gd name="T31" fmla="*/ 365 h 365"/>
                <a:gd name="T32" fmla="*/ 249 w 277"/>
                <a:gd name="T33" fmla="*/ 270 h 365"/>
                <a:gd name="T34" fmla="*/ 155 w 277"/>
                <a:gd name="T35" fmla="*/ 197 h 365"/>
                <a:gd name="T36" fmla="*/ 98 w 277"/>
                <a:gd name="T37" fmla="*/ 17 h 365"/>
                <a:gd name="T38" fmla="*/ 179 w 277"/>
                <a:gd name="T39" fmla="*/ 98 h 365"/>
                <a:gd name="T40" fmla="*/ 98 w 277"/>
                <a:gd name="T41" fmla="*/ 180 h 365"/>
                <a:gd name="T42" fmla="*/ 17 w 277"/>
                <a:gd name="T43" fmla="*/ 98 h 365"/>
                <a:gd name="T44" fmla="*/ 17 w 277"/>
                <a:gd name="T45" fmla="*/ 98 h 365"/>
                <a:gd name="T46" fmla="*/ 98 w 277"/>
                <a:gd name="T47" fmla="*/ 17 h 365"/>
                <a:gd name="T48" fmla="*/ 98 w 277"/>
                <a:gd name="T49" fmla="*/ 0 h 365"/>
                <a:gd name="T50" fmla="*/ 0 w 277"/>
                <a:gd name="T51" fmla="*/ 98 h 365"/>
                <a:gd name="T52" fmla="*/ 98 w 277"/>
                <a:gd name="T53" fmla="*/ 197 h 365"/>
                <a:gd name="T54" fmla="*/ 196 w 277"/>
                <a:gd name="T55" fmla="*/ 98 h 365"/>
                <a:gd name="T56" fmla="*/ 98 w 277"/>
                <a:gd name="T5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365">
                  <a:moveTo>
                    <a:pt x="155" y="214"/>
                  </a:moveTo>
                  <a:cubicBezTo>
                    <a:pt x="155" y="214"/>
                    <a:pt x="155" y="214"/>
                    <a:pt x="155" y="214"/>
                  </a:cubicBezTo>
                  <a:cubicBezTo>
                    <a:pt x="191" y="215"/>
                    <a:pt x="223" y="239"/>
                    <a:pt x="232" y="274"/>
                  </a:cubicBezTo>
                  <a:cubicBezTo>
                    <a:pt x="232" y="275"/>
                    <a:pt x="232" y="275"/>
                    <a:pt x="232" y="275"/>
                  </a:cubicBezTo>
                  <a:cubicBezTo>
                    <a:pt x="232" y="275"/>
                    <a:pt x="232" y="275"/>
                    <a:pt x="232" y="275"/>
                  </a:cubicBezTo>
                  <a:cubicBezTo>
                    <a:pt x="253" y="344"/>
                    <a:pt x="253" y="344"/>
                    <a:pt x="253" y="344"/>
                  </a:cubicBezTo>
                  <a:cubicBezTo>
                    <a:pt x="254" y="348"/>
                    <a:pt x="254" y="348"/>
                    <a:pt x="254" y="348"/>
                  </a:cubicBezTo>
                  <a:cubicBezTo>
                    <a:pt x="88" y="348"/>
                    <a:pt x="88" y="348"/>
                    <a:pt x="88" y="348"/>
                  </a:cubicBezTo>
                  <a:cubicBezTo>
                    <a:pt x="78" y="305"/>
                    <a:pt x="78" y="305"/>
                    <a:pt x="78" y="305"/>
                  </a:cubicBezTo>
                  <a:cubicBezTo>
                    <a:pt x="72" y="265"/>
                    <a:pt x="98" y="226"/>
                    <a:pt x="138" y="216"/>
                  </a:cubicBezTo>
                  <a:cubicBezTo>
                    <a:pt x="144" y="215"/>
                    <a:pt x="149" y="214"/>
                    <a:pt x="155" y="214"/>
                  </a:cubicBezTo>
                  <a:moveTo>
                    <a:pt x="155" y="197"/>
                  </a:moveTo>
                  <a:cubicBezTo>
                    <a:pt x="148" y="197"/>
                    <a:pt x="141" y="198"/>
                    <a:pt x="134" y="200"/>
                  </a:cubicBezTo>
                  <a:cubicBezTo>
                    <a:pt x="85" y="212"/>
                    <a:pt x="54" y="259"/>
                    <a:pt x="62" y="308"/>
                  </a:cubicBezTo>
                  <a:cubicBezTo>
                    <a:pt x="75" y="365"/>
                    <a:pt x="75" y="365"/>
                    <a:pt x="75" y="365"/>
                  </a:cubicBezTo>
                  <a:cubicBezTo>
                    <a:pt x="277" y="365"/>
                    <a:pt x="277" y="365"/>
                    <a:pt x="277" y="365"/>
                  </a:cubicBezTo>
                  <a:cubicBezTo>
                    <a:pt x="267" y="334"/>
                    <a:pt x="258" y="302"/>
                    <a:pt x="249" y="270"/>
                  </a:cubicBezTo>
                  <a:cubicBezTo>
                    <a:pt x="237" y="228"/>
                    <a:pt x="199" y="198"/>
                    <a:pt x="155" y="197"/>
                  </a:cubicBezTo>
                  <a:close/>
                  <a:moveTo>
                    <a:pt x="98" y="17"/>
                  </a:moveTo>
                  <a:cubicBezTo>
                    <a:pt x="143" y="17"/>
                    <a:pt x="179" y="53"/>
                    <a:pt x="179" y="98"/>
                  </a:cubicBezTo>
                  <a:cubicBezTo>
                    <a:pt x="179" y="143"/>
                    <a:pt x="143" y="180"/>
                    <a:pt x="98" y="180"/>
                  </a:cubicBezTo>
                  <a:cubicBezTo>
                    <a:pt x="53" y="180"/>
                    <a:pt x="17" y="143"/>
                    <a:pt x="17" y="98"/>
                  </a:cubicBezTo>
                  <a:cubicBezTo>
                    <a:pt x="17" y="98"/>
                    <a:pt x="17" y="98"/>
                    <a:pt x="17" y="98"/>
                  </a:cubicBezTo>
                  <a:cubicBezTo>
                    <a:pt x="17" y="53"/>
                    <a:pt x="53" y="17"/>
                    <a:pt x="98" y="17"/>
                  </a:cubicBezTo>
                  <a:moveTo>
                    <a:pt x="98" y="0"/>
                  </a:moveTo>
                  <a:cubicBezTo>
                    <a:pt x="44" y="0"/>
                    <a:pt x="0" y="44"/>
                    <a:pt x="0" y="98"/>
                  </a:cubicBezTo>
                  <a:cubicBezTo>
                    <a:pt x="0" y="153"/>
                    <a:pt x="44" y="197"/>
                    <a:pt x="98" y="197"/>
                  </a:cubicBezTo>
                  <a:cubicBezTo>
                    <a:pt x="152" y="197"/>
                    <a:pt x="196" y="153"/>
                    <a:pt x="196" y="98"/>
                  </a:cubicBezTo>
                  <a:cubicBezTo>
                    <a:pt x="196" y="44"/>
                    <a:pt x="15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 name="Freeform 6">
              <a:extLst>
                <a:ext uri="{FF2B5EF4-FFF2-40B4-BE49-F238E27FC236}">
                  <a16:creationId xmlns:a16="http://schemas.microsoft.com/office/drawing/2014/main" id="{D6A5C889-D30A-4D2D-B316-68FB3381A9B4}"/>
                </a:ext>
              </a:extLst>
            </p:cNvPr>
            <p:cNvSpPr>
              <a:spLocks noEditPoints="1"/>
            </p:cNvSpPr>
            <p:nvPr userDrawn="1"/>
          </p:nvSpPr>
          <p:spPr bwMode="auto">
            <a:xfrm>
              <a:off x="3571" y="1547"/>
              <a:ext cx="1160" cy="1232"/>
            </a:xfrm>
            <a:custGeom>
              <a:avLst/>
              <a:gdLst>
                <a:gd name="T0" fmla="*/ 202 w 433"/>
                <a:gd name="T1" fmla="*/ 17 h 459"/>
                <a:gd name="T2" fmla="*/ 292 w 433"/>
                <a:gd name="T3" fmla="*/ 106 h 459"/>
                <a:gd name="T4" fmla="*/ 204 w 433"/>
                <a:gd name="T5" fmla="*/ 196 h 459"/>
                <a:gd name="T6" fmla="*/ 114 w 433"/>
                <a:gd name="T7" fmla="*/ 107 h 459"/>
                <a:gd name="T8" fmla="*/ 114 w 433"/>
                <a:gd name="T9" fmla="*/ 107 h 459"/>
                <a:gd name="T10" fmla="*/ 202 w 433"/>
                <a:gd name="T11" fmla="*/ 17 h 459"/>
                <a:gd name="T12" fmla="*/ 202 w 433"/>
                <a:gd name="T13" fmla="*/ 0 h 459"/>
                <a:gd name="T14" fmla="*/ 97 w 433"/>
                <a:gd name="T15" fmla="*/ 107 h 459"/>
                <a:gd name="T16" fmla="*/ 204 w 433"/>
                <a:gd name="T17" fmla="*/ 213 h 459"/>
                <a:gd name="T18" fmla="*/ 309 w 433"/>
                <a:gd name="T19" fmla="*/ 107 h 459"/>
                <a:gd name="T20" fmla="*/ 202 w 433"/>
                <a:gd name="T21" fmla="*/ 0 h 459"/>
                <a:gd name="T22" fmla="*/ 79 w 433"/>
                <a:gd name="T23" fmla="*/ 155 h 459"/>
                <a:gd name="T24" fmla="*/ 75 w 433"/>
                <a:gd name="T25" fmla="*/ 140 h 459"/>
                <a:gd name="T26" fmla="*/ 0 w 433"/>
                <a:gd name="T27" fmla="*/ 160 h 459"/>
                <a:gd name="T28" fmla="*/ 5 w 433"/>
                <a:gd name="T29" fmla="*/ 175 h 459"/>
                <a:gd name="T30" fmla="*/ 79 w 433"/>
                <a:gd name="T31" fmla="*/ 155 h 459"/>
                <a:gd name="T32" fmla="*/ 71 w 433"/>
                <a:gd name="T33" fmla="*/ 104 h 459"/>
                <a:gd name="T34" fmla="*/ 16 w 433"/>
                <a:gd name="T35" fmla="*/ 102 h 459"/>
                <a:gd name="T36" fmla="*/ 15 w 433"/>
                <a:gd name="T37" fmla="*/ 117 h 459"/>
                <a:gd name="T38" fmla="*/ 71 w 433"/>
                <a:gd name="T39" fmla="*/ 119 h 459"/>
                <a:gd name="T40" fmla="*/ 71 w 433"/>
                <a:gd name="T41" fmla="*/ 104 h 459"/>
                <a:gd name="T42" fmla="*/ 97 w 433"/>
                <a:gd name="T43" fmla="*/ 184 h 459"/>
                <a:gd name="T44" fmla="*/ 86 w 433"/>
                <a:gd name="T45" fmla="*/ 172 h 459"/>
                <a:gd name="T46" fmla="*/ 45 w 433"/>
                <a:gd name="T47" fmla="*/ 209 h 459"/>
                <a:gd name="T48" fmla="*/ 55 w 433"/>
                <a:gd name="T49" fmla="*/ 221 h 459"/>
                <a:gd name="T50" fmla="*/ 97 w 433"/>
                <a:gd name="T51" fmla="*/ 184 h 459"/>
                <a:gd name="T52" fmla="*/ 284 w 433"/>
                <a:gd name="T53" fmla="*/ 229 h 459"/>
                <a:gd name="T54" fmla="*/ 369 w 433"/>
                <a:gd name="T55" fmla="*/ 294 h 459"/>
                <a:gd name="T56" fmla="*/ 411 w 433"/>
                <a:gd name="T57" fmla="*/ 442 h 459"/>
                <a:gd name="T58" fmla="*/ 226 w 433"/>
                <a:gd name="T59" fmla="*/ 441 h 459"/>
                <a:gd name="T60" fmla="*/ 198 w 433"/>
                <a:gd name="T61" fmla="*/ 342 h 459"/>
                <a:gd name="T62" fmla="*/ 260 w 433"/>
                <a:gd name="T63" fmla="*/ 232 h 459"/>
                <a:gd name="T64" fmla="*/ 284 w 433"/>
                <a:gd name="T65" fmla="*/ 229 h 459"/>
                <a:gd name="T66" fmla="*/ 284 w 433"/>
                <a:gd name="T67" fmla="*/ 212 h 459"/>
                <a:gd name="T68" fmla="*/ 255 w 433"/>
                <a:gd name="T69" fmla="*/ 216 h 459"/>
                <a:gd name="T70" fmla="*/ 255 w 433"/>
                <a:gd name="T71" fmla="*/ 216 h 459"/>
                <a:gd name="T72" fmla="*/ 182 w 433"/>
                <a:gd name="T73" fmla="*/ 347 h 459"/>
                <a:gd name="T74" fmla="*/ 213 w 433"/>
                <a:gd name="T75" fmla="*/ 458 h 459"/>
                <a:gd name="T76" fmla="*/ 433 w 433"/>
                <a:gd name="T77" fmla="*/ 459 h 459"/>
                <a:gd name="T78" fmla="*/ 386 w 433"/>
                <a:gd name="T79" fmla="*/ 290 h 459"/>
                <a:gd name="T80" fmla="*/ 284 w 433"/>
                <a:gd name="T81" fmla="*/ 21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459">
                  <a:moveTo>
                    <a:pt x="202" y="17"/>
                  </a:moveTo>
                  <a:cubicBezTo>
                    <a:pt x="252" y="17"/>
                    <a:pt x="292" y="57"/>
                    <a:pt x="292" y="106"/>
                  </a:cubicBezTo>
                  <a:cubicBezTo>
                    <a:pt x="293" y="155"/>
                    <a:pt x="253" y="196"/>
                    <a:pt x="204" y="196"/>
                  </a:cubicBezTo>
                  <a:cubicBezTo>
                    <a:pt x="154" y="196"/>
                    <a:pt x="114" y="157"/>
                    <a:pt x="114" y="107"/>
                  </a:cubicBezTo>
                  <a:cubicBezTo>
                    <a:pt x="114" y="107"/>
                    <a:pt x="114" y="107"/>
                    <a:pt x="114" y="107"/>
                  </a:cubicBezTo>
                  <a:cubicBezTo>
                    <a:pt x="114" y="58"/>
                    <a:pt x="153" y="18"/>
                    <a:pt x="202" y="17"/>
                  </a:cubicBezTo>
                  <a:moveTo>
                    <a:pt x="202" y="0"/>
                  </a:moveTo>
                  <a:cubicBezTo>
                    <a:pt x="144" y="1"/>
                    <a:pt x="96" y="49"/>
                    <a:pt x="97" y="107"/>
                  </a:cubicBezTo>
                  <a:cubicBezTo>
                    <a:pt x="97" y="166"/>
                    <a:pt x="145" y="213"/>
                    <a:pt x="204" y="213"/>
                  </a:cubicBezTo>
                  <a:cubicBezTo>
                    <a:pt x="262" y="213"/>
                    <a:pt x="309" y="165"/>
                    <a:pt x="309" y="107"/>
                  </a:cubicBezTo>
                  <a:cubicBezTo>
                    <a:pt x="309" y="48"/>
                    <a:pt x="261" y="0"/>
                    <a:pt x="202" y="0"/>
                  </a:cubicBezTo>
                  <a:close/>
                  <a:moveTo>
                    <a:pt x="79" y="155"/>
                  </a:moveTo>
                  <a:cubicBezTo>
                    <a:pt x="75" y="140"/>
                    <a:pt x="75" y="140"/>
                    <a:pt x="75" y="140"/>
                  </a:cubicBezTo>
                  <a:cubicBezTo>
                    <a:pt x="0" y="160"/>
                    <a:pt x="0" y="160"/>
                    <a:pt x="0" y="160"/>
                  </a:cubicBezTo>
                  <a:cubicBezTo>
                    <a:pt x="5" y="175"/>
                    <a:pt x="5" y="175"/>
                    <a:pt x="5" y="175"/>
                  </a:cubicBezTo>
                  <a:lnTo>
                    <a:pt x="79" y="155"/>
                  </a:lnTo>
                  <a:close/>
                  <a:moveTo>
                    <a:pt x="71" y="104"/>
                  </a:moveTo>
                  <a:cubicBezTo>
                    <a:pt x="16" y="102"/>
                    <a:pt x="16" y="102"/>
                    <a:pt x="16" y="102"/>
                  </a:cubicBezTo>
                  <a:cubicBezTo>
                    <a:pt x="15" y="117"/>
                    <a:pt x="15" y="117"/>
                    <a:pt x="15" y="117"/>
                  </a:cubicBezTo>
                  <a:cubicBezTo>
                    <a:pt x="71" y="119"/>
                    <a:pt x="71" y="119"/>
                    <a:pt x="71" y="119"/>
                  </a:cubicBezTo>
                  <a:lnTo>
                    <a:pt x="71" y="104"/>
                  </a:lnTo>
                  <a:close/>
                  <a:moveTo>
                    <a:pt x="97" y="184"/>
                  </a:moveTo>
                  <a:cubicBezTo>
                    <a:pt x="86" y="172"/>
                    <a:pt x="86" y="172"/>
                    <a:pt x="86" y="172"/>
                  </a:cubicBezTo>
                  <a:cubicBezTo>
                    <a:pt x="45" y="209"/>
                    <a:pt x="45" y="209"/>
                    <a:pt x="45" y="209"/>
                  </a:cubicBezTo>
                  <a:cubicBezTo>
                    <a:pt x="55" y="221"/>
                    <a:pt x="55" y="221"/>
                    <a:pt x="55" y="221"/>
                  </a:cubicBezTo>
                  <a:lnTo>
                    <a:pt x="97" y="184"/>
                  </a:lnTo>
                  <a:close/>
                  <a:moveTo>
                    <a:pt x="284" y="229"/>
                  </a:moveTo>
                  <a:cubicBezTo>
                    <a:pt x="323" y="229"/>
                    <a:pt x="359" y="256"/>
                    <a:pt x="369" y="294"/>
                  </a:cubicBezTo>
                  <a:cubicBezTo>
                    <a:pt x="411" y="442"/>
                    <a:pt x="411" y="442"/>
                    <a:pt x="411" y="442"/>
                  </a:cubicBezTo>
                  <a:cubicBezTo>
                    <a:pt x="226" y="441"/>
                    <a:pt x="226" y="441"/>
                    <a:pt x="226" y="441"/>
                  </a:cubicBezTo>
                  <a:cubicBezTo>
                    <a:pt x="198" y="342"/>
                    <a:pt x="198" y="342"/>
                    <a:pt x="198" y="342"/>
                  </a:cubicBezTo>
                  <a:cubicBezTo>
                    <a:pt x="185" y="295"/>
                    <a:pt x="212" y="246"/>
                    <a:pt x="260" y="232"/>
                  </a:cubicBezTo>
                  <a:cubicBezTo>
                    <a:pt x="268" y="230"/>
                    <a:pt x="276" y="229"/>
                    <a:pt x="284" y="229"/>
                  </a:cubicBezTo>
                  <a:moveTo>
                    <a:pt x="284" y="212"/>
                  </a:moveTo>
                  <a:cubicBezTo>
                    <a:pt x="274" y="212"/>
                    <a:pt x="264" y="213"/>
                    <a:pt x="255" y="216"/>
                  </a:cubicBezTo>
                  <a:cubicBezTo>
                    <a:pt x="255" y="216"/>
                    <a:pt x="255" y="216"/>
                    <a:pt x="255" y="216"/>
                  </a:cubicBezTo>
                  <a:cubicBezTo>
                    <a:pt x="199" y="232"/>
                    <a:pt x="166" y="290"/>
                    <a:pt x="182" y="347"/>
                  </a:cubicBezTo>
                  <a:cubicBezTo>
                    <a:pt x="213" y="458"/>
                    <a:pt x="213" y="458"/>
                    <a:pt x="213" y="458"/>
                  </a:cubicBezTo>
                  <a:cubicBezTo>
                    <a:pt x="433" y="459"/>
                    <a:pt x="433" y="459"/>
                    <a:pt x="433" y="459"/>
                  </a:cubicBezTo>
                  <a:cubicBezTo>
                    <a:pt x="386" y="290"/>
                    <a:pt x="386" y="290"/>
                    <a:pt x="386" y="290"/>
                  </a:cubicBezTo>
                  <a:cubicBezTo>
                    <a:pt x="373" y="244"/>
                    <a:pt x="331" y="212"/>
                    <a:pt x="284"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descr="A black and white sign&#10;&#10;Description automatically generated with low confidence">
            <a:extLst>
              <a:ext uri="{FF2B5EF4-FFF2-40B4-BE49-F238E27FC236}">
                <a16:creationId xmlns:a16="http://schemas.microsoft.com/office/drawing/2014/main" id="{8264560E-68BE-4884-9E04-F34CB6D16F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spTree>
    <p:extLst>
      <p:ext uri="{BB962C8B-B14F-4D97-AF65-F5344CB8AC3E}">
        <p14:creationId xmlns:p14="http://schemas.microsoft.com/office/powerpoint/2010/main" val="320207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BF106-4068-4039-B9DC-2453CE1A5114}"/>
              </a:ext>
            </a:extLst>
          </p:cNvPr>
          <p:cNvSpPr/>
          <p:nvPr userDrawn="1"/>
        </p:nvSpPr>
        <p:spPr>
          <a:xfrm>
            <a:off x="0" y="0"/>
            <a:ext cx="7620000" cy="6858000"/>
          </a:xfrm>
          <a:prstGeom prst="rect">
            <a:avLst/>
          </a:prstGeom>
          <a:solidFill>
            <a:srgbClr val="586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7620000" y="0"/>
            <a:ext cx="457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2</a:t>
            </a:r>
          </a:p>
        </p:txBody>
      </p:sp>
      <p:sp>
        <p:nvSpPr>
          <p:cNvPr id="8" name="Rectangle 7">
            <a:extLst>
              <a:ext uri="{FF2B5EF4-FFF2-40B4-BE49-F238E27FC236}">
                <a16:creationId xmlns:a16="http://schemas.microsoft.com/office/drawing/2014/main" id="{B12D5C46-DE2B-4810-BED8-D52FC3F3DB0D}"/>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Freeform 5">
            <a:extLst>
              <a:ext uri="{FF2B5EF4-FFF2-40B4-BE49-F238E27FC236}">
                <a16:creationId xmlns:a16="http://schemas.microsoft.com/office/drawing/2014/main" id="{3E1F9D08-C567-46B8-81A0-F46BA5DB6A7F}"/>
              </a:ext>
            </a:extLst>
          </p:cNvPr>
          <p:cNvSpPr>
            <a:spLocks noEditPoints="1"/>
          </p:cNvSpPr>
          <p:nvPr userDrawn="1"/>
        </p:nvSpPr>
        <p:spPr bwMode="auto">
          <a:xfrm>
            <a:off x="87313" y="1148117"/>
            <a:ext cx="6532562" cy="4897447"/>
          </a:xfrm>
          <a:custGeom>
            <a:avLst/>
            <a:gdLst>
              <a:gd name="T0" fmla="*/ 392 w 617"/>
              <a:gd name="T1" fmla="*/ 340 h 462"/>
              <a:gd name="T2" fmla="*/ 180 w 617"/>
              <a:gd name="T3" fmla="*/ 395 h 462"/>
              <a:gd name="T4" fmla="*/ 89 w 617"/>
              <a:gd name="T5" fmla="*/ 453 h 462"/>
              <a:gd name="T6" fmla="*/ 82 w 617"/>
              <a:gd name="T7" fmla="*/ 395 h 462"/>
              <a:gd name="T8" fmla="*/ 0 w 617"/>
              <a:gd name="T9" fmla="*/ 340 h 462"/>
              <a:gd name="T10" fmla="*/ 55 w 617"/>
              <a:gd name="T11" fmla="*/ 106 h 462"/>
              <a:gd name="T12" fmla="*/ 196 w 617"/>
              <a:gd name="T13" fmla="*/ 119 h 462"/>
              <a:gd name="T14" fmla="*/ 182 w 617"/>
              <a:gd name="T15" fmla="*/ 133 h 462"/>
              <a:gd name="T16" fmla="*/ 27 w 617"/>
              <a:gd name="T17" fmla="*/ 161 h 462"/>
              <a:gd name="T18" fmla="*/ 55 w 617"/>
              <a:gd name="T19" fmla="*/ 368 h 462"/>
              <a:gd name="T20" fmla="*/ 109 w 617"/>
              <a:gd name="T21" fmla="*/ 382 h 462"/>
              <a:gd name="T22" fmla="*/ 164 w 617"/>
              <a:gd name="T23" fmla="*/ 372 h 462"/>
              <a:gd name="T24" fmla="*/ 337 w 617"/>
              <a:gd name="T25" fmla="*/ 368 h 462"/>
              <a:gd name="T26" fmla="*/ 365 w 617"/>
              <a:gd name="T27" fmla="*/ 331 h 462"/>
              <a:gd name="T28" fmla="*/ 392 w 617"/>
              <a:gd name="T29" fmla="*/ 331 h 462"/>
              <a:gd name="T30" fmla="*/ 617 w 617"/>
              <a:gd name="T31" fmla="*/ 235 h 462"/>
              <a:gd name="T32" fmla="*/ 535 w 617"/>
              <a:gd name="T33" fmla="*/ 289 h 462"/>
              <a:gd name="T34" fmla="*/ 511 w 617"/>
              <a:gd name="T35" fmla="*/ 354 h 462"/>
              <a:gd name="T36" fmla="*/ 437 w 617"/>
              <a:gd name="T37" fmla="*/ 289 h 462"/>
              <a:gd name="T38" fmla="*/ 225 w 617"/>
              <a:gd name="T39" fmla="*/ 235 h 462"/>
              <a:gd name="T40" fmla="*/ 280 w 617"/>
              <a:gd name="T41" fmla="*/ 0 h 462"/>
              <a:gd name="T42" fmla="*/ 617 w 617"/>
              <a:gd name="T43" fmla="*/ 55 h 462"/>
              <a:gd name="T44" fmla="*/ 562 w 617"/>
              <a:gd name="T45" fmla="*/ 27 h 462"/>
              <a:gd name="T46" fmla="*/ 252 w 617"/>
              <a:gd name="T47" fmla="*/ 55 h 462"/>
              <a:gd name="T48" fmla="*/ 280 w 617"/>
              <a:gd name="T49" fmla="*/ 262 h 462"/>
              <a:gd name="T50" fmla="*/ 452 w 617"/>
              <a:gd name="T51" fmla="*/ 266 h 462"/>
              <a:gd name="T52" fmla="*/ 508 w 617"/>
              <a:gd name="T53" fmla="*/ 276 h 462"/>
              <a:gd name="T54" fmla="*/ 562 w 617"/>
              <a:gd name="T55" fmla="*/ 262 h 462"/>
              <a:gd name="T56" fmla="*/ 590 w 617"/>
              <a:gd name="T57" fmla="*/ 55 h 462"/>
              <a:gd name="T58" fmla="*/ 352 w 617"/>
              <a:gd name="T59" fmla="*/ 119 h 462"/>
              <a:gd name="T60" fmla="*/ 352 w 617"/>
              <a:gd name="T61" fmla="*/ 161 h 462"/>
              <a:gd name="T62" fmla="*/ 352 w 617"/>
              <a:gd name="T63" fmla="*/ 119 h 462"/>
              <a:gd name="T64" fmla="*/ 404 w 617"/>
              <a:gd name="T65" fmla="*/ 140 h 462"/>
              <a:gd name="T66" fmla="*/ 446 w 617"/>
              <a:gd name="T67" fmla="*/ 140 h 462"/>
              <a:gd name="T68" fmla="*/ 425 w 617"/>
              <a:gd name="T69" fmla="*/ 119 h 462"/>
              <a:gd name="T70" fmla="*/ 478 w 617"/>
              <a:gd name="T71" fmla="*/ 140 h 462"/>
              <a:gd name="T72" fmla="*/ 520 w 617"/>
              <a:gd name="T73" fmla="*/ 140 h 462"/>
              <a:gd name="T74" fmla="*/ 499 w 617"/>
              <a:gd name="T75" fmla="*/ 11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7" h="462">
                <a:moveTo>
                  <a:pt x="392" y="331"/>
                </a:moveTo>
                <a:cubicBezTo>
                  <a:pt x="392" y="340"/>
                  <a:pt x="392" y="340"/>
                  <a:pt x="392" y="340"/>
                </a:cubicBezTo>
                <a:cubicBezTo>
                  <a:pt x="392" y="371"/>
                  <a:pt x="367" y="395"/>
                  <a:pt x="337" y="395"/>
                </a:cubicBezTo>
                <a:cubicBezTo>
                  <a:pt x="180" y="395"/>
                  <a:pt x="180" y="395"/>
                  <a:pt x="180" y="395"/>
                </a:cubicBezTo>
                <a:cubicBezTo>
                  <a:pt x="122" y="453"/>
                  <a:pt x="122" y="453"/>
                  <a:pt x="122" y="453"/>
                </a:cubicBezTo>
                <a:cubicBezTo>
                  <a:pt x="113" y="462"/>
                  <a:pt x="98" y="462"/>
                  <a:pt x="89" y="453"/>
                </a:cubicBezTo>
                <a:cubicBezTo>
                  <a:pt x="84" y="448"/>
                  <a:pt x="82" y="442"/>
                  <a:pt x="82" y="436"/>
                </a:cubicBezTo>
                <a:cubicBezTo>
                  <a:pt x="82" y="395"/>
                  <a:pt x="82" y="395"/>
                  <a:pt x="82" y="395"/>
                </a:cubicBezTo>
                <a:cubicBezTo>
                  <a:pt x="55" y="395"/>
                  <a:pt x="55" y="395"/>
                  <a:pt x="55" y="395"/>
                </a:cubicBezTo>
                <a:cubicBezTo>
                  <a:pt x="25" y="395"/>
                  <a:pt x="0" y="371"/>
                  <a:pt x="0" y="340"/>
                </a:cubicBezTo>
                <a:cubicBezTo>
                  <a:pt x="0" y="161"/>
                  <a:pt x="0" y="161"/>
                  <a:pt x="0" y="161"/>
                </a:cubicBezTo>
                <a:cubicBezTo>
                  <a:pt x="0" y="130"/>
                  <a:pt x="25" y="106"/>
                  <a:pt x="55" y="106"/>
                </a:cubicBezTo>
                <a:cubicBezTo>
                  <a:pt x="182" y="106"/>
                  <a:pt x="182" y="106"/>
                  <a:pt x="182" y="106"/>
                </a:cubicBezTo>
                <a:cubicBezTo>
                  <a:pt x="190" y="106"/>
                  <a:pt x="196" y="112"/>
                  <a:pt x="196" y="119"/>
                </a:cubicBezTo>
                <a:cubicBezTo>
                  <a:pt x="196" y="127"/>
                  <a:pt x="190" y="133"/>
                  <a:pt x="182" y="133"/>
                </a:cubicBezTo>
                <a:cubicBezTo>
                  <a:pt x="182" y="133"/>
                  <a:pt x="182" y="133"/>
                  <a:pt x="182" y="133"/>
                </a:cubicBezTo>
                <a:cubicBezTo>
                  <a:pt x="55" y="133"/>
                  <a:pt x="55" y="133"/>
                  <a:pt x="55" y="133"/>
                </a:cubicBezTo>
                <a:cubicBezTo>
                  <a:pt x="40" y="133"/>
                  <a:pt x="27" y="145"/>
                  <a:pt x="27" y="161"/>
                </a:cubicBezTo>
                <a:cubicBezTo>
                  <a:pt x="27" y="340"/>
                  <a:pt x="27" y="340"/>
                  <a:pt x="27" y="340"/>
                </a:cubicBezTo>
                <a:cubicBezTo>
                  <a:pt x="27" y="356"/>
                  <a:pt x="40" y="368"/>
                  <a:pt x="55" y="368"/>
                </a:cubicBezTo>
                <a:cubicBezTo>
                  <a:pt x="95" y="368"/>
                  <a:pt x="95" y="368"/>
                  <a:pt x="95" y="368"/>
                </a:cubicBezTo>
                <a:cubicBezTo>
                  <a:pt x="103" y="368"/>
                  <a:pt x="109" y="374"/>
                  <a:pt x="109" y="382"/>
                </a:cubicBezTo>
                <a:cubicBezTo>
                  <a:pt x="109" y="428"/>
                  <a:pt x="109" y="428"/>
                  <a:pt x="109" y="428"/>
                </a:cubicBezTo>
                <a:cubicBezTo>
                  <a:pt x="164" y="372"/>
                  <a:pt x="164" y="372"/>
                  <a:pt x="164" y="372"/>
                </a:cubicBezTo>
                <a:cubicBezTo>
                  <a:pt x="167" y="370"/>
                  <a:pt x="170" y="368"/>
                  <a:pt x="174" y="368"/>
                </a:cubicBezTo>
                <a:cubicBezTo>
                  <a:pt x="337" y="368"/>
                  <a:pt x="337" y="368"/>
                  <a:pt x="337" y="368"/>
                </a:cubicBezTo>
                <a:cubicBezTo>
                  <a:pt x="353" y="368"/>
                  <a:pt x="365" y="356"/>
                  <a:pt x="365" y="340"/>
                </a:cubicBezTo>
                <a:cubicBezTo>
                  <a:pt x="365" y="331"/>
                  <a:pt x="365" y="331"/>
                  <a:pt x="365" y="331"/>
                </a:cubicBezTo>
                <a:cubicBezTo>
                  <a:pt x="366" y="323"/>
                  <a:pt x="373" y="318"/>
                  <a:pt x="380" y="319"/>
                </a:cubicBezTo>
                <a:cubicBezTo>
                  <a:pt x="386" y="320"/>
                  <a:pt x="391" y="325"/>
                  <a:pt x="392" y="331"/>
                </a:cubicBezTo>
                <a:close/>
                <a:moveTo>
                  <a:pt x="617" y="55"/>
                </a:moveTo>
                <a:cubicBezTo>
                  <a:pt x="617" y="235"/>
                  <a:pt x="617" y="235"/>
                  <a:pt x="617" y="235"/>
                </a:cubicBezTo>
                <a:cubicBezTo>
                  <a:pt x="617" y="265"/>
                  <a:pt x="592" y="289"/>
                  <a:pt x="562" y="289"/>
                </a:cubicBezTo>
                <a:cubicBezTo>
                  <a:pt x="535" y="289"/>
                  <a:pt x="535" y="289"/>
                  <a:pt x="535" y="289"/>
                </a:cubicBezTo>
                <a:cubicBezTo>
                  <a:pt x="535" y="330"/>
                  <a:pt x="535" y="330"/>
                  <a:pt x="535" y="330"/>
                </a:cubicBezTo>
                <a:cubicBezTo>
                  <a:pt x="535" y="343"/>
                  <a:pt x="524" y="354"/>
                  <a:pt x="511" y="354"/>
                </a:cubicBezTo>
                <a:cubicBezTo>
                  <a:pt x="505" y="354"/>
                  <a:pt x="499" y="351"/>
                  <a:pt x="494" y="347"/>
                </a:cubicBezTo>
                <a:cubicBezTo>
                  <a:pt x="437" y="289"/>
                  <a:pt x="437" y="289"/>
                  <a:pt x="437" y="289"/>
                </a:cubicBezTo>
                <a:cubicBezTo>
                  <a:pt x="280" y="289"/>
                  <a:pt x="280" y="289"/>
                  <a:pt x="280" y="289"/>
                </a:cubicBezTo>
                <a:cubicBezTo>
                  <a:pt x="249" y="289"/>
                  <a:pt x="225" y="265"/>
                  <a:pt x="225" y="235"/>
                </a:cubicBezTo>
                <a:cubicBezTo>
                  <a:pt x="225" y="55"/>
                  <a:pt x="225" y="55"/>
                  <a:pt x="225" y="55"/>
                </a:cubicBezTo>
                <a:cubicBezTo>
                  <a:pt x="225" y="24"/>
                  <a:pt x="249" y="0"/>
                  <a:pt x="280" y="0"/>
                </a:cubicBezTo>
                <a:cubicBezTo>
                  <a:pt x="562" y="0"/>
                  <a:pt x="562" y="0"/>
                  <a:pt x="562" y="0"/>
                </a:cubicBezTo>
                <a:cubicBezTo>
                  <a:pt x="592" y="0"/>
                  <a:pt x="617" y="24"/>
                  <a:pt x="617" y="55"/>
                </a:cubicBezTo>
                <a:close/>
                <a:moveTo>
                  <a:pt x="589" y="55"/>
                </a:moveTo>
                <a:cubicBezTo>
                  <a:pt x="589" y="39"/>
                  <a:pt x="577" y="27"/>
                  <a:pt x="562" y="27"/>
                </a:cubicBezTo>
                <a:cubicBezTo>
                  <a:pt x="280" y="27"/>
                  <a:pt x="280" y="27"/>
                  <a:pt x="280" y="27"/>
                </a:cubicBezTo>
                <a:cubicBezTo>
                  <a:pt x="264" y="27"/>
                  <a:pt x="252" y="39"/>
                  <a:pt x="252" y="55"/>
                </a:cubicBezTo>
                <a:cubicBezTo>
                  <a:pt x="252" y="235"/>
                  <a:pt x="252" y="235"/>
                  <a:pt x="252" y="235"/>
                </a:cubicBezTo>
                <a:cubicBezTo>
                  <a:pt x="252" y="250"/>
                  <a:pt x="264" y="262"/>
                  <a:pt x="280" y="262"/>
                </a:cubicBezTo>
                <a:cubicBezTo>
                  <a:pt x="443" y="262"/>
                  <a:pt x="443" y="262"/>
                  <a:pt x="443" y="262"/>
                </a:cubicBezTo>
                <a:cubicBezTo>
                  <a:pt x="446" y="262"/>
                  <a:pt x="450" y="264"/>
                  <a:pt x="452" y="266"/>
                </a:cubicBezTo>
                <a:cubicBezTo>
                  <a:pt x="508" y="322"/>
                  <a:pt x="508" y="322"/>
                  <a:pt x="508" y="322"/>
                </a:cubicBezTo>
                <a:cubicBezTo>
                  <a:pt x="508" y="276"/>
                  <a:pt x="508" y="276"/>
                  <a:pt x="508" y="276"/>
                </a:cubicBezTo>
                <a:cubicBezTo>
                  <a:pt x="508" y="268"/>
                  <a:pt x="514" y="262"/>
                  <a:pt x="522" y="262"/>
                </a:cubicBezTo>
                <a:cubicBezTo>
                  <a:pt x="562" y="262"/>
                  <a:pt x="562" y="262"/>
                  <a:pt x="562" y="262"/>
                </a:cubicBezTo>
                <a:cubicBezTo>
                  <a:pt x="577" y="262"/>
                  <a:pt x="590" y="250"/>
                  <a:pt x="590" y="235"/>
                </a:cubicBezTo>
                <a:cubicBezTo>
                  <a:pt x="590" y="55"/>
                  <a:pt x="590" y="55"/>
                  <a:pt x="590" y="55"/>
                </a:cubicBezTo>
                <a:lnTo>
                  <a:pt x="589" y="55"/>
                </a:lnTo>
                <a:close/>
                <a:moveTo>
                  <a:pt x="352" y="119"/>
                </a:moveTo>
                <a:cubicBezTo>
                  <a:pt x="340" y="119"/>
                  <a:pt x="331" y="129"/>
                  <a:pt x="331" y="140"/>
                </a:cubicBezTo>
                <a:cubicBezTo>
                  <a:pt x="331" y="152"/>
                  <a:pt x="340" y="161"/>
                  <a:pt x="352" y="161"/>
                </a:cubicBezTo>
                <a:cubicBezTo>
                  <a:pt x="363" y="161"/>
                  <a:pt x="373" y="152"/>
                  <a:pt x="373" y="140"/>
                </a:cubicBezTo>
                <a:cubicBezTo>
                  <a:pt x="373" y="129"/>
                  <a:pt x="363" y="119"/>
                  <a:pt x="352" y="119"/>
                </a:cubicBezTo>
                <a:close/>
                <a:moveTo>
                  <a:pt x="425" y="119"/>
                </a:moveTo>
                <a:cubicBezTo>
                  <a:pt x="414" y="119"/>
                  <a:pt x="404" y="129"/>
                  <a:pt x="404" y="140"/>
                </a:cubicBezTo>
                <a:cubicBezTo>
                  <a:pt x="404" y="152"/>
                  <a:pt x="414" y="161"/>
                  <a:pt x="425" y="161"/>
                </a:cubicBezTo>
                <a:cubicBezTo>
                  <a:pt x="437" y="161"/>
                  <a:pt x="446" y="152"/>
                  <a:pt x="446" y="140"/>
                </a:cubicBezTo>
                <a:cubicBezTo>
                  <a:pt x="446" y="140"/>
                  <a:pt x="446" y="140"/>
                  <a:pt x="446" y="140"/>
                </a:cubicBezTo>
                <a:cubicBezTo>
                  <a:pt x="446" y="129"/>
                  <a:pt x="437" y="119"/>
                  <a:pt x="425" y="119"/>
                </a:cubicBezTo>
                <a:close/>
                <a:moveTo>
                  <a:pt x="499" y="119"/>
                </a:moveTo>
                <a:cubicBezTo>
                  <a:pt x="487" y="119"/>
                  <a:pt x="478" y="129"/>
                  <a:pt x="478" y="140"/>
                </a:cubicBezTo>
                <a:cubicBezTo>
                  <a:pt x="478" y="152"/>
                  <a:pt x="487" y="161"/>
                  <a:pt x="499" y="161"/>
                </a:cubicBezTo>
                <a:cubicBezTo>
                  <a:pt x="510" y="161"/>
                  <a:pt x="520" y="152"/>
                  <a:pt x="520" y="140"/>
                </a:cubicBezTo>
                <a:cubicBezTo>
                  <a:pt x="520" y="140"/>
                  <a:pt x="520" y="140"/>
                  <a:pt x="520" y="140"/>
                </a:cubicBezTo>
                <a:cubicBezTo>
                  <a:pt x="520" y="129"/>
                  <a:pt x="510" y="119"/>
                  <a:pt x="499" y="119"/>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pic>
        <p:nvPicPr>
          <p:cNvPr id="9" name="Picture 8" descr="A black and white sign&#10;&#10;Description automatically generated with low confidence">
            <a:extLst>
              <a:ext uri="{FF2B5EF4-FFF2-40B4-BE49-F238E27FC236}">
                <a16:creationId xmlns:a16="http://schemas.microsoft.com/office/drawing/2014/main" id="{96912A63-7F19-41C3-89F7-A75F866CF4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spTree>
    <p:extLst>
      <p:ext uri="{BB962C8B-B14F-4D97-AF65-F5344CB8AC3E}">
        <p14:creationId xmlns:p14="http://schemas.microsoft.com/office/powerpoint/2010/main" val="3187026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9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6B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1</a:t>
            </a:r>
          </a:p>
        </p:txBody>
      </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black and white sign&#10;&#10;Description automatically generated with low confidence">
            <a:extLst>
              <a:ext uri="{FF2B5EF4-FFF2-40B4-BE49-F238E27FC236}">
                <a16:creationId xmlns:a16="http://schemas.microsoft.com/office/drawing/2014/main" id="{8C07B4D1-F8B9-4ED6-8D69-BA1F2CE6B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spTree>
    <p:extLst>
      <p:ext uri="{BB962C8B-B14F-4D97-AF65-F5344CB8AC3E}">
        <p14:creationId xmlns:p14="http://schemas.microsoft.com/office/powerpoint/2010/main" val="119429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rther Info_Standar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6A81F-98C7-4B74-AB58-874691509FB2}"/>
              </a:ext>
            </a:extLst>
          </p:cNvPr>
          <p:cNvSpPr/>
          <p:nvPr userDrawn="1"/>
        </p:nvSpPr>
        <p:spPr>
          <a:xfrm>
            <a:off x="-1" y="0"/>
            <a:ext cx="12192001" cy="6750000"/>
          </a:xfrm>
          <a:prstGeom prst="rect">
            <a:avLst/>
          </a:prstGeom>
          <a:solidFill>
            <a:srgbClr val="608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userDrawn="1"/>
        </p:nvSpPr>
        <p:spPr>
          <a:xfrm>
            <a:off x="1032387" y="3121967"/>
            <a:ext cx="10127226" cy="461665"/>
          </a:xfrm>
          <a:prstGeom prst="rect">
            <a:avLst/>
          </a:prstGeom>
          <a:noFill/>
        </p:spPr>
        <p:txBody>
          <a:bodyPr wrap="square" rtlCol="0">
            <a:spAutoFit/>
          </a:bodyPr>
          <a:lstStyle/>
          <a:p>
            <a:pPr algn="ctr"/>
            <a:r>
              <a:rPr lang="en-NZ" sz="2400" spc="300" dirty="0">
                <a:solidFill>
                  <a:schemeClr val="bg1"/>
                </a:solidFill>
                <a:latin typeface="Arial Black" panose="020B0A04020102020204" pitchFamily="34" charset="0"/>
              </a:rPr>
              <a:t>FOR FURTHER INFORMATION PLEASE CONTACT:</a:t>
            </a:r>
          </a:p>
        </p:txBody>
      </p:sp>
      <p:sp>
        <p:nvSpPr>
          <p:cNvPr id="13" name="Freeform 12"/>
          <p:cNvSpPr/>
          <p:nvPr userDrawn="1"/>
        </p:nvSpPr>
        <p:spPr>
          <a:xfrm rot="5400000">
            <a:off x="4609541" y="-830336"/>
            <a:ext cx="2972918" cy="12192001"/>
          </a:xfrm>
          <a:custGeom>
            <a:avLst/>
            <a:gdLst>
              <a:gd name="connsiteX0" fmla="*/ 0 w 2972918"/>
              <a:gd name="connsiteY0" fmla="*/ 10731501 h 12192001"/>
              <a:gd name="connsiteX1" fmla="*/ 0 w 2972918"/>
              <a:gd name="connsiteY1" fmla="*/ 6347869 h 12192001"/>
              <a:gd name="connsiteX2" fmla="*/ 337328 w 2972918"/>
              <a:gd name="connsiteY2" fmla="*/ 6093944 h 12192001"/>
              <a:gd name="connsiteX3" fmla="*/ 0 w 2972918"/>
              <a:gd name="connsiteY3" fmla="*/ 5840017 h 12192001"/>
              <a:gd name="connsiteX4" fmla="*/ 0 w 2972918"/>
              <a:gd name="connsiteY4" fmla="*/ 3873501 h 12192001"/>
              <a:gd name="connsiteX5" fmla="*/ 1 w 2972918"/>
              <a:gd name="connsiteY5" fmla="*/ 3873501 h 12192001"/>
              <a:gd name="connsiteX6" fmla="*/ 1 w 2972918"/>
              <a:gd name="connsiteY6" fmla="*/ 0 h 12192001"/>
              <a:gd name="connsiteX7" fmla="*/ 2972918 w 2972918"/>
              <a:gd name="connsiteY7" fmla="*/ 0 h 12192001"/>
              <a:gd name="connsiteX8" fmla="*/ 2972918 w 2972918"/>
              <a:gd name="connsiteY8" fmla="*/ 4362451 h 12192001"/>
              <a:gd name="connsiteX9" fmla="*/ 2972917 w 2972918"/>
              <a:gd name="connsiteY9" fmla="*/ 4362451 h 12192001"/>
              <a:gd name="connsiteX10" fmla="*/ 2972917 w 2972918"/>
              <a:gd name="connsiteY10" fmla="*/ 9944100 h 12192001"/>
              <a:gd name="connsiteX11" fmla="*/ 2972918 w 2972918"/>
              <a:gd name="connsiteY11" fmla="*/ 9944100 h 12192001"/>
              <a:gd name="connsiteX12" fmla="*/ 2972918 w 2972918"/>
              <a:gd name="connsiteY12" fmla="*/ 12192001 h 12192001"/>
              <a:gd name="connsiteX13" fmla="*/ 1 w 2972918"/>
              <a:gd name="connsiteY13" fmla="*/ 12192001 h 12192001"/>
              <a:gd name="connsiteX14" fmla="*/ 1 w 2972918"/>
              <a:gd name="connsiteY14" fmla="*/ 107315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2918" h="12192001">
                <a:moveTo>
                  <a:pt x="0" y="10731501"/>
                </a:moveTo>
                <a:lnTo>
                  <a:pt x="0" y="6347869"/>
                </a:lnTo>
                <a:lnTo>
                  <a:pt x="337328" y="6093944"/>
                </a:lnTo>
                <a:lnTo>
                  <a:pt x="0" y="5840017"/>
                </a:lnTo>
                <a:lnTo>
                  <a:pt x="0" y="3873501"/>
                </a:lnTo>
                <a:lnTo>
                  <a:pt x="1" y="3873501"/>
                </a:lnTo>
                <a:lnTo>
                  <a:pt x="1" y="0"/>
                </a:lnTo>
                <a:lnTo>
                  <a:pt x="2972918" y="0"/>
                </a:lnTo>
                <a:lnTo>
                  <a:pt x="2972918" y="4362451"/>
                </a:lnTo>
                <a:lnTo>
                  <a:pt x="2972917" y="4362451"/>
                </a:lnTo>
                <a:lnTo>
                  <a:pt x="2972917" y="9944100"/>
                </a:lnTo>
                <a:lnTo>
                  <a:pt x="2972918" y="9944100"/>
                </a:lnTo>
                <a:lnTo>
                  <a:pt x="2972918" y="12192001"/>
                </a:lnTo>
                <a:lnTo>
                  <a:pt x="1" y="12192001"/>
                </a:lnTo>
                <a:lnTo>
                  <a:pt x="1" y="10731501"/>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42"/>
          <p:cNvSpPr>
            <a:spLocks noGrp="1"/>
          </p:cNvSpPr>
          <p:nvPr>
            <p:ph type="body" sz="quarter" idx="18" hasCustomPrompt="1"/>
          </p:nvPr>
        </p:nvSpPr>
        <p:spPr>
          <a:xfrm>
            <a:off x="4388923" y="4516590"/>
            <a:ext cx="3228975" cy="444500"/>
          </a:xfrm>
        </p:spPr>
        <p:txBody>
          <a:bodyPr lIns="0" tIns="0" rIns="0" anchor="ctr">
            <a:noAutofit/>
          </a:bodyPr>
          <a:lstStyle>
            <a:lvl1pPr marL="0" indent="0" algn="l">
              <a:buNone/>
              <a:defRPr sz="1800" spc="300">
                <a:solidFill>
                  <a:srgbClr val="66C29F"/>
                </a:solidFill>
                <a:latin typeface="Arial Black" panose="020B0A04020102020204" pitchFamily="34" charset="0"/>
              </a:defRPr>
            </a:lvl1pPr>
            <a:lvl2pPr>
              <a:defRPr sz="1600">
                <a:latin typeface="Arial Black" panose="020B0A04020102020204" pitchFamily="34" charset="0"/>
              </a:defRPr>
            </a:lvl2pPr>
            <a:lvl3pPr>
              <a:defRPr sz="1600">
                <a:latin typeface="Arial Black" panose="020B0A04020102020204" pitchFamily="34" charset="0"/>
              </a:defRPr>
            </a:lvl3pPr>
            <a:lvl4pPr>
              <a:defRPr sz="1600">
                <a:latin typeface="Arial Black" panose="020B0A04020102020204" pitchFamily="34" charset="0"/>
              </a:defRPr>
            </a:lvl4pPr>
            <a:lvl5pPr>
              <a:defRPr sz="1600">
                <a:latin typeface="Arial Black" panose="020B0A04020102020204" pitchFamily="34" charset="0"/>
              </a:defRPr>
            </a:lvl5pPr>
          </a:lstStyle>
          <a:p>
            <a:pPr lvl="0"/>
            <a:r>
              <a:rPr lang="en-US" dirty="0"/>
              <a:t>Jocelyn Rout</a:t>
            </a:r>
          </a:p>
        </p:txBody>
      </p:sp>
      <p:sp>
        <p:nvSpPr>
          <p:cNvPr id="16" name="Rectangle 15"/>
          <p:cNvSpPr/>
          <p:nvPr userDrawn="1"/>
        </p:nvSpPr>
        <p:spPr>
          <a:xfrm>
            <a:off x="0" y="6750000"/>
            <a:ext cx="12192000" cy="108000"/>
          </a:xfrm>
          <a:prstGeom prst="rect">
            <a:avLst/>
          </a:prstGeom>
          <a:solidFill>
            <a:srgbClr val="608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66C29F"/>
              </a:solidFill>
            </a:endParaRPr>
          </a:p>
        </p:txBody>
      </p:sp>
      <p:cxnSp>
        <p:nvCxnSpPr>
          <p:cNvPr id="18" name="Straight Connector 17"/>
          <p:cNvCxnSpPr/>
          <p:nvPr userDrawn="1"/>
        </p:nvCxnSpPr>
        <p:spPr>
          <a:xfrm>
            <a:off x="4178440" y="4430967"/>
            <a:ext cx="0" cy="1881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88923" y="5062176"/>
            <a:ext cx="3624638" cy="1154162"/>
          </a:xfrm>
          <a:prstGeom prst="rect">
            <a:avLst/>
          </a:prstGeom>
        </p:spPr>
        <p:txBody>
          <a:bodyPr wrap="square" lIns="0" tIns="0" rIns="0">
            <a:spAutoFit/>
          </a:bodyPr>
          <a:lstStyle/>
          <a:p>
            <a:pPr algn="l"/>
            <a:r>
              <a:rPr lang="en-US" sz="1200" dirty="0">
                <a:solidFill>
                  <a:schemeClr val="bg1"/>
                </a:solidFill>
                <a:latin typeface="+mn-lt"/>
              </a:rPr>
              <a:t>Kantar Public</a:t>
            </a:r>
          </a:p>
          <a:p>
            <a:pPr algn="l"/>
            <a:r>
              <a:rPr lang="en-US" sz="1200" dirty="0">
                <a:solidFill>
                  <a:schemeClr val="bg1"/>
                </a:solidFill>
                <a:latin typeface="+mn-lt"/>
              </a:rPr>
              <a:t>Level 1, 46 Sale</a:t>
            </a:r>
            <a:r>
              <a:rPr lang="en-US" sz="1200" baseline="0" dirty="0">
                <a:solidFill>
                  <a:schemeClr val="bg1"/>
                </a:solidFill>
                <a:latin typeface="+mn-lt"/>
              </a:rPr>
              <a:t> Street</a:t>
            </a:r>
            <a:r>
              <a:rPr lang="en-US" sz="1200" dirty="0">
                <a:solidFill>
                  <a:schemeClr val="bg1"/>
                </a:solidFill>
                <a:latin typeface="+mn-lt"/>
              </a:rPr>
              <a:t>, Auckland </a:t>
            </a:r>
          </a:p>
          <a:p>
            <a:pPr algn="l"/>
            <a:r>
              <a:rPr lang="en-US" sz="1200" dirty="0">
                <a:solidFill>
                  <a:schemeClr val="bg1"/>
                </a:solidFill>
                <a:latin typeface="+mn-lt"/>
              </a:rPr>
              <a:t>PO Box 33690, </a:t>
            </a:r>
            <a:r>
              <a:rPr lang="en-US" sz="1200" dirty="0" err="1">
                <a:solidFill>
                  <a:schemeClr val="bg1"/>
                </a:solidFill>
                <a:latin typeface="+mn-lt"/>
              </a:rPr>
              <a:t>Takapuna</a:t>
            </a:r>
            <a:r>
              <a:rPr lang="en-US" sz="1200" dirty="0">
                <a:solidFill>
                  <a:schemeClr val="bg1"/>
                </a:solidFill>
                <a:latin typeface="+mn-lt"/>
              </a:rPr>
              <a:t> 0740</a:t>
            </a:r>
          </a:p>
          <a:p>
            <a:pPr algn="l"/>
            <a:r>
              <a:rPr lang="en-US" sz="1200" dirty="0">
                <a:solidFill>
                  <a:schemeClr val="bg1"/>
                </a:solidFill>
                <a:latin typeface="+mn-lt"/>
              </a:rPr>
              <a:t>Phone (09) 919 9200 </a:t>
            </a:r>
          </a:p>
          <a:p>
            <a:pPr algn="l"/>
            <a:endParaRPr lang="en-US" sz="1200" dirty="0">
              <a:solidFill>
                <a:schemeClr val="bg1"/>
              </a:solidFill>
              <a:latin typeface="+mn-lt"/>
            </a:endParaRPr>
          </a:p>
          <a:p>
            <a:pPr algn="l"/>
            <a:r>
              <a:rPr lang="en-US" sz="1200" dirty="0">
                <a:solidFill>
                  <a:schemeClr val="bg1"/>
                </a:solidFill>
                <a:latin typeface="+mn-lt"/>
              </a:rPr>
              <a:t>www.kantarpublic.co</a:t>
            </a:r>
            <a:endParaRPr lang="en-NZ" sz="2000" dirty="0">
              <a:solidFill>
                <a:schemeClr val="bg1"/>
              </a:solidFill>
              <a:latin typeface="+mn-lt"/>
            </a:endParaRPr>
          </a:p>
        </p:txBody>
      </p:sp>
      <p:pic>
        <p:nvPicPr>
          <p:cNvPr id="12" name="Picture 11" descr="A black and white sign&#10;&#10;Description automatically generated with low confidence">
            <a:extLst>
              <a:ext uri="{FF2B5EF4-FFF2-40B4-BE49-F238E27FC236}">
                <a16:creationId xmlns:a16="http://schemas.microsoft.com/office/drawing/2014/main" id="{6E0A1D39-C984-4C79-8405-0E2C449F6192}"/>
              </a:ext>
            </a:extLst>
          </p:cNvPr>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60624" y="946564"/>
            <a:ext cx="2498845" cy="398449"/>
          </a:xfrm>
          <a:prstGeom prst="rect">
            <a:avLst/>
          </a:prstGeom>
        </p:spPr>
      </p:pic>
    </p:spTree>
    <p:extLst>
      <p:ext uri="{BB962C8B-B14F-4D97-AF65-F5344CB8AC3E}">
        <p14:creationId xmlns:p14="http://schemas.microsoft.com/office/powerpoint/2010/main" val="394742471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ortant Info_Standar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ED64DE-F091-4F64-A798-38D9A6CCF64E}"/>
              </a:ext>
            </a:extLst>
          </p:cNvPr>
          <p:cNvSpPr/>
          <p:nvPr userDrawn="1"/>
        </p:nvSpPr>
        <p:spPr>
          <a:xfrm>
            <a:off x="-1" y="0"/>
            <a:ext cx="12192001"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userDrawn="1"/>
        </p:nvSpPr>
        <p:spPr>
          <a:xfrm>
            <a:off x="2246671" y="0"/>
            <a:ext cx="76986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userDrawn="1"/>
        </p:nvSpPr>
        <p:spPr>
          <a:xfrm>
            <a:off x="2246671" y="0"/>
            <a:ext cx="7698658" cy="14287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userDrawn="1"/>
        </p:nvSpPr>
        <p:spPr>
          <a:xfrm>
            <a:off x="3304948" y="347038"/>
            <a:ext cx="5582106" cy="461665"/>
          </a:xfrm>
          <a:prstGeom prst="rect">
            <a:avLst/>
          </a:prstGeom>
        </p:spPr>
        <p:txBody>
          <a:bodyPr wrap="none">
            <a:spAutoFit/>
          </a:bodyPr>
          <a:lstStyle/>
          <a:p>
            <a:pPr algn="ctr"/>
            <a:r>
              <a:rPr lang="en-NZ" sz="2400" spc="300" dirty="0">
                <a:solidFill>
                  <a:srgbClr val="7A90AF"/>
                </a:solidFill>
                <a:latin typeface="Arial Black" panose="020B0A04020102020204" pitchFamily="34" charset="0"/>
              </a:rPr>
              <a:t>IMPORTANT INFORMATION</a:t>
            </a:r>
          </a:p>
        </p:txBody>
      </p:sp>
      <p:sp>
        <p:nvSpPr>
          <p:cNvPr id="13" name="Rectangle 12"/>
          <p:cNvSpPr/>
          <p:nvPr userDrawn="1"/>
        </p:nvSpPr>
        <p:spPr>
          <a:xfrm>
            <a:off x="3568739" y="799064"/>
            <a:ext cx="5054525" cy="307777"/>
          </a:xfrm>
          <a:prstGeom prst="rect">
            <a:avLst/>
          </a:prstGeom>
        </p:spPr>
        <p:txBody>
          <a:bodyPr wrap="none">
            <a:spAutoFit/>
          </a:bodyPr>
          <a:lstStyle/>
          <a:p>
            <a:pPr algn="ctr"/>
            <a:r>
              <a:rPr lang="en-NZ" sz="1400" spc="300" dirty="0">
                <a:solidFill>
                  <a:prstClr val="white">
                    <a:lumMod val="95000"/>
                  </a:prstClr>
                </a:solidFill>
                <a:latin typeface="Palatino Linotype" panose="02040502050505030304" pitchFamily="18" charset="0"/>
              </a:rPr>
              <a:t>Research Association NZ Code of Practice</a:t>
            </a:r>
            <a:endParaRPr lang="en-NZ" sz="1400" spc="300" dirty="0">
              <a:solidFill>
                <a:srgbClr val="C1AC5F"/>
              </a:solidFill>
              <a:latin typeface="Palatino Linotype" panose="02040502050505030304" pitchFamily="18" charset="0"/>
            </a:endParaRPr>
          </a:p>
        </p:txBody>
      </p:sp>
      <p:sp>
        <p:nvSpPr>
          <p:cNvPr id="14" name="Rectangle 13"/>
          <p:cNvSpPr/>
          <p:nvPr userDrawn="1"/>
        </p:nvSpPr>
        <p:spPr>
          <a:xfrm>
            <a:off x="2514000" y="1654358"/>
            <a:ext cx="7164000" cy="4339650"/>
          </a:xfrm>
          <a:prstGeom prst="rect">
            <a:avLst/>
          </a:prstGeom>
        </p:spPr>
        <p:txBody>
          <a:bodyPr wrap="square">
            <a:spAutoFit/>
          </a:bodyPr>
          <a:lstStyle/>
          <a:p>
            <a:r>
              <a:rPr lang="en-NZ" sz="900" b="1" dirty="0">
                <a:solidFill>
                  <a:srgbClr val="333333"/>
                </a:solidFill>
                <a:latin typeface="+mn-lt"/>
              </a:rPr>
              <a:t>Colmar Brunton </a:t>
            </a:r>
            <a:r>
              <a:rPr lang="en-NZ" sz="900" dirty="0">
                <a:solidFill>
                  <a:srgbClr val="333333"/>
                </a:solidFill>
                <a:latin typeface="+mn-lt"/>
              </a:rPr>
              <a:t>practitioners are members of the Research Association NZ and are obliged to comply with the Research Association NZ Code of Practice.  A copy of the Code is available from the Executive Secretary or the Complaints Officer of the Society.</a:t>
            </a:r>
          </a:p>
          <a:p>
            <a:endParaRPr lang="en-NZ" sz="600" dirty="0">
              <a:solidFill>
                <a:srgbClr val="333333"/>
              </a:solidFill>
              <a:latin typeface="+mn-lt"/>
            </a:endParaRPr>
          </a:p>
          <a:p>
            <a:r>
              <a:rPr lang="en-NZ" sz="900" b="1" dirty="0">
                <a:solidFill>
                  <a:srgbClr val="333333"/>
                </a:solidFill>
                <a:latin typeface="+mn-lt"/>
              </a:rPr>
              <a:t>Confidentiality</a:t>
            </a:r>
          </a:p>
          <a:p>
            <a:r>
              <a:rPr lang="en-NZ" sz="900" dirty="0">
                <a:solidFill>
                  <a:srgbClr val="333333"/>
                </a:solidFill>
                <a:latin typeface="+mn-lt"/>
              </a:rPr>
              <a:t>Reports and other records relevant to a Market Research project and provided by the Researcher shall normally be for use solely by the Client and the Client’s consultants or advisers.</a:t>
            </a:r>
          </a:p>
          <a:p>
            <a:endParaRPr lang="en-NZ" sz="600" dirty="0">
              <a:solidFill>
                <a:srgbClr val="333333"/>
              </a:solidFill>
              <a:latin typeface="+mn-lt"/>
            </a:endParaRPr>
          </a:p>
          <a:p>
            <a:r>
              <a:rPr lang="en-NZ" sz="900" b="1" dirty="0">
                <a:solidFill>
                  <a:srgbClr val="333333"/>
                </a:solidFill>
                <a:latin typeface="+mn-lt"/>
              </a:rPr>
              <a:t>Research Information</a:t>
            </a:r>
          </a:p>
          <a:p>
            <a:r>
              <a:rPr lang="en-NZ" sz="900" dirty="0">
                <a:solidFill>
                  <a:srgbClr val="333333"/>
                </a:solidFill>
                <a:latin typeface="+mn-lt"/>
              </a:rPr>
              <a:t>Article 25 of the Research Association NZ Code states:</a:t>
            </a:r>
          </a:p>
          <a:p>
            <a:pPr marL="381470" lvl="1" indent="-228612">
              <a:buFont typeface="+mj-lt"/>
              <a:buAutoNum type="alphaLcPeriod"/>
            </a:pPr>
            <a:r>
              <a:rPr lang="en-NZ" sz="900" dirty="0">
                <a:solidFill>
                  <a:srgbClr val="333333"/>
                </a:solidFill>
                <a:latin typeface="+mn-lt"/>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900" dirty="0">
                <a:solidFill>
                  <a:srgbClr val="333333"/>
                </a:solidFill>
                <a:latin typeface="+mn-lt"/>
              </a:rPr>
              <a:t>Marketing research proposals, discussion papers and quotations, unless these have been paid for by the client, remain the property of the Researcher.</a:t>
            </a:r>
          </a:p>
          <a:p>
            <a:pPr marL="381470" lvl="1" indent="-228612">
              <a:buFont typeface="+mj-lt"/>
              <a:buAutoNum type="alphaLcPeriod"/>
            </a:pPr>
            <a:r>
              <a:rPr lang="en-NZ" sz="900" dirty="0">
                <a:solidFill>
                  <a:srgbClr val="333333"/>
                </a:solidFill>
                <a:latin typeface="+mn-lt"/>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600" dirty="0">
              <a:solidFill>
                <a:srgbClr val="333333"/>
              </a:solidFill>
              <a:latin typeface="+mn-lt"/>
            </a:endParaRPr>
          </a:p>
          <a:p>
            <a:r>
              <a:rPr lang="en-NZ" sz="900" b="1" dirty="0">
                <a:solidFill>
                  <a:srgbClr val="333333"/>
                </a:solidFill>
                <a:latin typeface="+mn-lt"/>
              </a:rPr>
              <a:t>Publication of a Research Project</a:t>
            </a:r>
          </a:p>
          <a:p>
            <a:r>
              <a:rPr lang="en-NZ" sz="900" dirty="0">
                <a:solidFill>
                  <a:srgbClr val="333333"/>
                </a:solidFill>
                <a:latin typeface="+mn-lt"/>
              </a:rPr>
              <a:t>Article 31 of the Research Association NZ Code states:</a:t>
            </a:r>
          </a:p>
          <a:p>
            <a:r>
              <a:rPr lang="en-NZ" sz="900" dirty="0">
                <a:solidFill>
                  <a:srgbClr val="333333"/>
                </a:solidFill>
                <a:latin typeface="+mn-lt"/>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900" dirty="0">
                <a:solidFill>
                  <a:srgbClr val="333333"/>
                </a:solidFill>
                <a:latin typeface="+mn-lt"/>
              </a:rPr>
              <a:t>Refuse permission for their name to be quoted in connection with the published findings</a:t>
            </a:r>
          </a:p>
          <a:p>
            <a:pPr marL="381470" lvl="1" indent="-228612">
              <a:buFont typeface="+mj-lt"/>
              <a:buAutoNum type="alphaLcPeriod"/>
            </a:pPr>
            <a:r>
              <a:rPr lang="en-NZ" sz="900" dirty="0">
                <a:solidFill>
                  <a:srgbClr val="333333"/>
                </a:solidFill>
                <a:latin typeface="+mn-lt"/>
              </a:rPr>
              <a:t>Publish the appropriate details of the project</a:t>
            </a:r>
          </a:p>
          <a:p>
            <a:pPr marL="381470" lvl="1" indent="-228612">
              <a:buFont typeface="+mj-lt"/>
              <a:buAutoNum type="alphaLcPeriod"/>
            </a:pPr>
            <a:r>
              <a:rPr lang="en-NZ" sz="900" dirty="0">
                <a:solidFill>
                  <a:srgbClr val="333333"/>
                </a:solidFill>
                <a:latin typeface="+mn-lt"/>
              </a:rPr>
              <a:t>Correct any misleading aspects of the published presentation of the findings</a:t>
            </a:r>
          </a:p>
          <a:p>
            <a:pPr marL="714224" lvl="1" indent="-259718">
              <a:buFont typeface="+mj-lt"/>
              <a:buAutoNum type="alphaLcPeriod"/>
            </a:pPr>
            <a:endParaRPr lang="en-NZ" sz="600" dirty="0">
              <a:solidFill>
                <a:srgbClr val="333333"/>
              </a:solidFill>
              <a:latin typeface="+mn-lt"/>
            </a:endParaRPr>
          </a:p>
          <a:p>
            <a:r>
              <a:rPr lang="en-NZ" sz="900" b="1" dirty="0">
                <a:solidFill>
                  <a:srgbClr val="333333"/>
                </a:solidFill>
                <a:latin typeface="+mn-lt"/>
              </a:rPr>
              <a:t>Electronic Copies</a:t>
            </a:r>
          </a:p>
          <a:p>
            <a:r>
              <a:rPr lang="en-NZ" sz="900" dirty="0">
                <a:solidFill>
                  <a:srgbClr val="333333"/>
                </a:solidFill>
                <a:latin typeface="+mn-lt"/>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600" b="1" dirty="0">
              <a:solidFill>
                <a:srgbClr val="333333"/>
              </a:solidFill>
              <a:latin typeface="+mn-lt"/>
            </a:endParaRPr>
          </a:p>
          <a:p>
            <a:r>
              <a:rPr lang="en-NZ" sz="900" dirty="0">
                <a:solidFill>
                  <a:srgbClr val="333333"/>
                </a:solidFill>
                <a:latin typeface="+mn-lt"/>
              </a:rPr>
              <a:t>Colmar Brunton ™ New Zealand is certified to International Standard ISO 20252 (2012).  This project will be/has been completed in compliance with this International Standard.</a:t>
            </a:r>
          </a:p>
          <a:p>
            <a:endParaRPr lang="en-NZ" sz="600" dirty="0">
              <a:solidFill>
                <a:srgbClr val="333333"/>
              </a:solidFill>
              <a:latin typeface="+mn-lt"/>
            </a:endParaRPr>
          </a:p>
          <a:p>
            <a:r>
              <a:rPr lang="en-NZ" sz="900" dirty="0">
                <a:solidFill>
                  <a:srgbClr val="333333"/>
                </a:solidFill>
                <a:latin typeface="+mn-lt"/>
              </a:rPr>
              <a:t>This presentation is subject to the detailed terms and conditions of Colmar Brunton, a copy of which is available on request or </a:t>
            </a:r>
            <a:r>
              <a:rPr lang="en-NZ" sz="900" dirty="0">
                <a:solidFill>
                  <a:srgbClr val="333333"/>
                </a:solidFill>
                <a:latin typeface="+mn-lt"/>
                <a:hlinkClick r:id="rId2"/>
              </a:rPr>
              <a:t>online here.</a:t>
            </a:r>
            <a:endParaRPr lang="en-NZ" sz="900" dirty="0">
              <a:solidFill>
                <a:srgbClr val="333333"/>
              </a:solidFill>
              <a:latin typeface="+mn-lt"/>
            </a:endParaRPr>
          </a:p>
        </p:txBody>
      </p:sp>
      <p:grpSp>
        <p:nvGrpSpPr>
          <p:cNvPr id="17" name="Group 16"/>
          <p:cNvGrpSpPr/>
          <p:nvPr userDrawn="1"/>
        </p:nvGrpSpPr>
        <p:grpSpPr>
          <a:xfrm>
            <a:off x="4247242" y="6025289"/>
            <a:ext cx="3697517" cy="651320"/>
            <a:chOff x="3831771" y="6025289"/>
            <a:chExt cx="3697517" cy="651320"/>
          </a:xfrm>
        </p:grpSpPr>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9459" y="6061248"/>
              <a:ext cx="1259829" cy="57940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1771" y="6025289"/>
              <a:ext cx="2181288" cy="651320"/>
            </a:xfrm>
            <a:prstGeom prst="rect">
              <a:avLst/>
            </a:prstGeom>
          </p:spPr>
        </p:pic>
      </p:grpSp>
      <p:sp>
        <p:nvSpPr>
          <p:cNvPr id="18" name="Rectangle 17"/>
          <p:cNvSpPr/>
          <p:nvPr userDrawn="1"/>
        </p:nvSpPr>
        <p:spPr>
          <a:xfrm>
            <a:off x="2246670" y="1378550"/>
            <a:ext cx="7698659" cy="502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0" name="Picture 19" descr="A black and white sign&#10;&#10;Description automatically generated with low confidence">
            <a:extLst>
              <a:ext uri="{FF2B5EF4-FFF2-40B4-BE49-F238E27FC236}">
                <a16:creationId xmlns:a16="http://schemas.microsoft.com/office/drawing/2014/main" id="{1F232EB5-9956-4F8E-B64B-A9186608467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23051" y="6060343"/>
            <a:ext cx="3633679" cy="579402"/>
          </a:xfrm>
          <a:prstGeom prst="rect">
            <a:avLst/>
          </a:prstGeom>
        </p:spPr>
      </p:pic>
    </p:spTree>
    <p:extLst>
      <p:ext uri="{BB962C8B-B14F-4D97-AF65-F5344CB8AC3E}">
        <p14:creationId xmlns:p14="http://schemas.microsoft.com/office/powerpoint/2010/main" val="2945545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E839D-69DC-4951-8FF2-C21B7817C180}"/>
              </a:ext>
            </a:extLst>
          </p:cNvPr>
          <p:cNvSpPr/>
          <p:nvPr userDrawn="1"/>
        </p:nvSpPr>
        <p:spPr>
          <a:xfrm>
            <a:off x="0" y="0"/>
            <a:ext cx="1219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3216C77A-0164-4CB9-B705-8652F9BF7E67}"/>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0566F9D1-D12B-48B1-976C-96EDE7B125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2182115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A24E6E-FB79-4DB8-80E9-1FC2142C59A0}"/>
              </a:ext>
            </a:extLst>
          </p:cNvPr>
          <p:cNvSpPr/>
          <p:nvPr userDrawn="1"/>
        </p:nvSpPr>
        <p:spPr>
          <a:xfrm>
            <a:off x="306" y="0"/>
            <a:ext cx="6105525"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1"/>
          <p:cNvSpPr>
            <a:spLocks noGrp="1"/>
          </p:cNvSpPr>
          <p:nvPr>
            <p:ph type="ctrTitle" hasCustomPrompt="1"/>
          </p:nvPr>
        </p:nvSpPr>
        <p:spPr>
          <a:xfrm>
            <a:off x="360000" y="2654953"/>
            <a:ext cx="5385832" cy="897392"/>
          </a:xfrm>
        </p:spPr>
        <p:txBody>
          <a:bodyPr anchor="ctr">
            <a:normAutofit/>
          </a:bodyPr>
          <a:lstStyle>
            <a:lvl1pPr algn="ctr">
              <a:defRPr sz="2400" spc="0">
                <a:solidFill>
                  <a:schemeClr val="bg1"/>
                </a:solidFill>
                <a:latin typeface="Arial Black" panose="020B0A04020102020204" pitchFamily="34" charset="0"/>
              </a:defRPr>
            </a:lvl1pPr>
          </a:lstStyle>
          <a:p>
            <a:r>
              <a:rPr lang="en-US" dirty="0"/>
              <a:t>CONTENTS</a:t>
            </a:r>
            <a:endParaRPr lang="en-NZ" dirty="0"/>
          </a:p>
        </p:txBody>
      </p:sp>
      <p:sp>
        <p:nvSpPr>
          <p:cNvPr id="12" name="Text Placeholder 11"/>
          <p:cNvSpPr>
            <a:spLocks noGrp="1"/>
          </p:cNvSpPr>
          <p:nvPr>
            <p:ph type="body" sz="quarter" idx="10"/>
          </p:nvPr>
        </p:nvSpPr>
        <p:spPr>
          <a:xfrm>
            <a:off x="6456000" y="360000"/>
            <a:ext cx="3935997" cy="6137999"/>
          </a:xfrm>
        </p:spPr>
        <p:txBody>
          <a:bodyPr anchor="ctr">
            <a:normAutofit/>
          </a:bodyPr>
          <a:lstStyle>
            <a:lvl1pPr marL="0" indent="0">
              <a:buNone/>
              <a:defRPr sz="1800">
                <a:solidFill>
                  <a:srgbClr val="333333"/>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p:txBody>
      </p:sp>
    </p:spTree>
    <p:extLst>
      <p:ext uri="{BB962C8B-B14F-4D97-AF65-F5344CB8AC3E}">
        <p14:creationId xmlns:p14="http://schemas.microsoft.com/office/powerpoint/2010/main" val="163691030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Layout">
    <p:spTree>
      <p:nvGrpSpPr>
        <p:cNvPr id="1" name=""/>
        <p:cNvGrpSpPr/>
        <p:nvPr/>
      </p:nvGrpSpPr>
      <p:grpSpPr>
        <a:xfrm>
          <a:off x="0" y="0"/>
          <a:ext cx="0" cy="0"/>
          <a:chOff x="0" y="0"/>
          <a:chExt cx="0" cy="0"/>
        </a:xfrm>
      </p:grpSpPr>
      <p:sp>
        <p:nvSpPr>
          <p:cNvPr id="8" name="Rectangle 7"/>
          <p:cNvSpPr/>
          <p:nvPr userDrawn="1"/>
        </p:nvSpPr>
        <p:spPr>
          <a:xfrm>
            <a:off x="0" y="1440000"/>
            <a:ext cx="12192000" cy="4567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0" y="0"/>
            <a:ext cx="12192000" cy="1440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0000" y="180000"/>
            <a:ext cx="9462957" cy="369332"/>
          </a:xfrm>
        </p:spPr>
        <p:txBody>
          <a:bodyPr anchor="t">
            <a:noAutofit/>
          </a:bodyPr>
          <a:lstStyle>
            <a:lvl1pPr algn="l">
              <a:defRPr sz="2000" spc="0">
                <a:solidFill>
                  <a:schemeClr val="bg1"/>
                </a:solidFill>
                <a:latin typeface="Arial Black" panose="020B0A04020102020204" pitchFamily="34" charset="0"/>
              </a:defRPr>
            </a:lvl1pPr>
          </a:lstStyle>
          <a:p>
            <a:r>
              <a:rPr lang="en-US" dirty="0"/>
              <a:t>SLIDE TITLE</a:t>
            </a:r>
            <a:endParaRPr lang="en-NZ"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3600" y="424392"/>
            <a:ext cx="1980000" cy="591216"/>
          </a:xfrm>
          <a:prstGeom prst="rect">
            <a:avLst/>
          </a:prstGeom>
        </p:spPr>
      </p:pic>
      <p:sp>
        <p:nvSpPr>
          <p:cNvPr id="16" name="Text Placeholder 3"/>
          <p:cNvSpPr>
            <a:spLocks noGrp="1"/>
          </p:cNvSpPr>
          <p:nvPr>
            <p:ph type="body" sz="quarter" idx="15"/>
          </p:nvPr>
        </p:nvSpPr>
        <p:spPr>
          <a:xfrm>
            <a:off x="360000" y="549332"/>
            <a:ext cx="9462957" cy="710668"/>
          </a:xfrm>
        </p:spPr>
        <p:txBody>
          <a:bodyPr anchor="ctr">
            <a:normAutofit/>
          </a:bodyPr>
          <a:lstStyle>
            <a:lvl1pPr marL="0" indent="0" algn="l">
              <a:buNone/>
              <a:defRPr sz="1600" baseline="0">
                <a:solidFill>
                  <a:schemeClr val="bg1"/>
                </a:solidFill>
                <a:latin typeface="+mn-lt"/>
                <a:cs typeface="Arial" panose="020B0604020202020204" pitchFamily="34"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endParaRPr lang="en-US" dirty="0"/>
          </a:p>
        </p:txBody>
      </p:sp>
      <p:sp>
        <p:nvSpPr>
          <p:cNvPr id="23" name="Footer Placeholder 22"/>
          <p:cNvSpPr>
            <a:spLocks noGrp="1"/>
          </p:cNvSpPr>
          <p:nvPr>
            <p:ph type="ftr" sz="quarter" idx="17"/>
          </p:nvPr>
        </p:nvSpPr>
        <p:spPr/>
        <p:txBody>
          <a:bodyPr/>
          <a:lstStyle/>
          <a:p>
            <a:endParaRPr lang="en-NZ" dirty="0"/>
          </a:p>
        </p:txBody>
      </p:sp>
      <p:sp>
        <p:nvSpPr>
          <p:cNvPr id="2" name="TextBox 1">
            <a:extLst>
              <a:ext uri="{FF2B5EF4-FFF2-40B4-BE49-F238E27FC236}">
                <a16:creationId xmlns:a16="http://schemas.microsoft.com/office/drawing/2014/main" id="{D61156E5-1610-4D2B-AEC3-839763870DE5}"/>
              </a:ext>
            </a:extLst>
          </p:cNvPr>
          <p:cNvSpPr txBox="1"/>
          <p:nvPr userDrawn="1"/>
        </p:nvSpPr>
        <p:spPr>
          <a:xfrm>
            <a:off x="9213669" y="6330702"/>
            <a:ext cx="27199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300" normalizeH="0" baseline="0" noProof="0" dirty="0">
                <a:ln>
                  <a:noFill/>
                </a:ln>
                <a:solidFill>
                  <a:srgbClr val="333333">
                    <a:lumMod val="75000"/>
                  </a:srgbClr>
                </a:solidFill>
                <a:effectLst/>
                <a:uLnTx/>
                <a:uFillTx/>
                <a:latin typeface="+mn-lt"/>
                <a:ea typeface="+mn-ea"/>
                <a:cs typeface="+mn-cs"/>
              </a:rPr>
              <a:t>COLMAR BRUNTON 2018 | </a:t>
            </a:r>
            <a:fld id="{6D55FA51-8AD9-474B-A8B8-21D0534F6F51}" type="slidenum">
              <a:rPr kumimoji="0" lang="en-NZ" sz="1000" b="0" i="0" u="none" strike="noStrike" kern="1200" cap="none" spc="300" normalizeH="0" baseline="0" noProof="0" smtClean="0">
                <a:ln>
                  <a:noFill/>
                </a:ln>
                <a:solidFill>
                  <a:srgbClr val="333333">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NZ" dirty="0"/>
          </a:p>
        </p:txBody>
      </p:sp>
    </p:spTree>
    <p:extLst>
      <p:ext uri="{BB962C8B-B14F-4D97-AF65-F5344CB8AC3E}">
        <p14:creationId xmlns:p14="http://schemas.microsoft.com/office/powerpoint/2010/main" val="105768663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Layout">
    <p:spTree>
      <p:nvGrpSpPr>
        <p:cNvPr id="1" name=""/>
        <p:cNvGrpSpPr/>
        <p:nvPr/>
      </p:nvGrpSpPr>
      <p:grpSpPr>
        <a:xfrm>
          <a:off x="0" y="0"/>
          <a:ext cx="0" cy="0"/>
          <a:chOff x="0" y="0"/>
          <a:chExt cx="0" cy="0"/>
        </a:xfrm>
      </p:grpSpPr>
      <p:sp>
        <p:nvSpPr>
          <p:cNvPr id="6" name="Rectangle 5"/>
          <p:cNvSpPr/>
          <p:nvPr userDrawn="1"/>
        </p:nvSpPr>
        <p:spPr>
          <a:xfrm>
            <a:off x="0" y="0"/>
            <a:ext cx="12192000" cy="1440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0000" y="180000"/>
            <a:ext cx="9462957" cy="369332"/>
          </a:xfrm>
        </p:spPr>
        <p:txBody>
          <a:bodyPr anchor="t">
            <a:noAutofit/>
          </a:bodyPr>
          <a:lstStyle>
            <a:lvl1pPr algn="l">
              <a:defRPr sz="2000" spc="0">
                <a:solidFill>
                  <a:schemeClr val="bg1"/>
                </a:solidFill>
                <a:latin typeface="Arial Black" panose="020B0A04020102020204" pitchFamily="34" charset="0"/>
              </a:defRPr>
            </a:lvl1pPr>
          </a:lstStyle>
          <a:p>
            <a:r>
              <a:rPr lang="en-US" dirty="0"/>
              <a:t>SLIDE TITLE</a:t>
            </a:r>
            <a:endParaRPr lang="en-NZ" dirty="0"/>
          </a:p>
        </p:txBody>
      </p:sp>
      <p:sp>
        <p:nvSpPr>
          <p:cNvPr id="16" name="Text Placeholder 3"/>
          <p:cNvSpPr>
            <a:spLocks noGrp="1"/>
          </p:cNvSpPr>
          <p:nvPr>
            <p:ph type="body" sz="quarter" idx="15"/>
          </p:nvPr>
        </p:nvSpPr>
        <p:spPr>
          <a:xfrm>
            <a:off x="360000" y="549332"/>
            <a:ext cx="11573600" cy="710668"/>
          </a:xfrm>
        </p:spPr>
        <p:txBody>
          <a:bodyPr anchor="ctr">
            <a:normAutofit/>
          </a:bodyPr>
          <a:lstStyle>
            <a:lvl1pPr marL="0" indent="0" algn="l">
              <a:buNone/>
              <a:defRPr sz="1600" baseline="0">
                <a:solidFill>
                  <a:schemeClr val="bg1"/>
                </a:solidFill>
                <a:latin typeface="+mn-lt"/>
                <a:cs typeface="Arial" panose="020B0604020202020204" pitchFamily="34"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endParaRPr lang="en-US" dirty="0"/>
          </a:p>
        </p:txBody>
      </p:sp>
      <p:sp>
        <p:nvSpPr>
          <p:cNvPr id="23" name="Footer Placeholder 22"/>
          <p:cNvSpPr>
            <a:spLocks noGrp="1"/>
          </p:cNvSpPr>
          <p:nvPr>
            <p:ph type="ftr" sz="quarter" idx="17"/>
          </p:nvPr>
        </p:nvSpPr>
        <p:spPr>
          <a:xfrm>
            <a:off x="360000" y="6324827"/>
            <a:ext cx="7234600" cy="215444"/>
          </a:xfrm>
        </p:spPr>
        <p:txBody>
          <a:bodyPr/>
          <a:lstStyle>
            <a:lvl1pPr>
              <a:defRPr sz="800"/>
            </a:lvl1pPr>
          </a:lstStyle>
          <a:p>
            <a:endParaRPr lang="en-NZ" dirty="0"/>
          </a:p>
        </p:txBody>
      </p:sp>
      <p:cxnSp>
        <p:nvCxnSpPr>
          <p:cNvPr id="3" name="Straight Connector 2">
            <a:extLst>
              <a:ext uri="{FF2B5EF4-FFF2-40B4-BE49-F238E27FC236}">
                <a16:creationId xmlns:a16="http://schemas.microsoft.com/office/drawing/2014/main" id="{9731A3F7-692B-4DB8-B8A1-6C2E5CE898CD}"/>
              </a:ext>
            </a:extLst>
          </p:cNvPr>
          <p:cNvCxnSpPr/>
          <p:nvPr userDrawn="1"/>
        </p:nvCxnSpPr>
        <p:spPr>
          <a:xfrm>
            <a:off x="0" y="60070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607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A9D43F-DCB3-C03A-02AE-DFCA4213F552}"/>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descr="A black and white sign&#10;&#10;Description automatically generated with low confidence">
            <a:extLst>
              <a:ext uri="{FF2B5EF4-FFF2-40B4-BE49-F238E27FC236}">
                <a16:creationId xmlns:a16="http://schemas.microsoft.com/office/drawing/2014/main" id="{5D252408-A33F-B235-690C-650A143FE8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9115" y="6274606"/>
            <a:ext cx="2060709" cy="328587"/>
          </a:xfrm>
          <a:prstGeom prst="rect">
            <a:avLst/>
          </a:prstGeom>
        </p:spPr>
      </p:pic>
    </p:spTree>
    <p:extLst>
      <p:ext uri="{BB962C8B-B14F-4D97-AF65-F5344CB8AC3E}">
        <p14:creationId xmlns:p14="http://schemas.microsoft.com/office/powerpoint/2010/main" val="3346900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Layout">
    <p:spTree>
      <p:nvGrpSpPr>
        <p:cNvPr id="1" name=""/>
        <p:cNvGrpSpPr/>
        <p:nvPr/>
      </p:nvGrpSpPr>
      <p:grpSpPr>
        <a:xfrm>
          <a:off x="0" y="0"/>
          <a:ext cx="0" cy="0"/>
          <a:chOff x="0" y="0"/>
          <a:chExt cx="0" cy="0"/>
        </a:xfrm>
      </p:grpSpPr>
      <p:sp>
        <p:nvSpPr>
          <p:cNvPr id="6" name="Rectangle 5"/>
          <p:cNvSpPr/>
          <p:nvPr userDrawn="1"/>
        </p:nvSpPr>
        <p:spPr>
          <a:xfrm>
            <a:off x="0" y="0"/>
            <a:ext cx="36000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1"/>
          <p:cNvSpPr>
            <a:spLocks noGrp="1"/>
          </p:cNvSpPr>
          <p:nvPr>
            <p:ph type="ctrTitle"/>
          </p:nvPr>
        </p:nvSpPr>
        <p:spPr>
          <a:xfrm>
            <a:off x="360000" y="2654953"/>
            <a:ext cx="2880000" cy="897392"/>
          </a:xfrm>
        </p:spPr>
        <p:txBody>
          <a:bodyPr anchor="ctr">
            <a:normAutofit/>
          </a:bodyPr>
          <a:lstStyle>
            <a:lvl1pPr algn="ctr">
              <a:defRPr sz="2400" spc="0">
                <a:solidFill>
                  <a:schemeClr val="bg1"/>
                </a:solidFill>
                <a:latin typeface="Arial Black" panose="020B0A04020102020204" pitchFamily="34" charset="0"/>
              </a:defRPr>
            </a:lvl1pPr>
          </a:lstStyle>
          <a:p>
            <a:endParaRPr lang="en-NZ"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0393" y="5847299"/>
            <a:ext cx="2179215" cy="650701"/>
          </a:xfrm>
          <a:prstGeom prst="rect">
            <a:avLst/>
          </a:prstGeom>
        </p:spPr>
      </p:pic>
    </p:spTree>
    <p:extLst>
      <p:ext uri="{BB962C8B-B14F-4D97-AF65-F5344CB8AC3E}">
        <p14:creationId xmlns:p14="http://schemas.microsoft.com/office/powerpoint/2010/main" val="16135423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9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6B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1</a:t>
            </a:r>
          </a:p>
        </p:txBody>
      </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13">
            <a:extLst>
              <a:ext uri="{FF2B5EF4-FFF2-40B4-BE49-F238E27FC236}">
                <a16:creationId xmlns:a16="http://schemas.microsoft.com/office/drawing/2014/main" id="{97021B8E-5E49-40DD-BCB8-9435BED9F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86491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BF106-4068-4039-B9DC-2453CE1A5114}"/>
              </a:ext>
            </a:extLst>
          </p:cNvPr>
          <p:cNvSpPr/>
          <p:nvPr userDrawn="1"/>
        </p:nvSpPr>
        <p:spPr>
          <a:xfrm>
            <a:off x="0" y="0"/>
            <a:ext cx="7620000" cy="6858000"/>
          </a:xfrm>
          <a:prstGeom prst="rect">
            <a:avLst/>
          </a:prstGeom>
          <a:solidFill>
            <a:srgbClr val="586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7620000" y="0"/>
            <a:ext cx="457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2</a:t>
            </a:r>
          </a:p>
        </p:txBody>
      </p:sp>
      <p:sp>
        <p:nvSpPr>
          <p:cNvPr id="6" name="Freeform 5">
            <a:extLst>
              <a:ext uri="{FF2B5EF4-FFF2-40B4-BE49-F238E27FC236}">
                <a16:creationId xmlns:a16="http://schemas.microsoft.com/office/drawing/2014/main" id="{BAF16547-0BBA-498A-A2CB-D403B013892A}"/>
              </a:ext>
            </a:extLst>
          </p:cNvPr>
          <p:cNvSpPr>
            <a:spLocks noEditPoints="1"/>
          </p:cNvSpPr>
          <p:nvPr userDrawn="1"/>
        </p:nvSpPr>
        <p:spPr bwMode="auto">
          <a:xfrm>
            <a:off x="0" y="196756"/>
            <a:ext cx="7620000" cy="5823044"/>
          </a:xfrm>
          <a:custGeom>
            <a:avLst/>
            <a:gdLst>
              <a:gd name="T0" fmla="*/ 534 w 625"/>
              <a:gd name="T1" fmla="*/ 67 h 477"/>
              <a:gd name="T2" fmla="*/ 583 w 625"/>
              <a:gd name="T3" fmla="*/ 56 h 477"/>
              <a:gd name="T4" fmla="*/ 368 w 625"/>
              <a:gd name="T5" fmla="*/ 45 h 477"/>
              <a:gd name="T6" fmla="*/ 303 w 625"/>
              <a:gd name="T7" fmla="*/ 1 h 477"/>
              <a:gd name="T8" fmla="*/ 53 w 625"/>
              <a:gd name="T9" fmla="*/ 45 h 477"/>
              <a:gd name="T10" fmla="*/ 53 w 625"/>
              <a:gd name="T11" fmla="*/ 67 h 477"/>
              <a:gd name="T12" fmla="*/ 8 w 625"/>
              <a:gd name="T13" fmla="*/ 240 h 477"/>
              <a:gd name="T14" fmla="*/ 0 w 625"/>
              <a:gd name="T15" fmla="*/ 251 h 477"/>
              <a:gd name="T16" fmla="*/ 216 w 625"/>
              <a:gd name="T17" fmla="*/ 251 h 477"/>
              <a:gd name="T18" fmla="*/ 206 w 625"/>
              <a:gd name="T19" fmla="*/ 240 h 477"/>
              <a:gd name="T20" fmla="*/ 256 w 625"/>
              <a:gd name="T21" fmla="*/ 67 h 477"/>
              <a:gd name="T22" fmla="*/ 301 w 625"/>
              <a:gd name="T23" fmla="*/ 375 h 477"/>
              <a:gd name="T24" fmla="*/ 230 w 625"/>
              <a:gd name="T25" fmla="*/ 477 h 477"/>
              <a:gd name="T26" fmla="*/ 394 w 625"/>
              <a:gd name="T27" fmla="*/ 477 h 477"/>
              <a:gd name="T28" fmla="*/ 405 w 625"/>
              <a:gd name="T29" fmla="*/ 468 h 477"/>
              <a:gd name="T30" fmla="*/ 323 w 625"/>
              <a:gd name="T31" fmla="*/ 375 h 477"/>
              <a:gd name="T32" fmla="*/ 368 w 625"/>
              <a:gd name="T33" fmla="*/ 67 h 477"/>
              <a:gd name="T34" fmla="*/ 418 w 625"/>
              <a:gd name="T35" fmla="*/ 240 h 477"/>
              <a:gd name="T36" fmla="*/ 409 w 625"/>
              <a:gd name="T37" fmla="*/ 251 h 477"/>
              <a:gd name="T38" fmla="*/ 624 w 625"/>
              <a:gd name="T39" fmla="*/ 251 h 477"/>
              <a:gd name="T40" fmla="*/ 442 w 625"/>
              <a:gd name="T41" fmla="*/ 240 h 477"/>
              <a:gd name="T42" fmla="*/ 592 w 625"/>
              <a:gd name="T43" fmla="*/ 240 h 477"/>
              <a:gd name="T44" fmla="*/ 602 w 625"/>
              <a:gd name="T45" fmla="*/ 262 h 477"/>
              <a:gd name="T46" fmla="*/ 431 w 625"/>
              <a:gd name="T47" fmla="*/ 262 h 477"/>
              <a:gd name="T48" fmla="*/ 312 w 625"/>
              <a:gd name="T49" fmla="*/ 89 h 477"/>
              <a:gd name="T50" fmla="*/ 312 w 625"/>
              <a:gd name="T51" fmla="*/ 18 h 477"/>
              <a:gd name="T52" fmla="*/ 312 w 625"/>
              <a:gd name="T53" fmla="*/ 89 h 477"/>
              <a:gd name="T54" fmla="*/ 383 w 625"/>
              <a:gd name="T55" fmla="*/ 455 h 477"/>
              <a:gd name="T56" fmla="*/ 312 w 625"/>
              <a:gd name="T57" fmla="*/ 395 h 477"/>
              <a:gd name="T58" fmla="*/ 107 w 625"/>
              <a:gd name="T59" fmla="*/ 80 h 477"/>
              <a:gd name="T60" fmla="*/ 33 w 625"/>
              <a:gd name="T61" fmla="*/ 240 h 477"/>
              <a:gd name="T62" fmla="*/ 107 w 625"/>
              <a:gd name="T63" fmla="*/ 336 h 477"/>
              <a:gd name="T64" fmla="*/ 193 w 625"/>
              <a:gd name="T65" fmla="*/ 26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477">
                <a:moveTo>
                  <a:pt x="616" y="240"/>
                </a:moveTo>
                <a:cubicBezTo>
                  <a:pt x="534" y="67"/>
                  <a:pt x="534" y="67"/>
                  <a:pt x="534" y="67"/>
                </a:cubicBezTo>
                <a:cubicBezTo>
                  <a:pt x="572" y="67"/>
                  <a:pt x="572" y="67"/>
                  <a:pt x="572" y="67"/>
                </a:cubicBezTo>
                <a:cubicBezTo>
                  <a:pt x="578" y="67"/>
                  <a:pt x="583" y="62"/>
                  <a:pt x="583" y="56"/>
                </a:cubicBezTo>
                <a:cubicBezTo>
                  <a:pt x="583" y="50"/>
                  <a:pt x="578" y="45"/>
                  <a:pt x="572" y="45"/>
                </a:cubicBezTo>
                <a:cubicBezTo>
                  <a:pt x="368" y="45"/>
                  <a:pt x="368" y="45"/>
                  <a:pt x="368" y="45"/>
                </a:cubicBezTo>
                <a:cubicBezTo>
                  <a:pt x="362" y="19"/>
                  <a:pt x="339" y="0"/>
                  <a:pt x="312" y="0"/>
                </a:cubicBezTo>
                <a:cubicBezTo>
                  <a:pt x="309" y="0"/>
                  <a:pt x="306" y="1"/>
                  <a:pt x="303" y="1"/>
                </a:cubicBezTo>
                <a:cubicBezTo>
                  <a:pt x="280" y="5"/>
                  <a:pt x="261" y="23"/>
                  <a:pt x="256" y="45"/>
                </a:cubicBezTo>
                <a:cubicBezTo>
                  <a:pt x="53" y="45"/>
                  <a:pt x="53" y="45"/>
                  <a:pt x="53" y="45"/>
                </a:cubicBezTo>
                <a:cubicBezTo>
                  <a:pt x="47" y="45"/>
                  <a:pt x="42" y="50"/>
                  <a:pt x="42" y="56"/>
                </a:cubicBezTo>
                <a:cubicBezTo>
                  <a:pt x="42" y="62"/>
                  <a:pt x="47" y="67"/>
                  <a:pt x="53" y="67"/>
                </a:cubicBezTo>
                <a:cubicBezTo>
                  <a:pt x="90" y="67"/>
                  <a:pt x="90" y="67"/>
                  <a:pt x="90" y="67"/>
                </a:cubicBezTo>
                <a:cubicBezTo>
                  <a:pt x="8" y="240"/>
                  <a:pt x="8" y="240"/>
                  <a:pt x="8" y="240"/>
                </a:cubicBezTo>
                <a:cubicBezTo>
                  <a:pt x="4" y="241"/>
                  <a:pt x="1" y="244"/>
                  <a:pt x="0" y="249"/>
                </a:cubicBezTo>
                <a:cubicBezTo>
                  <a:pt x="0" y="249"/>
                  <a:pt x="0" y="250"/>
                  <a:pt x="0" y="251"/>
                </a:cubicBezTo>
                <a:cubicBezTo>
                  <a:pt x="0" y="310"/>
                  <a:pt x="48" y="358"/>
                  <a:pt x="107" y="358"/>
                </a:cubicBezTo>
                <a:cubicBezTo>
                  <a:pt x="167" y="357"/>
                  <a:pt x="214" y="310"/>
                  <a:pt x="216" y="251"/>
                </a:cubicBezTo>
                <a:cubicBezTo>
                  <a:pt x="216" y="246"/>
                  <a:pt x="212" y="240"/>
                  <a:pt x="207" y="240"/>
                </a:cubicBezTo>
                <a:cubicBezTo>
                  <a:pt x="207" y="240"/>
                  <a:pt x="206" y="240"/>
                  <a:pt x="206" y="240"/>
                </a:cubicBezTo>
                <a:cubicBezTo>
                  <a:pt x="125" y="67"/>
                  <a:pt x="125" y="67"/>
                  <a:pt x="125" y="67"/>
                </a:cubicBezTo>
                <a:cubicBezTo>
                  <a:pt x="256" y="67"/>
                  <a:pt x="256" y="67"/>
                  <a:pt x="256" y="67"/>
                </a:cubicBezTo>
                <a:cubicBezTo>
                  <a:pt x="262" y="89"/>
                  <a:pt x="279" y="106"/>
                  <a:pt x="301" y="110"/>
                </a:cubicBezTo>
                <a:cubicBezTo>
                  <a:pt x="301" y="375"/>
                  <a:pt x="301" y="375"/>
                  <a:pt x="301" y="375"/>
                </a:cubicBezTo>
                <a:cubicBezTo>
                  <a:pt x="255" y="380"/>
                  <a:pt x="219" y="420"/>
                  <a:pt x="219" y="467"/>
                </a:cubicBezTo>
                <a:cubicBezTo>
                  <a:pt x="219" y="472"/>
                  <a:pt x="224" y="477"/>
                  <a:pt x="230" y="477"/>
                </a:cubicBezTo>
                <a:cubicBezTo>
                  <a:pt x="230" y="477"/>
                  <a:pt x="230" y="477"/>
                  <a:pt x="231" y="477"/>
                </a:cubicBezTo>
                <a:cubicBezTo>
                  <a:pt x="394" y="477"/>
                  <a:pt x="394" y="477"/>
                  <a:pt x="394" y="477"/>
                </a:cubicBezTo>
                <a:cubicBezTo>
                  <a:pt x="394" y="477"/>
                  <a:pt x="395" y="477"/>
                  <a:pt x="395" y="477"/>
                </a:cubicBezTo>
                <a:cubicBezTo>
                  <a:pt x="400" y="477"/>
                  <a:pt x="404" y="473"/>
                  <a:pt x="405" y="468"/>
                </a:cubicBezTo>
                <a:cubicBezTo>
                  <a:pt x="405" y="467"/>
                  <a:pt x="405" y="467"/>
                  <a:pt x="405" y="467"/>
                </a:cubicBezTo>
                <a:cubicBezTo>
                  <a:pt x="405" y="420"/>
                  <a:pt x="370" y="380"/>
                  <a:pt x="323" y="375"/>
                </a:cubicBezTo>
                <a:cubicBezTo>
                  <a:pt x="323" y="110"/>
                  <a:pt x="323" y="110"/>
                  <a:pt x="323" y="110"/>
                </a:cubicBezTo>
                <a:cubicBezTo>
                  <a:pt x="345" y="106"/>
                  <a:pt x="363" y="89"/>
                  <a:pt x="368" y="67"/>
                </a:cubicBezTo>
                <a:cubicBezTo>
                  <a:pt x="500" y="67"/>
                  <a:pt x="500" y="67"/>
                  <a:pt x="500" y="67"/>
                </a:cubicBezTo>
                <a:cubicBezTo>
                  <a:pt x="418" y="240"/>
                  <a:pt x="418" y="240"/>
                  <a:pt x="418" y="240"/>
                </a:cubicBezTo>
                <a:cubicBezTo>
                  <a:pt x="413" y="240"/>
                  <a:pt x="409" y="244"/>
                  <a:pt x="409" y="249"/>
                </a:cubicBezTo>
                <a:cubicBezTo>
                  <a:pt x="409" y="249"/>
                  <a:pt x="409" y="250"/>
                  <a:pt x="409" y="251"/>
                </a:cubicBezTo>
                <a:cubicBezTo>
                  <a:pt x="409" y="310"/>
                  <a:pt x="457" y="358"/>
                  <a:pt x="516" y="358"/>
                </a:cubicBezTo>
                <a:cubicBezTo>
                  <a:pt x="576" y="357"/>
                  <a:pt x="623" y="310"/>
                  <a:pt x="624" y="251"/>
                </a:cubicBezTo>
                <a:cubicBezTo>
                  <a:pt x="625" y="246"/>
                  <a:pt x="621" y="241"/>
                  <a:pt x="616" y="240"/>
                </a:cubicBezTo>
                <a:close/>
                <a:moveTo>
                  <a:pt x="442" y="240"/>
                </a:moveTo>
                <a:cubicBezTo>
                  <a:pt x="517" y="80"/>
                  <a:pt x="517" y="80"/>
                  <a:pt x="517" y="80"/>
                </a:cubicBezTo>
                <a:cubicBezTo>
                  <a:pt x="592" y="240"/>
                  <a:pt x="592" y="240"/>
                  <a:pt x="592" y="240"/>
                </a:cubicBezTo>
                <a:lnTo>
                  <a:pt x="442" y="240"/>
                </a:lnTo>
                <a:close/>
                <a:moveTo>
                  <a:pt x="602" y="262"/>
                </a:moveTo>
                <a:cubicBezTo>
                  <a:pt x="595" y="304"/>
                  <a:pt x="559" y="335"/>
                  <a:pt x="516" y="336"/>
                </a:cubicBezTo>
                <a:cubicBezTo>
                  <a:pt x="473" y="336"/>
                  <a:pt x="437" y="304"/>
                  <a:pt x="431" y="262"/>
                </a:cubicBezTo>
                <a:lnTo>
                  <a:pt x="602" y="262"/>
                </a:lnTo>
                <a:close/>
                <a:moveTo>
                  <a:pt x="312" y="89"/>
                </a:moveTo>
                <a:cubicBezTo>
                  <a:pt x="293" y="89"/>
                  <a:pt x="277" y="73"/>
                  <a:pt x="277" y="53"/>
                </a:cubicBezTo>
                <a:cubicBezTo>
                  <a:pt x="277" y="34"/>
                  <a:pt x="293" y="18"/>
                  <a:pt x="312" y="18"/>
                </a:cubicBezTo>
                <a:cubicBezTo>
                  <a:pt x="332" y="18"/>
                  <a:pt x="348" y="34"/>
                  <a:pt x="348" y="53"/>
                </a:cubicBezTo>
                <a:cubicBezTo>
                  <a:pt x="347" y="73"/>
                  <a:pt x="332" y="89"/>
                  <a:pt x="312" y="89"/>
                </a:cubicBezTo>
                <a:close/>
                <a:moveTo>
                  <a:pt x="312" y="395"/>
                </a:moveTo>
                <a:cubicBezTo>
                  <a:pt x="348" y="395"/>
                  <a:pt x="377" y="425"/>
                  <a:pt x="383" y="455"/>
                </a:cubicBezTo>
                <a:cubicBezTo>
                  <a:pt x="242" y="455"/>
                  <a:pt x="242" y="455"/>
                  <a:pt x="242" y="455"/>
                </a:cubicBezTo>
                <a:cubicBezTo>
                  <a:pt x="248" y="425"/>
                  <a:pt x="276" y="395"/>
                  <a:pt x="312" y="395"/>
                </a:cubicBezTo>
                <a:close/>
                <a:moveTo>
                  <a:pt x="33" y="240"/>
                </a:moveTo>
                <a:cubicBezTo>
                  <a:pt x="107" y="80"/>
                  <a:pt x="107" y="80"/>
                  <a:pt x="107" y="80"/>
                </a:cubicBezTo>
                <a:cubicBezTo>
                  <a:pt x="182" y="240"/>
                  <a:pt x="182" y="240"/>
                  <a:pt x="182" y="240"/>
                </a:cubicBezTo>
                <a:lnTo>
                  <a:pt x="33" y="240"/>
                </a:lnTo>
                <a:close/>
                <a:moveTo>
                  <a:pt x="193" y="262"/>
                </a:moveTo>
                <a:cubicBezTo>
                  <a:pt x="187" y="304"/>
                  <a:pt x="150" y="335"/>
                  <a:pt x="107" y="336"/>
                </a:cubicBezTo>
                <a:cubicBezTo>
                  <a:pt x="64" y="336"/>
                  <a:pt x="28" y="304"/>
                  <a:pt x="22" y="262"/>
                </a:cubicBezTo>
                <a:lnTo>
                  <a:pt x="193" y="262"/>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8" name="Rectangle 7">
            <a:extLst>
              <a:ext uri="{FF2B5EF4-FFF2-40B4-BE49-F238E27FC236}">
                <a16:creationId xmlns:a16="http://schemas.microsoft.com/office/drawing/2014/main" id="{B12D5C46-DE2B-4810-BED8-D52FC3F3DB0D}"/>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199504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Archer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DF235-BA9C-429C-8B4A-8E9ABABEAAAF}"/>
              </a:ext>
            </a:extLst>
          </p:cNvPr>
          <p:cNvSpPr/>
          <p:nvPr userDrawn="1"/>
        </p:nvSpPr>
        <p:spPr>
          <a:xfrm>
            <a:off x="0" y="0"/>
            <a:ext cx="7620000" cy="6858000"/>
          </a:xfrm>
          <a:prstGeom prst="rect">
            <a:avLst/>
          </a:prstGeom>
          <a:solidFill>
            <a:srgbClr val="38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7620000" y="0"/>
            <a:ext cx="4572000"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3</a:t>
            </a:r>
          </a:p>
        </p:txBody>
      </p:sp>
      <p:sp>
        <p:nvSpPr>
          <p:cNvPr id="6" name="Freeform 5">
            <a:extLst>
              <a:ext uri="{FF2B5EF4-FFF2-40B4-BE49-F238E27FC236}">
                <a16:creationId xmlns:a16="http://schemas.microsoft.com/office/drawing/2014/main" id="{4C846997-B763-45F4-94E4-B135F2DFF468}"/>
              </a:ext>
            </a:extLst>
          </p:cNvPr>
          <p:cNvSpPr>
            <a:spLocks noEditPoints="1"/>
          </p:cNvSpPr>
          <p:nvPr userDrawn="1"/>
        </p:nvSpPr>
        <p:spPr bwMode="auto">
          <a:xfrm>
            <a:off x="1562100" y="1"/>
            <a:ext cx="3876675" cy="6046519"/>
          </a:xfrm>
          <a:custGeom>
            <a:avLst/>
            <a:gdLst>
              <a:gd name="T0" fmla="*/ 108 w 350"/>
              <a:gd name="T1" fmla="*/ 384 h 552"/>
              <a:gd name="T2" fmla="*/ 175 w 350"/>
              <a:gd name="T3" fmla="*/ 360 h 552"/>
              <a:gd name="T4" fmla="*/ 232 w 350"/>
              <a:gd name="T5" fmla="*/ 383 h 552"/>
              <a:gd name="T6" fmla="*/ 232 w 350"/>
              <a:gd name="T7" fmla="*/ 475 h 552"/>
              <a:gd name="T8" fmla="*/ 188 w 350"/>
              <a:gd name="T9" fmla="*/ 475 h 552"/>
              <a:gd name="T10" fmla="*/ 177 w 350"/>
              <a:gd name="T11" fmla="*/ 485 h 552"/>
              <a:gd name="T12" fmla="*/ 188 w 350"/>
              <a:gd name="T13" fmla="*/ 496 h 552"/>
              <a:gd name="T14" fmla="*/ 232 w 350"/>
              <a:gd name="T15" fmla="*/ 496 h 552"/>
              <a:gd name="T16" fmla="*/ 232 w 350"/>
              <a:gd name="T17" fmla="*/ 542 h 552"/>
              <a:gd name="T18" fmla="*/ 243 w 350"/>
              <a:gd name="T19" fmla="*/ 552 h 552"/>
              <a:gd name="T20" fmla="*/ 253 w 350"/>
              <a:gd name="T21" fmla="*/ 542 h 552"/>
              <a:gd name="T22" fmla="*/ 253 w 350"/>
              <a:gd name="T23" fmla="*/ 496 h 552"/>
              <a:gd name="T24" fmla="*/ 297 w 350"/>
              <a:gd name="T25" fmla="*/ 496 h 552"/>
              <a:gd name="T26" fmla="*/ 308 w 350"/>
              <a:gd name="T27" fmla="*/ 485 h 552"/>
              <a:gd name="T28" fmla="*/ 297 w 350"/>
              <a:gd name="T29" fmla="*/ 475 h 552"/>
              <a:gd name="T30" fmla="*/ 253 w 350"/>
              <a:gd name="T31" fmla="*/ 475 h 552"/>
              <a:gd name="T32" fmla="*/ 253 w 350"/>
              <a:gd name="T33" fmla="*/ 383 h 552"/>
              <a:gd name="T34" fmla="*/ 350 w 350"/>
              <a:gd name="T35" fmla="*/ 276 h 552"/>
              <a:gd name="T36" fmla="*/ 243 w 350"/>
              <a:gd name="T37" fmla="*/ 168 h 552"/>
              <a:gd name="T38" fmla="*/ 175 w 350"/>
              <a:gd name="T39" fmla="*/ 192 h 552"/>
              <a:gd name="T40" fmla="*/ 119 w 350"/>
              <a:gd name="T41" fmla="*/ 169 h 552"/>
              <a:gd name="T42" fmla="*/ 119 w 350"/>
              <a:gd name="T43" fmla="*/ 36 h 552"/>
              <a:gd name="T44" fmla="*/ 163 w 350"/>
              <a:gd name="T45" fmla="*/ 81 h 552"/>
              <a:gd name="T46" fmla="*/ 171 w 350"/>
              <a:gd name="T47" fmla="*/ 84 h 552"/>
              <a:gd name="T48" fmla="*/ 179 w 350"/>
              <a:gd name="T49" fmla="*/ 81 h 552"/>
              <a:gd name="T50" fmla="*/ 179 w 350"/>
              <a:gd name="T51" fmla="*/ 66 h 552"/>
              <a:gd name="T52" fmla="*/ 116 w 350"/>
              <a:gd name="T53" fmla="*/ 3 h 552"/>
              <a:gd name="T54" fmla="*/ 108 w 350"/>
              <a:gd name="T55" fmla="*/ 0 h 552"/>
              <a:gd name="T56" fmla="*/ 100 w 350"/>
              <a:gd name="T57" fmla="*/ 3 h 552"/>
              <a:gd name="T58" fmla="*/ 37 w 350"/>
              <a:gd name="T59" fmla="*/ 66 h 552"/>
              <a:gd name="T60" fmla="*/ 37 w 350"/>
              <a:gd name="T61" fmla="*/ 81 h 552"/>
              <a:gd name="T62" fmla="*/ 52 w 350"/>
              <a:gd name="T63" fmla="*/ 81 h 552"/>
              <a:gd name="T64" fmla="*/ 97 w 350"/>
              <a:gd name="T65" fmla="*/ 36 h 552"/>
              <a:gd name="T66" fmla="*/ 97 w 350"/>
              <a:gd name="T67" fmla="*/ 169 h 552"/>
              <a:gd name="T68" fmla="*/ 0 w 350"/>
              <a:gd name="T69" fmla="*/ 276 h 552"/>
              <a:gd name="T70" fmla="*/ 108 w 350"/>
              <a:gd name="T71" fmla="*/ 384 h 552"/>
              <a:gd name="T72" fmla="*/ 175 w 350"/>
              <a:gd name="T73" fmla="*/ 222 h 552"/>
              <a:gd name="T74" fmla="*/ 194 w 350"/>
              <a:gd name="T75" fmla="*/ 276 h 552"/>
              <a:gd name="T76" fmla="*/ 175 w 350"/>
              <a:gd name="T77" fmla="*/ 330 h 552"/>
              <a:gd name="T78" fmla="*/ 156 w 350"/>
              <a:gd name="T79" fmla="*/ 276 h 552"/>
              <a:gd name="T80" fmla="*/ 175 w 350"/>
              <a:gd name="T81" fmla="*/ 222 h 552"/>
              <a:gd name="T82" fmla="*/ 329 w 350"/>
              <a:gd name="T83" fmla="*/ 276 h 552"/>
              <a:gd name="T84" fmla="*/ 243 w 350"/>
              <a:gd name="T85" fmla="*/ 362 h 552"/>
              <a:gd name="T86" fmla="*/ 191 w 350"/>
              <a:gd name="T87" fmla="*/ 345 h 552"/>
              <a:gd name="T88" fmla="*/ 216 w 350"/>
              <a:gd name="T89" fmla="*/ 276 h 552"/>
              <a:gd name="T90" fmla="*/ 191 w 350"/>
              <a:gd name="T91" fmla="*/ 207 h 552"/>
              <a:gd name="T92" fmla="*/ 243 w 350"/>
              <a:gd name="T93" fmla="*/ 190 h 552"/>
              <a:gd name="T94" fmla="*/ 329 w 350"/>
              <a:gd name="T95" fmla="*/ 276 h 552"/>
              <a:gd name="T96" fmla="*/ 108 w 350"/>
              <a:gd name="T97" fmla="*/ 190 h 552"/>
              <a:gd name="T98" fmla="*/ 160 w 350"/>
              <a:gd name="T99" fmla="*/ 207 h 552"/>
              <a:gd name="T100" fmla="*/ 135 w 350"/>
              <a:gd name="T101" fmla="*/ 276 h 552"/>
              <a:gd name="T102" fmla="*/ 160 w 350"/>
              <a:gd name="T103" fmla="*/ 345 h 552"/>
              <a:gd name="T104" fmla="*/ 108 w 350"/>
              <a:gd name="T105" fmla="*/ 362 h 552"/>
              <a:gd name="T106" fmla="*/ 22 w 350"/>
              <a:gd name="T107" fmla="*/ 276 h 552"/>
              <a:gd name="T108" fmla="*/ 108 w 350"/>
              <a:gd name="T109" fmla="*/ 1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2">
                <a:moveTo>
                  <a:pt x="108" y="384"/>
                </a:moveTo>
                <a:cubicBezTo>
                  <a:pt x="133" y="384"/>
                  <a:pt x="157" y="375"/>
                  <a:pt x="175" y="360"/>
                </a:cubicBezTo>
                <a:cubicBezTo>
                  <a:pt x="191" y="373"/>
                  <a:pt x="211" y="381"/>
                  <a:pt x="232" y="383"/>
                </a:cubicBezTo>
                <a:cubicBezTo>
                  <a:pt x="232" y="475"/>
                  <a:pt x="232" y="475"/>
                  <a:pt x="232" y="475"/>
                </a:cubicBezTo>
                <a:cubicBezTo>
                  <a:pt x="188" y="475"/>
                  <a:pt x="188" y="475"/>
                  <a:pt x="188" y="475"/>
                </a:cubicBezTo>
                <a:cubicBezTo>
                  <a:pt x="182" y="475"/>
                  <a:pt x="177" y="480"/>
                  <a:pt x="177" y="485"/>
                </a:cubicBezTo>
                <a:cubicBezTo>
                  <a:pt x="177" y="491"/>
                  <a:pt x="182" y="496"/>
                  <a:pt x="188" y="496"/>
                </a:cubicBezTo>
                <a:cubicBezTo>
                  <a:pt x="232" y="496"/>
                  <a:pt x="232" y="496"/>
                  <a:pt x="232" y="496"/>
                </a:cubicBezTo>
                <a:cubicBezTo>
                  <a:pt x="232" y="542"/>
                  <a:pt x="232" y="542"/>
                  <a:pt x="232" y="542"/>
                </a:cubicBezTo>
                <a:cubicBezTo>
                  <a:pt x="232" y="548"/>
                  <a:pt x="237" y="552"/>
                  <a:pt x="243" y="552"/>
                </a:cubicBezTo>
                <a:cubicBezTo>
                  <a:pt x="248" y="552"/>
                  <a:pt x="253" y="548"/>
                  <a:pt x="253" y="542"/>
                </a:cubicBezTo>
                <a:cubicBezTo>
                  <a:pt x="253" y="496"/>
                  <a:pt x="253" y="496"/>
                  <a:pt x="253" y="496"/>
                </a:cubicBezTo>
                <a:cubicBezTo>
                  <a:pt x="297" y="496"/>
                  <a:pt x="297" y="496"/>
                  <a:pt x="297" y="496"/>
                </a:cubicBezTo>
                <a:cubicBezTo>
                  <a:pt x="303" y="496"/>
                  <a:pt x="308" y="491"/>
                  <a:pt x="308" y="485"/>
                </a:cubicBezTo>
                <a:cubicBezTo>
                  <a:pt x="308" y="480"/>
                  <a:pt x="303" y="475"/>
                  <a:pt x="297" y="475"/>
                </a:cubicBezTo>
                <a:cubicBezTo>
                  <a:pt x="253" y="475"/>
                  <a:pt x="253" y="475"/>
                  <a:pt x="253" y="475"/>
                </a:cubicBezTo>
                <a:cubicBezTo>
                  <a:pt x="253" y="383"/>
                  <a:pt x="253" y="383"/>
                  <a:pt x="253" y="383"/>
                </a:cubicBezTo>
                <a:cubicBezTo>
                  <a:pt x="308" y="378"/>
                  <a:pt x="350" y="332"/>
                  <a:pt x="350" y="276"/>
                </a:cubicBezTo>
                <a:cubicBezTo>
                  <a:pt x="350" y="217"/>
                  <a:pt x="302" y="168"/>
                  <a:pt x="243" y="168"/>
                </a:cubicBezTo>
                <a:cubicBezTo>
                  <a:pt x="217" y="168"/>
                  <a:pt x="194" y="177"/>
                  <a:pt x="175" y="192"/>
                </a:cubicBezTo>
                <a:cubicBezTo>
                  <a:pt x="159" y="180"/>
                  <a:pt x="140" y="171"/>
                  <a:pt x="119" y="169"/>
                </a:cubicBezTo>
                <a:cubicBezTo>
                  <a:pt x="119" y="36"/>
                  <a:pt x="119" y="36"/>
                  <a:pt x="119" y="36"/>
                </a:cubicBezTo>
                <a:cubicBezTo>
                  <a:pt x="163" y="81"/>
                  <a:pt x="163" y="81"/>
                  <a:pt x="163" y="81"/>
                </a:cubicBezTo>
                <a:cubicBezTo>
                  <a:pt x="166" y="83"/>
                  <a:pt x="168" y="84"/>
                  <a:pt x="171" y="84"/>
                </a:cubicBezTo>
                <a:cubicBezTo>
                  <a:pt x="174" y="84"/>
                  <a:pt x="176" y="83"/>
                  <a:pt x="179" y="81"/>
                </a:cubicBezTo>
                <a:cubicBezTo>
                  <a:pt x="183" y="77"/>
                  <a:pt x="183" y="70"/>
                  <a:pt x="179" y="66"/>
                </a:cubicBezTo>
                <a:cubicBezTo>
                  <a:pt x="116" y="3"/>
                  <a:pt x="116" y="3"/>
                  <a:pt x="116" y="3"/>
                </a:cubicBezTo>
                <a:cubicBezTo>
                  <a:pt x="114" y="1"/>
                  <a:pt x="111" y="0"/>
                  <a:pt x="108" y="0"/>
                </a:cubicBezTo>
                <a:cubicBezTo>
                  <a:pt x="105" y="0"/>
                  <a:pt x="102" y="1"/>
                  <a:pt x="100" y="3"/>
                </a:cubicBezTo>
                <a:cubicBezTo>
                  <a:pt x="37" y="66"/>
                  <a:pt x="37" y="66"/>
                  <a:pt x="37" y="66"/>
                </a:cubicBezTo>
                <a:cubicBezTo>
                  <a:pt x="33" y="70"/>
                  <a:pt x="33" y="77"/>
                  <a:pt x="37" y="81"/>
                </a:cubicBezTo>
                <a:cubicBezTo>
                  <a:pt x="42" y="85"/>
                  <a:pt x="48" y="85"/>
                  <a:pt x="52" y="81"/>
                </a:cubicBezTo>
                <a:cubicBezTo>
                  <a:pt x="97" y="36"/>
                  <a:pt x="97" y="36"/>
                  <a:pt x="97" y="36"/>
                </a:cubicBezTo>
                <a:cubicBezTo>
                  <a:pt x="97" y="169"/>
                  <a:pt x="97" y="169"/>
                  <a:pt x="97" y="169"/>
                </a:cubicBezTo>
                <a:cubicBezTo>
                  <a:pt x="43" y="174"/>
                  <a:pt x="0" y="220"/>
                  <a:pt x="0" y="276"/>
                </a:cubicBezTo>
                <a:cubicBezTo>
                  <a:pt x="0" y="335"/>
                  <a:pt x="49" y="384"/>
                  <a:pt x="108" y="384"/>
                </a:cubicBezTo>
                <a:close/>
                <a:moveTo>
                  <a:pt x="175" y="222"/>
                </a:moveTo>
                <a:cubicBezTo>
                  <a:pt x="187" y="237"/>
                  <a:pt x="194" y="256"/>
                  <a:pt x="194" y="276"/>
                </a:cubicBezTo>
                <a:cubicBezTo>
                  <a:pt x="194" y="296"/>
                  <a:pt x="187" y="315"/>
                  <a:pt x="175" y="330"/>
                </a:cubicBezTo>
                <a:cubicBezTo>
                  <a:pt x="163" y="315"/>
                  <a:pt x="156" y="296"/>
                  <a:pt x="156" y="276"/>
                </a:cubicBezTo>
                <a:cubicBezTo>
                  <a:pt x="156" y="256"/>
                  <a:pt x="163" y="237"/>
                  <a:pt x="175" y="222"/>
                </a:cubicBezTo>
                <a:close/>
                <a:moveTo>
                  <a:pt x="329" y="276"/>
                </a:moveTo>
                <a:cubicBezTo>
                  <a:pt x="329" y="324"/>
                  <a:pt x="290" y="362"/>
                  <a:pt x="243" y="362"/>
                </a:cubicBezTo>
                <a:cubicBezTo>
                  <a:pt x="223" y="362"/>
                  <a:pt x="205" y="356"/>
                  <a:pt x="191" y="345"/>
                </a:cubicBezTo>
                <a:cubicBezTo>
                  <a:pt x="206" y="326"/>
                  <a:pt x="216" y="302"/>
                  <a:pt x="216" y="276"/>
                </a:cubicBezTo>
                <a:cubicBezTo>
                  <a:pt x="216" y="250"/>
                  <a:pt x="206" y="226"/>
                  <a:pt x="191" y="207"/>
                </a:cubicBezTo>
                <a:cubicBezTo>
                  <a:pt x="205" y="196"/>
                  <a:pt x="223" y="190"/>
                  <a:pt x="243" y="190"/>
                </a:cubicBezTo>
                <a:cubicBezTo>
                  <a:pt x="290" y="190"/>
                  <a:pt x="329" y="228"/>
                  <a:pt x="329" y="276"/>
                </a:cubicBezTo>
                <a:close/>
                <a:moveTo>
                  <a:pt x="108" y="190"/>
                </a:moveTo>
                <a:cubicBezTo>
                  <a:pt x="128" y="190"/>
                  <a:pt x="145" y="196"/>
                  <a:pt x="160" y="207"/>
                </a:cubicBezTo>
                <a:cubicBezTo>
                  <a:pt x="144" y="226"/>
                  <a:pt x="135" y="250"/>
                  <a:pt x="135" y="276"/>
                </a:cubicBezTo>
                <a:cubicBezTo>
                  <a:pt x="135" y="302"/>
                  <a:pt x="144" y="326"/>
                  <a:pt x="160" y="345"/>
                </a:cubicBezTo>
                <a:cubicBezTo>
                  <a:pt x="145" y="356"/>
                  <a:pt x="128" y="362"/>
                  <a:pt x="108" y="362"/>
                </a:cubicBezTo>
                <a:cubicBezTo>
                  <a:pt x="60" y="362"/>
                  <a:pt x="22" y="324"/>
                  <a:pt x="22" y="276"/>
                </a:cubicBezTo>
                <a:cubicBezTo>
                  <a:pt x="22" y="228"/>
                  <a:pt x="60" y="190"/>
                  <a:pt x="108" y="190"/>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17" name="Rectangle 16">
            <a:extLst>
              <a:ext uri="{FF2B5EF4-FFF2-40B4-BE49-F238E27FC236}">
                <a16:creationId xmlns:a16="http://schemas.microsoft.com/office/drawing/2014/main" id="{340A6A15-F963-4C79-906C-480F412C043A}"/>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a:extLst>
              <a:ext uri="{FF2B5EF4-FFF2-40B4-BE49-F238E27FC236}">
                <a16:creationId xmlns:a16="http://schemas.microsoft.com/office/drawing/2014/main" id="{1A5B982B-B7FC-41FB-A57F-58B6AD92D3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2128741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97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4</a:t>
            </a:r>
          </a:p>
        </p:txBody>
      </p:sp>
      <p:grpSp>
        <p:nvGrpSpPr>
          <p:cNvPr id="3" name="Group 4">
            <a:extLst>
              <a:ext uri="{FF2B5EF4-FFF2-40B4-BE49-F238E27FC236}">
                <a16:creationId xmlns:a16="http://schemas.microsoft.com/office/drawing/2014/main" id="{4A1111D6-D9C6-4A9B-9228-A0A6372D2B60}"/>
              </a:ext>
            </a:extLst>
          </p:cNvPr>
          <p:cNvGrpSpPr>
            <a:grpSpLocks noChangeAspect="1"/>
          </p:cNvGrpSpPr>
          <p:nvPr userDrawn="1"/>
        </p:nvGrpSpPr>
        <p:grpSpPr bwMode="auto">
          <a:xfrm>
            <a:off x="-38637" y="704850"/>
            <a:ext cx="7687696" cy="5314950"/>
            <a:chOff x="2949" y="1547"/>
            <a:chExt cx="1782" cy="1232"/>
          </a:xfrm>
          <a:solidFill>
            <a:srgbClr val="FFFFFF">
              <a:alpha val="10196"/>
            </a:srgbClr>
          </a:solidFill>
        </p:grpSpPr>
        <p:sp>
          <p:nvSpPr>
            <p:cNvPr id="5" name="Freeform 5">
              <a:extLst>
                <a:ext uri="{FF2B5EF4-FFF2-40B4-BE49-F238E27FC236}">
                  <a16:creationId xmlns:a16="http://schemas.microsoft.com/office/drawing/2014/main" id="{4E413663-F754-4F6E-8621-803BECF2ABAA}"/>
                </a:ext>
              </a:extLst>
            </p:cNvPr>
            <p:cNvSpPr>
              <a:spLocks noEditPoints="1"/>
            </p:cNvSpPr>
            <p:nvPr userDrawn="1"/>
          </p:nvSpPr>
          <p:spPr bwMode="auto">
            <a:xfrm>
              <a:off x="2949" y="1794"/>
              <a:ext cx="742" cy="979"/>
            </a:xfrm>
            <a:custGeom>
              <a:avLst/>
              <a:gdLst>
                <a:gd name="T0" fmla="*/ 155 w 277"/>
                <a:gd name="T1" fmla="*/ 214 h 365"/>
                <a:gd name="T2" fmla="*/ 155 w 277"/>
                <a:gd name="T3" fmla="*/ 214 h 365"/>
                <a:gd name="T4" fmla="*/ 232 w 277"/>
                <a:gd name="T5" fmla="*/ 274 h 365"/>
                <a:gd name="T6" fmla="*/ 232 w 277"/>
                <a:gd name="T7" fmla="*/ 275 h 365"/>
                <a:gd name="T8" fmla="*/ 232 w 277"/>
                <a:gd name="T9" fmla="*/ 275 h 365"/>
                <a:gd name="T10" fmla="*/ 253 w 277"/>
                <a:gd name="T11" fmla="*/ 344 h 365"/>
                <a:gd name="T12" fmla="*/ 254 w 277"/>
                <a:gd name="T13" fmla="*/ 348 h 365"/>
                <a:gd name="T14" fmla="*/ 88 w 277"/>
                <a:gd name="T15" fmla="*/ 348 h 365"/>
                <a:gd name="T16" fmla="*/ 78 w 277"/>
                <a:gd name="T17" fmla="*/ 305 h 365"/>
                <a:gd name="T18" fmla="*/ 138 w 277"/>
                <a:gd name="T19" fmla="*/ 216 h 365"/>
                <a:gd name="T20" fmla="*/ 155 w 277"/>
                <a:gd name="T21" fmla="*/ 214 h 365"/>
                <a:gd name="T22" fmla="*/ 155 w 277"/>
                <a:gd name="T23" fmla="*/ 197 h 365"/>
                <a:gd name="T24" fmla="*/ 134 w 277"/>
                <a:gd name="T25" fmla="*/ 200 h 365"/>
                <a:gd name="T26" fmla="*/ 62 w 277"/>
                <a:gd name="T27" fmla="*/ 308 h 365"/>
                <a:gd name="T28" fmla="*/ 75 w 277"/>
                <a:gd name="T29" fmla="*/ 365 h 365"/>
                <a:gd name="T30" fmla="*/ 277 w 277"/>
                <a:gd name="T31" fmla="*/ 365 h 365"/>
                <a:gd name="T32" fmla="*/ 249 w 277"/>
                <a:gd name="T33" fmla="*/ 270 h 365"/>
                <a:gd name="T34" fmla="*/ 155 w 277"/>
                <a:gd name="T35" fmla="*/ 197 h 365"/>
                <a:gd name="T36" fmla="*/ 98 w 277"/>
                <a:gd name="T37" fmla="*/ 17 h 365"/>
                <a:gd name="T38" fmla="*/ 179 w 277"/>
                <a:gd name="T39" fmla="*/ 98 h 365"/>
                <a:gd name="T40" fmla="*/ 98 w 277"/>
                <a:gd name="T41" fmla="*/ 180 h 365"/>
                <a:gd name="T42" fmla="*/ 17 w 277"/>
                <a:gd name="T43" fmla="*/ 98 h 365"/>
                <a:gd name="T44" fmla="*/ 17 w 277"/>
                <a:gd name="T45" fmla="*/ 98 h 365"/>
                <a:gd name="T46" fmla="*/ 98 w 277"/>
                <a:gd name="T47" fmla="*/ 17 h 365"/>
                <a:gd name="T48" fmla="*/ 98 w 277"/>
                <a:gd name="T49" fmla="*/ 0 h 365"/>
                <a:gd name="T50" fmla="*/ 0 w 277"/>
                <a:gd name="T51" fmla="*/ 98 h 365"/>
                <a:gd name="T52" fmla="*/ 98 w 277"/>
                <a:gd name="T53" fmla="*/ 197 h 365"/>
                <a:gd name="T54" fmla="*/ 196 w 277"/>
                <a:gd name="T55" fmla="*/ 98 h 365"/>
                <a:gd name="T56" fmla="*/ 98 w 277"/>
                <a:gd name="T5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365">
                  <a:moveTo>
                    <a:pt x="155" y="214"/>
                  </a:moveTo>
                  <a:cubicBezTo>
                    <a:pt x="155" y="214"/>
                    <a:pt x="155" y="214"/>
                    <a:pt x="155" y="214"/>
                  </a:cubicBezTo>
                  <a:cubicBezTo>
                    <a:pt x="191" y="215"/>
                    <a:pt x="223" y="239"/>
                    <a:pt x="232" y="274"/>
                  </a:cubicBezTo>
                  <a:cubicBezTo>
                    <a:pt x="232" y="275"/>
                    <a:pt x="232" y="275"/>
                    <a:pt x="232" y="275"/>
                  </a:cubicBezTo>
                  <a:cubicBezTo>
                    <a:pt x="232" y="275"/>
                    <a:pt x="232" y="275"/>
                    <a:pt x="232" y="275"/>
                  </a:cubicBezTo>
                  <a:cubicBezTo>
                    <a:pt x="253" y="344"/>
                    <a:pt x="253" y="344"/>
                    <a:pt x="253" y="344"/>
                  </a:cubicBezTo>
                  <a:cubicBezTo>
                    <a:pt x="254" y="348"/>
                    <a:pt x="254" y="348"/>
                    <a:pt x="254" y="348"/>
                  </a:cubicBezTo>
                  <a:cubicBezTo>
                    <a:pt x="88" y="348"/>
                    <a:pt x="88" y="348"/>
                    <a:pt x="88" y="348"/>
                  </a:cubicBezTo>
                  <a:cubicBezTo>
                    <a:pt x="78" y="305"/>
                    <a:pt x="78" y="305"/>
                    <a:pt x="78" y="305"/>
                  </a:cubicBezTo>
                  <a:cubicBezTo>
                    <a:pt x="72" y="265"/>
                    <a:pt x="98" y="226"/>
                    <a:pt x="138" y="216"/>
                  </a:cubicBezTo>
                  <a:cubicBezTo>
                    <a:pt x="144" y="215"/>
                    <a:pt x="149" y="214"/>
                    <a:pt x="155" y="214"/>
                  </a:cubicBezTo>
                  <a:moveTo>
                    <a:pt x="155" y="197"/>
                  </a:moveTo>
                  <a:cubicBezTo>
                    <a:pt x="148" y="197"/>
                    <a:pt x="141" y="198"/>
                    <a:pt x="134" y="200"/>
                  </a:cubicBezTo>
                  <a:cubicBezTo>
                    <a:pt x="85" y="212"/>
                    <a:pt x="54" y="259"/>
                    <a:pt x="62" y="308"/>
                  </a:cubicBezTo>
                  <a:cubicBezTo>
                    <a:pt x="75" y="365"/>
                    <a:pt x="75" y="365"/>
                    <a:pt x="75" y="365"/>
                  </a:cubicBezTo>
                  <a:cubicBezTo>
                    <a:pt x="277" y="365"/>
                    <a:pt x="277" y="365"/>
                    <a:pt x="277" y="365"/>
                  </a:cubicBezTo>
                  <a:cubicBezTo>
                    <a:pt x="267" y="334"/>
                    <a:pt x="258" y="302"/>
                    <a:pt x="249" y="270"/>
                  </a:cubicBezTo>
                  <a:cubicBezTo>
                    <a:pt x="237" y="228"/>
                    <a:pt x="199" y="198"/>
                    <a:pt x="155" y="197"/>
                  </a:cubicBezTo>
                  <a:close/>
                  <a:moveTo>
                    <a:pt x="98" y="17"/>
                  </a:moveTo>
                  <a:cubicBezTo>
                    <a:pt x="143" y="17"/>
                    <a:pt x="179" y="53"/>
                    <a:pt x="179" y="98"/>
                  </a:cubicBezTo>
                  <a:cubicBezTo>
                    <a:pt x="179" y="143"/>
                    <a:pt x="143" y="180"/>
                    <a:pt x="98" y="180"/>
                  </a:cubicBezTo>
                  <a:cubicBezTo>
                    <a:pt x="53" y="180"/>
                    <a:pt x="17" y="143"/>
                    <a:pt x="17" y="98"/>
                  </a:cubicBezTo>
                  <a:cubicBezTo>
                    <a:pt x="17" y="98"/>
                    <a:pt x="17" y="98"/>
                    <a:pt x="17" y="98"/>
                  </a:cubicBezTo>
                  <a:cubicBezTo>
                    <a:pt x="17" y="53"/>
                    <a:pt x="53" y="17"/>
                    <a:pt x="98" y="17"/>
                  </a:cubicBezTo>
                  <a:moveTo>
                    <a:pt x="98" y="0"/>
                  </a:moveTo>
                  <a:cubicBezTo>
                    <a:pt x="44" y="0"/>
                    <a:pt x="0" y="44"/>
                    <a:pt x="0" y="98"/>
                  </a:cubicBezTo>
                  <a:cubicBezTo>
                    <a:pt x="0" y="153"/>
                    <a:pt x="44" y="197"/>
                    <a:pt x="98" y="197"/>
                  </a:cubicBezTo>
                  <a:cubicBezTo>
                    <a:pt x="152" y="197"/>
                    <a:pt x="196" y="153"/>
                    <a:pt x="196" y="98"/>
                  </a:cubicBezTo>
                  <a:cubicBezTo>
                    <a:pt x="196" y="44"/>
                    <a:pt x="15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 name="Freeform 6">
              <a:extLst>
                <a:ext uri="{FF2B5EF4-FFF2-40B4-BE49-F238E27FC236}">
                  <a16:creationId xmlns:a16="http://schemas.microsoft.com/office/drawing/2014/main" id="{D6A5C889-D30A-4D2D-B316-68FB3381A9B4}"/>
                </a:ext>
              </a:extLst>
            </p:cNvPr>
            <p:cNvSpPr>
              <a:spLocks noEditPoints="1"/>
            </p:cNvSpPr>
            <p:nvPr userDrawn="1"/>
          </p:nvSpPr>
          <p:spPr bwMode="auto">
            <a:xfrm>
              <a:off x="3571" y="1547"/>
              <a:ext cx="1160" cy="1232"/>
            </a:xfrm>
            <a:custGeom>
              <a:avLst/>
              <a:gdLst>
                <a:gd name="T0" fmla="*/ 202 w 433"/>
                <a:gd name="T1" fmla="*/ 17 h 459"/>
                <a:gd name="T2" fmla="*/ 292 w 433"/>
                <a:gd name="T3" fmla="*/ 106 h 459"/>
                <a:gd name="T4" fmla="*/ 204 w 433"/>
                <a:gd name="T5" fmla="*/ 196 h 459"/>
                <a:gd name="T6" fmla="*/ 114 w 433"/>
                <a:gd name="T7" fmla="*/ 107 h 459"/>
                <a:gd name="T8" fmla="*/ 114 w 433"/>
                <a:gd name="T9" fmla="*/ 107 h 459"/>
                <a:gd name="T10" fmla="*/ 202 w 433"/>
                <a:gd name="T11" fmla="*/ 17 h 459"/>
                <a:gd name="T12" fmla="*/ 202 w 433"/>
                <a:gd name="T13" fmla="*/ 0 h 459"/>
                <a:gd name="T14" fmla="*/ 97 w 433"/>
                <a:gd name="T15" fmla="*/ 107 h 459"/>
                <a:gd name="T16" fmla="*/ 204 w 433"/>
                <a:gd name="T17" fmla="*/ 213 h 459"/>
                <a:gd name="T18" fmla="*/ 309 w 433"/>
                <a:gd name="T19" fmla="*/ 107 h 459"/>
                <a:gd name="T20" fmla="*/ 202 w 433"/>
                <a:gd name="T21" fmla="*/ 0 h 459"/>
                <a:gd name="T22" fmla="*/ 79 w 433"/>
                <a:gd name="T23" fmla="*/ 155 h 459"/>
                <a:gd name="T24" fmla="*/ 75 w 433"/>
                <a:gd name="T25" fmla="*/ 140 h 459"/>
                <a:gd name="T26" fmla="*/ 0 w 433"/>
                <a:gd name="T27" fmla="*/ 160 h 459"/>
                <a:gd name="T28" fmla="*/ 5 w 433"/>
                <a:gd name="T29" fmla="*/ 175 h 459"/>
                <a:gd name="T30" fmla="*/ 79 w 433"/>
                <a:gd name="T31" fmla="*/ 155 h 459"/>
                <a:gd name="T32" fmla="*/ 71 w 433"/>
                <a:gd name="T33" fmla="*/ 104 h 459"/>
                <a:gd name="T34" fmla="*/ 16 w 433"/>
                <a:gd name="T35" fmla="*/ 102 h 459"/>
                <a:gd name="T36" fmla="*/ 15 w 433"/>
                <a:gd name="T37" fmla="*/ 117 h 459"/>
                <a:gd name="T38" fmla="*/ 71 w 433"/>
                <a:gd name="T39" fmla="*/ 119 h 459"/>
                <a:gd name="T40" fmla="*/ 71 w 433"/>
                <a:gd name="T41" fmla="*/ 104 h 459"/>
                <a:gd name="T42" fmla="*/ 97 w 433"/>
                <a:gd name="T43" fmla="*/ 184 h 459"/>
                <a:gd name="T44" fmla="*/ 86 w 433"/>
                <a:gd name="T45" fmla="*/ 172 h 459"/>
                <a:gd name="T46" fmla="*/ 45 w 433"/>
                <a:gd name="T47" fmla="*/ 209 h 459"/>
                <a:gd name="T48" fmla="*/ 55 w 433"/>
                <a:gd name="T49" fmla="*/ 221 h 459"/>
                <a:gd name="T50" fmla="*/ 97 w 433"/>
                <a:gd name="T51" fmla="*/ 184 h 459"/>
                <a:gd name="T52" fmla="*/ 284 w 433"/>
                <a:gd name="T53" fmla="*/ 229 h 459"/>
                <a:gd name="T54" fmla="*/ 369 w 433"/>
                <a:gd name="T55" fmla="*/ 294 h 459"/>
                <a:gd name="T56" fmla="*/ 411 w 433"/>
                <a:gd name="T57" fmla="*/ 442 h 459"/>
                <a:gd name="T58" fmla="*/ 226 w 433"/>
                <a:gd name="T59" fmla="*/ 441 h 459"/>
                <a:gd name="T60" fmla="*/ 198 w 433"/>
                <a:gd name="T61" fmla="*/ 342 h 459"/>
                <a:gd name="T62" fmla="*/ 260 w 433"/>
                <a:gd name="T63" fmla="*/ 232 h 459"/>
                <a:gd name="T64" fmla="*/ 284 w 433"/>
                <a:gd name="T65" fmla="*/ 229 h 459"/>
                <a:gd name="T66" fmla="*/ 284 w 433"/>
                <a:gd name="T67" fmla="*/ 212 h 459"/>
                <a:gd name="T68" fmla="*/ 255 w 433"/>
                <a:gd name="T69" fmla="*/ 216 h 459"/>
                <a:gd name="T70" fmla="*/ 255 w 433"/>
                <a:gd name="T71" fmla="*/ 216 h 459"/>
                <a:gd name="T72" fmla="*/ 182 w 433"/>
                <a:gd name="T73" fmla="*/ 347 h 459"/>
                <a:gd name="T74" fmla="*/ 213 w 433"/>
                <a:gd name="T75" fmla="*/ 458 h 459"/>
                <a:gd name="T76" fmla="*/ 433 w 433"/>
                <a:gd name="T77" fmla="*/ 459 h 459"/>
                <a:gd name="T78" fmla="*/ 386 w 433"/>
                <a:gd name="T79" fmla="*/ 290 h 459"/>
                <a:gd name="T80" fmla="*/ 284 w 433"/>
                <a:gd name="T81" fmla="*/ 21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459">
                  <a:moveTo>
                    <a:pt x="202" y="17"/>
                  </a:moveTo>
                  <a:cubicBezTo>
                    <a:pt x="252" y="17"/>
                    <a:pt x="292" y="57"/>
                    <a:pt x="292" y="106"/>
                  </a:cubicBezTo>
                  <a:cubicBezTo>
                    <a:pt x="293" y="155"/>
                    <a:pt x="253" y="196"/>
                    <a:pt x="204" y="196"/>
                  </a:cubicBezTo>
                  <a:cubicBezTo>
                    <a:pt x="154" y="196"/>
                    <a:pt x="114" y="157"/>
                    <a:pt x="114" y="107"/>
                  </a:cubicBezTo>
                  <a:cubicBezTo>
                    <a:pt x="114" y="107"/>
                    <a:pt x="114" y="107"/>
                    <a:pt x="114" y="107"/>
                  </a:cubicBezTo>
                  <a:cubicBezTo>
                    <a:pt x="114" y="58"/>
                    <a:pt x="153" y="18"/>
                    <a:pt x="202" y="17"/>
                  </a:cubicBezTo>
                  <a:moveTo>
                    <a:pt x="202" y="0"/>
                  </a:moveTo>
                  <a:cubicBezTo>
                    <a:pt x="144" y="1"/>
                    <a:pt x="96" y="49"/>
                    <a:pt x="97" y="107"/>
                  </a:cubicBezTo>
                  <a:cubicBezTo>
                    <a:pt x="97" y="166"/>
                    <a:pt x="145" y="213"/>
                    <a:pt x="204" y="213"/>
                  </a:cubicBezTo>
                  <a:cubicBezTo>
                    <a:pt x="262" y="213"/>
                    <a:pt x="309" y="165"/>
                    <a:pt x="309" y="107"/>
                  </a:cubicBezTo>
                  <a:cubicBezTo>
                    <a:pt x="309" y="48"/>
                    <a:pt x="261" y="0"/>
                    <a:pt x="202" y="0"/>
                  </a:cubicBezTo>
                  <a:close/>
                  <a:moveTo>
                    <a:pt x="79" y="155"/>
                  </a:moveTo>
                  <a:cubicBezTo>
                    <a:pt x="75" y="140"/>
                    <a:pt x="75" y="140"/>
                    <a:pt x="75" y="140"/>
                  </a:cubicBezTo>
                  <a:cubicBezTo>
                    <a:pt x="0" y="160"/>
                    <a:pt x="0" y="160"/>
                    <a:pt x="0" y="160"/>
                  </a:cubicBezTo>
                  <a:cubicBezTo>
                    <a:pt x="5" y="175"/>
                    <a:pt x="5" y="175"/>
                    <a:pt x="5" y="175"/>
                  </a:cubicBezTo>
                  <a:lnTo>
                    <a:pt x="79" y="155"/>
                  </a:lnTo>
                  <a:close/>
                  <a:moveTo>
                    <a:pt x="71" y="104"/>
                  </a:moveTo>
                  <a:cubicBezTo>
                    <a:pt x="16" y="102"/>
                    <a:pt x="16" y="102"/>
                    <a:pt x="16" y="102"/>
                  </a:cubicBezTo>
                  <a:cubicBezTo>
                    <a:pt x="15" y="117"/>
                    <a:pt x="15" y="117"/>
                    <a:pt x="15" y="117"/>
                  </a:cubicBezTo>
                  <a:cubicBezTo>
                    <a:pt x="71" y="119"/>
                    <a:pt x="71" y="119"/>
                    <a:pt x="71" y="119"/>
                  </a:cubicBezTo>
                  <a:lnTo>
                    <a:pt x="71" y="104"/>
                  </a:lnTo>
                  <a:close/>
                  <a:moveTo>
                    <a:pt x="97" y="184"/>
                  </a:moveTo>
                  <a:cubicBezTo>
                    <a:pt x="86" y="172"/>
                    <a:pt x="86" y="172"/>
                    <a:pt x="86" y="172"/>
                  </a:cubicBezTo>
                  <a:cubicBezTo>
                    <a:pt x="45" y="209"/>
                    <a:pt x="45" y="209"/>
                    <a:pt x="45" y="209"/>
                  </a:cubicBezTo>
                  <a:cubicBezTo>
                    <a:pt x="55" y="221"/>
                    <a:pt x="55" y="221"/>
                    <a:pt x="55" y="221"/>
                  </a:cubicBezTo>
                  <a:lnTo>
                    <a:pt x="97" y="184"/>
                  </a:lnTo>
                  <a:close/>
                  <a:moveTo>
                    <a:pt x="284" y="229"/>
                  </a:moveTo>
                  <a:cubicBezTo>
                    <a:pt x="323" y="229"/>
                    <a:pt x="359" y="256"/>
                    <a:pt x="369" y="294"/>
                  </a:cubicBezTo>
                  <a:cubicBezTo>
                    <a:pt x="411" y="442"/>
                    <a:pt x="411" y="442"/>
                    <a:pt x="411" y="442"/>
                  </a:cubicBezTo>
                  <a:cubicBezTo>
                    <a:pt x="226" y="441"/>
                    <a:pt x="226" y="441"/>
                    <a:pt x="226" y="441"/>
                  </a:cubicBezTo>
                  <a:cubicBezTo>
                    <a:pt x="198" y="342"/>
                    <a:pt x="198" y="342"/>
                    <a:pt x="198" y="342"/>
                  </a:cubicBezTo>
                  <a:cubicBezTo>
                    <a:pt x="185" y="295"/>
                    <a:pt x="212" y="246"/>
                    <a:pt x="260" y="232"/>
                  </a:cubicBezTo>
                  <a:cubicBezTo>
                    <a:pt x="268" y="230"/>
                    <a:pt x="276" y="229"/>
                    <a:pt x="284" y="229"/>
                  </a:cubicBezTo>
                  <a:moveTo>
                    <a:pt x="284" y="212"/>
                  </a:moveTo>
                  <a:cubicBezTo>
                    <a:pt x="274" y="212"/>
                    <a:pt x="264" y="213"/>
                    <a:pt x="255" y="216"/>
                  </a:cubicBezTo>
                  <a:cubicBezTo>
                    <a:pt x="255" y="216"/>
                    <a:pt x="255" y="216"/>
                    <a:pt x="255" y="216"/>
                  </a:cubicBezTo>
                  <a:cubicBezTo>
                    <a:pt x="199" y="232"/>
                    <a:pt x="166" y="290"/>
                    <a:pt x="182" y="347"/>
                  </a:cubicBezTo>
                  <a:cubicBezTo>
                    <a:pt x="213" y="458"/>
                    <a:pt x="213" y="458"/>
                    <a:pt x="213" y="458"/>
                  </a:cubicBezTo>
                  <a:cubicBezTo>
                    <a:pt x="433" y="459"/>
                    <a:pt x="433" y="459"/>
                    <a:pt x="433" y="459"/>
                  </a:cubicBezTo>
                  <a:cubicBezTo>
                    <a:pt x="386" y="290"/>
                    <a:pt x="386" y="290"/>
                    <a:pt x="386" y="290"/>
                  </a:cubicBezTo>
                  <a:cubicBezTo>
                    <a:pt x="373" y="244"/>
                    <a:pt x="331" y="212"/>
                    <a:pt x="284"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13">
            <a:extLst>
              <a:ext uri="{FF2B5EF4-FFF2-40B4-BE49-F238E27FC236}">
                <a16:creationId xmlns:a16="http://schemas.microsoft.com/office/drawing/2014/main" id="{97021B8E-5E49-40DD-BCB8-9435BED9F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4121801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BF106-4068-4039-B9DC-2453CE1A5114}"/>
              </a:ext>
            </a:extLst>
          </p:cNvPr>
          <p:cNvSpPr/>
          <p:nvPr userDrawn="1"/>
        </p:nvSpPr>
        <p:spPr>
          <a:xfrm>
            <a:off x="0" y="0"/>
            <a:ext cx="7620000" cy="6858000"/>
          </a:xfrm>
          <a:prstGeom prst="rect">
            <a:avLst/>
          </a:prstGeom>
          <a:solidFill>
            <a:srgbClr val="586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7620000" y="0"/>
            <a:ext cx="457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2</a:t>
            </a:r>
          </a:p>
        </p:txBody>
      </p:sp>
      <p:sp>
        <p:nvSpPr>
          <p:cNvPr id="8" name="Rectangle 7">
            <a:extLst>
              <a:ext uri="{FF2B5EF4-FFF2-40B4-BE49-F238E27FC236}">
                <a16:creationId xmlns:a16="http://schemas.microsoft.com/office/drawing/2014/main" id="{B12D5C46-DE2B-4810-BED8-D52FC3F3DB0D}"/>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
        <p:nvSpPr>
          <p:cNvPr id="5" name="Freeform 5">
            <a:extLst>
              <a:ext uri="{FF2B5EF4-FFF2-40B4-BE49-F238E27FC236}">
                <a16:creationId xmlns:a16="http://schemas.microsoft.com/office/drawing/2014/main" id="{3E1F9D08-C567-46B8-81A0-F46BA5DB6A7F}"/>
              </a:ext>
            </a:extLst>
          </p:cNvPr>
          <p:cNvSpPr>
            <a:spLocks noEditPoints="1"/>
          </p:cNvSpPr>
          <p:nvPr userDrawn="1"/>
        </p:nvSpPr>
        <p:spPr bwMode="auto">
          <a:xfrm>
            <a:off x="87313" y="1148117"/>
            <a:ext cx="6532562" cy="4897447"/>
          </a:xfrm>
          <a:custGeom>
            <a:avLst/>
            <a:gdLst>
              <a:gd name="T0" fmla="*/ 392 w 617"/>
              <a:gd name="T1" fmla="*/ 340 h 462"/>
              <a:gd name="T2" fmla="*/ 180 w 617"/>
              <a:gd name="T3" fmla="*/ 395 h 462"/>
              <a:gd name="T4" fmla="*/ 89 w 617"/>
              <a:gd name="T5" fmla="*/ 453 h 462"/>
              <a:gd name="T6" fmla="*/ 82 w 617"/>
              <a:gd name="T7" fmla="*/ 395 h 462"/>
              <a:gd name="T8" fmla="*/ 0 w 617"/>
              <a:gd name="T9" fmla="*/ 340 h 462"/>
              <a:gd name="T10" fmla="*/ 55 w 617"/>
              <a:gd name="T11" fmla="*/ 106 h 462"/>
              <a:gd name="T12" fmla="*/ 196 w 617"/>
              <a:gd name="T13" fmla="*/ 119 h 462"/>
              <a:gd name="T14" fmla="*/ 182 w 617"/>
              <a:gd name="T15" fmla="*/ 133 h 462"/>
              <a:gd name="T16" fmla="*/ 27 w 617"/>
              <a:gd name="T17" fmla="*/ 161 h 462"/>
              <a:gd name="T18" fmla="*/ 55 w 617"/>
              <a:gd name="T19" fmla="*/ 368 h 462"/>
              <a:gd name="T20" fmla="*/ 109 w 617"/>
              <a:gd name="T21" fmla="*/ 382 h 462"/>
              <a:gd name="T22" fmla="*/ 164 w 617"/>
              <a:gd name="T23" fmla="*/ 372 h 462"/>
              <a:gd name="T24" fmla="*/ 337 w 617"/>
              <a:gd name="T25" fmla="*/ 368 h 462"/>
              <a:gd name="T26" fmla="*/ 365 w 617"/>
              <a:gd name="T27" fmla="*/ 331 h 462"/>
              <a:gd name="T28" fmla="*/ 392 w 617"/>
              <a:gd name="T29" fmla="*/ 331 h 462"/>
              <a:gd name="T30" fmla="*/ 617 w 617"/>
              <a:gd name="T31" fmla="*/ 235 h 462"/>
              <a:gd name="T32" fmla="*/ 535 w 617"/>
              <a:gd name="T33" fmla="*/ 289 h 462"/>
              <a:gd name="T34" fmla="*/ 511 w 617"/>
              <a:gd name="T35" fmla="*/ 354 h 462"/>
              <a:gd name="T36" fmla="*/ 437 w 617"/>
              <a:gd name="T37" fmla="*/ 289 h 462"/>
              <a:gd name="T38" fmla="*/ 225 w 617"/>
              <a:gd name="T39" fmla="*/ 235 h 462"/>
              <a:gd name="T40" fmla="*/ 280 w 617"/>
              <a:gd name="T41" fmla="*/ 0 h 462"/>
              <a:gd name="T42" fmla="*/ 617 w 617"/>
              <a:gd name="T43" fmla="*/ 55 h 462"/>
              <a:gd name="T44" fmla="*/ 562 w 617"/>
              <a:gd name="T45" fmla="*/ 27 h 462"/>
              <a:gd name="T46" fmla="*/ 252 w 617"/>
              <a:gd name="T47" fmla="*/ 55 h 462"/>
              <a:gd name="T48" fmla="*/ 280 w 617"/>
              <a:gd name="T49" fmla="*/ 262 h 462"/>
              <a:gd name="T50" fmla="*/ 452 w 617"/>
              <a:gd name="T51" fmla="*/ 266 h 462"/>
              <a:gd name="T52" fmla="*/ 508 w 617"/>
              <a:gd name="T53" fmla="*/ 276 h 462"/>
              <a:gd name="T54" fmla="*/ 562 w 617"/>
              <a:gd name="T55" fmla="*/ 262 h 462"/>
              <a:gd name="T56" fmla="*/ 590 w 617"/>
              <a:gd name="T57" fmla="*/ 55 h 462"/>
              <a:gd name="T58" fmla="*/ 352 w 617"/>
              <a:gd name="T59" fmla="*/ 119 h 462"/>
              <a:gd name="T60" fmla="*/ 352 w 617"/>
              <a:gd name="T61" fmla="*/ 161 h 462"/>
              <a:gd name="T62" fmla="*/ 352 w 617"/>
              <a:gd name="T63" fmla="*/ 119 h 462"/>
              <a:gd name="T64" fmla="*/ 404 w 617"/>
              <a:gd name="T65" fmla="*/ 140 h 462"/>
              <a:gd name="T66" fmla="*/ 446 w 617"/>
              <a:gd name="T67" fmla="*/ 140 h 462"/>
              <a:gd name="T68" fmla="*/ 425 w 617"/>
              <a:gd name="T69" fmla="*/ 119 h 462"/>
              <a:gd name="T70" fmla="*/ 478 w 617"/>
              <a:gd name="T71" fmla="*/ 140 h 462"/>
              <a:gd name="T72" fmla="*/ 520 w 617"/>
              <a:gd name="T73" fmla="*/ 140 h 462"/>
              <a:gd name="T74" fmla="*/ 499 w 617"/>
              <a:gd name="T75" fmla="*/ 11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7" h="462">
                <a:moveTo>
                  <a:pt x="392" y="331"/>
                </a:moveTo>
                <a:cubicBezTo>
                  <a:pt x="392" y="340"/>
                  <a:pt x="392" y="340"/>
                  <a:pt x="392" y="340"/>
                </a:cubicBezTo>
                <a:cubicBezTo>
                  <a:pt x="392" y="371"/>
                  <a:pt x="367" y="395"/>
                  <a:pt x="337" y="395"/>
                </a:cubicBezTo>
                <a:cubicBezTo>
                  <a:pt x="180" y="395"/>
                  <a:pt x="180" y="395"/>
                  <a:pt x="180" y="395"/>
                </a:cubicBezTo>
                <a:cubicBezTo>
                  <a:pt x="122" y="453"/>
                  <a:pt x="122" y="453"/>
                  <a:pt x="122" y="453"/>
                </a:cubicBezTo>
                <a:cubicBezTo>
                  <a:pt x="113" y="462"/>
                  <a:pt x="98" y="462"/>
                  <a:pt x="89" y="453"/>
                </a:cubicBezTo>
                <a:cubicBezTo>
                  <a:pt x="84" y="448"/>
                  <a:pt x="82" y="442"/>
                  <a:pt x="82" y="436"/>
                </a:cubicBezTo>
                <a:cubicBezTo>
                  <a:pt x="82" y="395"/>
                  <a:pt x="82" y="395"/>
                  <a:pt x="82" y="395"/>
                </a:cubicBezTo>
                <a:cubicBezTo>
                  <a:pt x="55" y="395"/>
                  <a:pt x="55" y="395"/>
                  <a:pt x="55" y="395"/>
                </a:cubicBezTo>
                <a:cubicBezTo>
                  <a:pt x="25" y="395"/>
                  <a:pt x="0" y="371"/>
                  <a:pt x="0" y="340"/>
                </a:cubicBezTo>
                <a:cubicBezTo>
                  <a:pt x="0" y="161"/>
                  <a:pt x="0" y="161"/>
                  <a:pt x="0" y="161"/>
                </a:cubicBezTo>
                <a:cubicBezTo>
                  <a:pt x="0" y="130"/>
                  <a:pt x="25" y="106"/>
                  <a:pt x="55" y="106"/>
                </a:cubicBezTo>
                <a:cubicBezTo>
                  <a:pt x="182" y="106"/>
                  <a:pt x="182" y="106"/>
                  <a:pt x="182" y="106"/>
                </a:cubicBezTo>
                <a:cubicBezTo>
                  <a:pt x="190" y="106"/>
                  <a:pt x="196" y="112"/>
                  <a:pt x="196" y="119"/>
                </a:cubicBezTo>
                <a:cubicBezTo>
                  <a:pt x="196" y="127"/>
                  <a:pt x="190" y="133"/>
                  <a:pt x="182" y="133"/>
                </a:cubicBezTo>
                <a:cubicBezTo>
                  <a:pt x="182" y="133"/>
                  <a:pt x="182" y="133"/>
                  <a:pt x="182" y="133"/>
                </a:cubicBezTo>
                <a:cubicBezTo>
                  <a:pt x="55" y="133"/>
                  <a:pt x="55" y="133"/>
                  <a:pt x="55" y="133"/>
                </a:cubicBezTo>
                <a:cubicBezTo>
                  <a:pt x="40" y="133"/>
                  <a:pt x="27" y="145"/>
                  <a:pt x="27" y="161"/>
                </a:cubicBezTo>
                <a:cubicBezTo>
                  <a:pt x="27" y="340"/>
                  <a:pt x="27" y="340"/>
                  <a:pt x="27" y="340"/>
                </a:cubicBezTo>
                <a:cubicBezTo>
                  <a:pt x="27" y="356"/>
                  <a:pt x="40" y="368"/>
                  <a:pt x="55" y="368"/>
                </a:cubicBezTo>
                <a:cubicBezTo>
                  <a:pt x="95" y="368"/>
                  <a:pt x="95" y="368"/>
                  <a:pt x="95" y="368"/>
                </a:cubicBezTo>
                <a:cubicBezTo>
                  <a:pt x="103" y="368"/>
                  <a:pt x="109" y="374"/>
                  <a:pt x="109" y="382"/>
                </a:cubicBezTo>
                <a:cubicBezTo>
                  <a:pt x="109" y="428"/>
                  <a:pt x="109" y="428"/>
                  <a:pt x="109" y="428"/>
                </a:cubicBezTo>
                <a:cubicBezTo>
                  <a:pt x="164" y="372"/>
                  <a:pt x="164" y="372"/>
                  <a:pt x="164" y="372"/>
                </a:cubicBezTo>
                <a:cubicBezTo>
                  <a:pt x="167" y="370"/>
                  <a:pt x="170" y="368"/>
                  <a:pt x="174" y="368"/>
                </a:cubicBezTo>
                <a:cubicBezTo>
                  <a:pt x="337" y="368"/>
                  <a:pt x="337" y="368"/>
                  <a:pt x="337" y="368"/>
                </a:cubicBezTo>
                <a:cubicBezTo>
                  <a:pt x="353" y="368"/>
                  <a:pt x="365" y="356"/>
                  <a:pt x="365" y="340"/>
                </a:cubicBezTo>
                <a:cubicBezTo>
                  <a:pt x="365" y="331"/>
                  <a:pt x="365" y="331"/>
                  <a:pt x="365" y="331"/>
                </a:cubicBezTo>
                <a:cubicBezTo>
                  <a:pt x="366" y="323"/>
                  <a:pt x="373" y="318"/>
                  <a:pt x="380" y="319"/>
                </a:cubicBezTo>
                <a:cubicBezTo>
                  <a:pt x="386" y="320"/>
                  <a:pt x="391" y="325"/>
                  <a:pt x="392" y="331"/>
                </a:cubicBezTo>
                <a:close/>
                <a:moveTo>
                  <a:pt x="617" y="55"/>
                </a:moveTo>
                <a:cubicBezTo>
                  <a:pt x="617" y="235"/>
                  <a:pt x="617" y="235"/>
                  <a:pt x="617" y="235"/>
                </a:cubicBezTo>
                <a:cubicBezTo>
                  <a:pt x="617" y="265"/>
                  <a:pt x="592" y="289"/>
                  <a:pt x="562" y="289"/>
                </a:cubicBezTo>
                <a:cubicBezTo>
                  <a:pt x="535" y="289"/>
                  <a:pt x="535" y="289"/>
                  <a:pt x="535" y="289"/>
                </a:cubicBezTo>
                <a:cubicBezTo>
                  <a:pt x="535" y="330"/>
                  <a:pt x="535" y="330"/>
                  <a:pt x="535" y="330"/>
                </a:cubicBezTo>
                <a:cubicBezTo>
                  <a:pt x="535" y="343"/>
                  <a:pt x="524" y="354"/>
                  <a:pt x="511" y="354"/>
                </a:cubicBezTo>
                <a:cubicBezTo>
                  <a:pt x="505" y="354"/>
                  <a:pt x="499" y="351"/>
                  <a:pt x="494" y="347"/>
                </a:cubicBezTo>
                <a:cubicBezTo>
                  <a:pt x="437" y="289"/>
                  <a:pt x="437" y="289"/>
                  <a:pt x="437" y="289"/>
                </a:cubicBezTo>
                <a:cubicBezTo>
                  <a:pt x="280" y="289"/>
                  <a:pt x="280" y="289"/>
                  <a:pt x="280" y="289"/>
                </a:cubicBezTo>
                <a:cubicBezTo>
                  <a:pt x="249" y="289"/>
                  <a:pt x="225" y="265"/>
                  <a:pt x="225" y="235"/>
                </a:cubicBezTo>
                <a:cubicBezTo>
                  <a:pt x="225" y="55"/>
                  <a:pt x="225" y="55"/>
                  <a:pt x="225" y="55"/>
                </a:cubicBezTo>
                <a:cubicBezTo>
                  <a:pt x="225" y="24"/>
                  <a:pt x="249" y="0"/>
                  <a:pt x="280" y="0"/>
                </a:cubicBezTo>
                <a:cubicBezTo>
                  <a:pt x="562" y="0"/>
                  <a:pt x="562" y="0"/>
                  <a:pt x="562" y="0"/>
                </a:cubicBezTo>
                <a:cubicBezTo>
                  <a:pt x="592" y="0"/>
                  <a:pt x="617" y="24"/>
                  <a:pt x="617" y="55"/>
                </a:cubicBezTo>
                <a:close/>
                <a:moveTo>
                  <a:pt x="589" y="55"/>
                </a:moveTo>
                <a:cubicBezTo>
                  <a:pt x="589" y="39"/>
                  <a:pt x="577" y="27"/>
                  <a:pt x="562" y="27"/>
                </a:cubicBezTo>
                <a:cubicBezTo>
                  <a:pt x="280" y="27"/>
                  <a:pt x="280" y="27"/>
                  <a:pt x="280" y="27"/>
                </a:cubicBezTo>
                <a:cubicBezTo>
                  <a:pt x="264" y="27"/>
                  <a:pt x="252" y="39"/>
                  <a:pt x="252" y="55"/>
                </a:cubicBezTo>
                <a:cubicBezTo>
                  <a:pt x="252" y="235"/>
                  <a:pt x="252" y="235"/>
                  <a:pt x="252" y="235"/>
                </a:cubicBezTo>
                <a:cubicBezTo>
                  <a:pt x="252" y="250"/>
                  <a:pt x="264" y="262"/>
                  <a:pt x="280" y="262"/>
                </a:cubicBezTo>
                <a:cubicBezTo>
                  <a:pt x="443" y="262"/>
                  <a:pt x="443" y="262"/>
                  <a:pt x="443" y="262"/>
                </a:cubicBezTo>
                <a:cubicBezTo>
                  <a:pt x="446" y="262"/>
                  <a:pt x="450" y="264"/>
                  <a:pt x="452" y="266"/>
                </a:cubicBezTo>
                <a:cubicBezTo>
                  <a:pt x="508" y="322"/>
                  <a:pt x="508" y="322"/>
                  <a:pt x="508" y="322"/>
                </a:cubicBezTo>
                <a:cubicBezTo>
                  <a:pt x="508" y="276"/>
                  <a:pt x="508" y="276"/>
                  <a:pt x="508" y="276"/>
                </a:cubicBezTo>
                <a:cubicBezTo>
                  <a:pt x="508" y="268"/>
                  <a:pt x="514" y="262"/>
                  <a:pt x="522" y="262"/>
                </a:cubicBezTo>
                <a:cubicBezTo>
                  <a:pt x="562" y="262"/>
                  <a:pt x="562" y="262"/>
                  <a:pt x="562" y="262"/>
                </a:cubicBezTo>
                <a:cubicBezTo>
                  <a:pt x="577" y="262"/>
                  <a:pt x="590" y="250"/>
                  <a:pt x="590" y="235"/>
                </a:cubicBezTo>
                <a:cubicBezTo>
                  <a:pt x="590" y="55"/>
                  <a:pt x="590" y="55"/>
                  <a:pt x="590" y="55"/>
                </a:cubicBezTo>
                <a:lnTo>
                  <a:pt x="589" y="55"/>
                </a:lnTo>
                <a:close/>
                <a:moveTo>
                  <a:pt x="352" y="119"/>
                </a:moveTo>
                <a:cubicBezTo>
                  <a:pt x="340" y="119"/>
                  <a:pt x="331" y="129"/>
                  <a:pt x="331" y="140"/>
                </a:cubicBezTo>
                <a:cubicBezTo>
                  <a:pt x="331" y="152"/>
                  <a:pt x="340" y="161"/>
                  <a:pt x="352" y="161"/>
                </a:cubicBezTo>
                <a:cubicBezTo>
                  <a:pt x="363" y="161"/>
                  <a:pt x="373" y="152"/>
                  <a:pt x="373" y="140"/>
                </a:cubicBezTo>
                <a:cubicBezTo>
                  <a:pt x="373" y="129"/>
                  <a:pt x="363" y="119"/>
                  <a:pt x="352" y="119"/>
                </a:cubicBezTo>
                <a:close/>
                <a:moveTo>
                  <a:pt x="425" y="119"/>
                </a:moveTo>
                <a:cubicBezTo>
                  <a:pt x="414" y="119"/>
                  <a:pt x="404" y="129"/>
                  <a:pt x="404" y="140"/>
                </a:cubicBezTo>
                <a:cubicBezTo>
                  <a:pt x="404" y="152"/>
                  <a:pt x="414" y="161"/>
                  <a:pt x="425" y="161"/>
                </a:cubicBezTo>
                <a:cubicBezTo>
                  <a:pt x="437" y="161"/>
                  <a:pt x="446" y="152"/>
                  <a:pt x="446" y="140"/>
                </a:cubicBezTo>
                <a:cubicBezTo>
                  <a:pt x="446" y="140"/>
                  <a:pt x="446" y="140"/>
                  <a:pt x="446" y="140"/>
                </a:cubicBezTo>
                <a:cubicBezTo>
                  <a:pt x="446" y="129"/>
                  <a:pt x="437" y="119"/>
                  <a:pt x="425" y="119"/>
                </a:cubicBezTo>
                <a:close/>
                <a:moveTo>
                  <a:pt x="499" y="119"/>
                </a:moveTo>
                <a:cubicBezTo>
                  <a:pt x="487" y="119"/>
                  <a:pt x="478" y="129"/>
                  <a:pt x="478" y="140"/>
                </a:cubicBezTo>
                <a:cubicBezTo>
                  <a:pt x="478" y="152"/>
                  <a:pt x="487" y="161"/>
                  <a:pt x="499" y="161"/>
                </a:cubicBezTo>
                <a:cubicBezTo>
                  <a:pt x="510" y="161"/>
                  <a:pt x="520" y="152"/>
                  <a:pt x="520" y="140"/>
                </a:cubicBezTo>
                <a:cubicBezTo>
                  <a:pt x="520" y="140"/>
                  <a:pt x="520" y="140"/>
                  <a:pt x="520" y="140"/>
                </a:cubicBezTo>
                <a:cubicBezTo>
                  <a:pt x="520" y="129"/>
                  <a:pt x="510" y="119"/>
                  <a:pt x="499" y="119"/>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834247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rther Info_Standar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6A81F-98C7-4B74-AB58-874691509FB2}"/>
              </a:ext>
            </a:extLst>
          </p:cNvPr>
          <p:cNvSpPr/>
          <p:nvPr userDrawn="1"/>
        </p:nvSpPr>
        <p:spPr>
          <a:xfrm>
            <a:off x="-1" y="0"/>
            <a:ext cx="12192001" cy="6750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userDrawn="1"/>
        </p:nvSpPr>
        <p:spPr>
          <a:xfrm>
            <a:off x="1032387" y="3121967"/>
            <a:ext cx="10127226" cy="461665"/>
          </a:xfrm>
          <a:prstGeom prst="rect">
            <a:avLst/>
          </a:prstGeom>
          <a:noFill/>
        </p:spPr>
        <p:txBody>
          <a:bodyPr wrap="square" rtlCol="0">
            <a:spAutoFit/>
          </a:bodyPr>
          <a:lstStyle/>
          <a:p>
            <a:pPr algn="ctr"/>
            <a:r>
              <a:rPr lang="en-NZ" sz="2400" spc="300" dirty="0">
                <a:solidFill>
                  <a:schemeClr val="bg1"/>
                </a:solidFill>
                <a:latin typeface="Arial Black" panose="020B0A04020102020204" pitchFamily="34" charset="0"/>
              </a:rPr>
              <a:t>FOR FURTHER INFORMATION PLEASE CONTACT:</a:t>
            </a:r>
          </a:p>
        </p:txBody>
      </p:sp>
      <p:sp>
        <p:nvSpPr>
          <p:cNvPr id="13" name="Freeform 12"/>
          <p:cNvSpPr/>
          <p:nvPr userDrawn="1"/>
        </p:nvSpPr>
        <p:spPr>
          <a:xfrm rot="5400000">
            <a:off x="4609541" y="-724459"/>
            <a:ext cx="2972918" cy="12192001"/>
          </a:xfrm>
          <a:custGeom>
            <a:avLst/>
            <a:gdLst>
              <a:gd name="connsiteX0" fmla="*/ 0 w 2972918"/>
              <a:gd name="connsiteY0" fmla="*/ 10731501 h 12192001"/>
              <a:gd name="connsiteX1" fmla="*/ 0 w 2972918"/>
              <a:gd name="connsiteY1" fmla="*/ 6347869 h 12192001"/>
              <a:gd name="connsiteX2" fmla="*/ 337328 w 2972918"/>
              <a:gd name="connsiteY2" fmla="*/ 6093944 h 12192001"/>
              <a:gd name="connsiteX3" fmla="*/ 0 w 2972918"/>
              <a:gd name="connsiteY3" fmla="*/ 5840017 h 12192001"/>
              <a:gd name="connsiteX4" fmla="*/ 0 w 2972918"/>
              <a:gd name="connsiteY4" fmla="*/ 3873501 h 12192001"/>
              <a:gd name="connsiteX5" fmla="*/ 1 w 2972918"/>
              <a:gd name="connsiteY5" fmla="*/ 3873501 h 12192001"/>
              <a:gd name="connsiteX6" fmla="*/ 1 w 2972918"/>
              <a:gd name="connsiteY6" fmla="*/ 0 h 12192001"/>
              <a:gd name="connsiteX7" fmla="*/ 2972918 w 2972918"/>
              <a:gd name="connsiteY7" fmla="*/ 0 h 12192001"/>
              <a:gd name="connsiteX8" fmla="*/ 2972918 w 2972918"/>
              <a:gd name="connsiteY8" fmla="*/ 4362451 h 12192001"/>
              <a:gd name="connsiteX9" fmla="*/ 2972917 w 2972918"/>
              <a:gd name="connsiteY9" fmla="*/ 4362451 h 12192001"/>
              <a:gd name="connsiteX10" fmla="*/ 2972917 w 2972918"/>
              <a:gd name="connsiteY10" fmla="*/ 9944100 h 12192001"/>
              <a:gd name="connsiteX11" fmla="*/ 2972918 w 2972918"/>
              <a:gd name="connsiteY11" fmla="*/ 9944100 h 12192001"/>
              <a:gd name="connsiteX12" fmla="*/ 2972918 w 2972918"/>
              <a:gd name="connsiteY12" fmla="*/ 12192001 h 12192001"/>
              <a:gd name="connsiteX13" fmla="*/ 1 w 2972918"/>
              <a:gd name="connsiteY13" fmla="*/ 12192001 h 12192001"/>
              <a:gd name="connsiteX14" fmla="*/ 1 w 2972918"/>
              <a:gd name="connsiteY14" fmla="*/ 107315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2918" h="12192001">
                <a:moveTo>
                  <a:pt x="0" y="10731501"/>
                </a:moveTo>
                <a:lnTo>
                  <a:pt x="0" y="6347869"/>
                </a:lnTo>
                <a:lnTo>
                  <a:pt x="337328" y="6093944"/>
                </a:lnTo>
                <a:lnTo>
                  <a:pt x="0" y="5840017"/>
                </a:lnTo>
                <a:lnTo>
                  <a:pt x="0" y="3873501"/>
                </a:lnTo>
                <a:lnTo>
                  <a:pt x="1" y="3873501"/>
                </a:lnTo>
                <a:lnTo>
                  <a:pt x="1" y="0"/>
                </a:lnTo>
                <a:lnTo>
                  <a:pt x="2972918" y="0"/>
                </a:lnTo>
                <a:lnTo>
                  <a:pt x="2972918" y="4362451"/>
                </a:lnTo>
                <a:lnTo>
                  <a:pt x="2972917" y="4362451"/>
                </a:lnTo>
                <a:lnTo>
                  <a:pt x="2972917" y="9944100"/>
                </a:lnTo>
                <a:lnTo>
                  <a:pt x="2972918" y="9944100"/>
                </a:lnTo>
                <a:lnTo>
                  <a:pt x="2972918" y="12192001"/>
                </a:lnTo>
                <a:lnTo>
                  <a:pt x="1" y="12192001"/>
                </a:lnTo>
                <a:lnTo>
                  <a:pt x="1" y="10731501"/>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42"/>
          <p:cNvSpPr>
            <a:spLocks noGrp="1"/>
          </p:cNvSpPr>
          <p:nvPr>
            <p:ph type="body" sz="quarter" idx="18" hasCustomPrompt="1"/>
          </p:nvPr>
        </p:nvSpPr>
        <p:spPr>
          <a:xfrm>
            <a:off x="4388923" y="4516590"/>
            <a:ext cx="3228975" cy="444500"/>
          </a:xfrm>
        </p:spPr>
        <p:txBody>
          <a:bodyPr lIns="0" tIns="0" rIns="0" anchor="ctr">
            <a:noAutofit/>
          </a:bodyPr>
          <a:lstStyle>
            <a:lvl1pPr marL="0" indent="0" algn="l">
              <a:buNone/>
              <a:defRPr sz="1800" spc="300">
                <a:solidFill>
                  <a:srgbClr val="66C29F"/>
                </a:solidFill>
                <a:latin typeface="Arial Black" panose="020B0A04020102020204" pitchFamily="34" charset="0"/>
              </a:defRPr>
            </a:lvl1pPr>
            <a:lvl2pPr>
              <a:defRPr sz="1600">
                <a:latin typeface="Arial Black" panose="020B0A04020102020204" pitchFamily="34" charset="0"/>
              </a:defRPr>
            </a:lvl2pPr>
            <a:lvl3pPr>
              <a:defRPr sz="1600">
                <a:latin typeface="Arial Black" panose="020B0A04020102020204" pitchFamily="34" charset="0"/>
              </a:defRPr>
            </a:lvl3pPr>
            <a:lvl4pPr>
              <a:defRPr sz="1600">
                <a:latin typeface="Arial Black" panose="020B0A04020102020204" pitchFamily="34" charset="0"/>
              </a:defRPr>
            </a:lvl4pPr>
            <a:lvl5pPr>
              <a:defRPr sz="1600">
                <a:latin typeface="Arial Black" panose="020B0A04020102020204" pitchFamily="34" charset="0"/>
              </a:defRPr>
            </a:lvl5pPr>
          </a:lstStyle>
          <a:p>
            <a:pPr lvl="0"/>
            <a:r>
              <a:rPr lang="en-US" dirty="0"/>
              <a:t>STAFF NAME</a:t>
            </a:r>
          </a:p>
        </p:txBody>
      </p:sp>
      <p:sp>
        <p:nvSpPr>
          <p:cNvPr id="16" name="Rectangle 15"/>
          <p:cNvSpPr/>
          <p:nvPr userDrawn="1"/>
        </p:nvSpPr>
        <p:spPr>
          <a:xfrm>
            <a:off x="0" y="6750000"/>
            <a:ext cx="12192000" cy="10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66C29F"/>
              </a:solidFill>
            </a:endParaRPr>
          </a:p>
        </p:txBody>
      </p:sp>
      <p:cxnSp>
        <p:nvCxnSpPr>
          <p:cNvPr id="18" name="Straight Connector 17"/>
          <p:cNvCxnSpPr/>
          <p:nvPr userDrawn="1"/>
        </p:nvCxnSpPr>
        <p:spPr>
          <a:xfrm>
            <a:off x="4178440" y="4430967"/>
            <a:ext cx="0" cy="1881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88923" y="5062176"/>
            <a:ext cx="3624638" cy="1154162"/>
          </a:xfrm>
          <a:prstGeom prst="rect">
            <a:avLst/>
          </a:prstGeom>
        </p:spPr>
        <p:txBody>
          <a:bodyPr wrap="square" lIns="0" tIns="0" rIns="0">
            <a:spAutoFit/>
          </a:bodyPr>
          <a:lstStyle/>
          <a:p>
            <a:pPr algn="l"/>
            <a:r>
              <a:rPr lang="en-US" sz="1200" dirty="0">
                <a:solidFill>
                  <a:schemeClr val="bg1"/>
                </a:solidFill>
                <a:latin typeface="+mn-lt"/>
              </a:rPr>
              <a:t>Colmar Brunton, a Kantar Millward Brown Company</a:t>
            </a:r>
          </a:p>
          <a:p>
            <a:pPr algn="l"/>
            <a:r>
              <a:rPr lang="en-US" sz="1200" dirty="0">
                <a:solidFill>
                  <a:schemeClr val="bg1"/>
                </a:solidFill>
                <a:latin typeface="+mn-lt"/>
              </a:rPr>
              <a:t>Level 1, 46 Sale</a:t>
            </a:r>
            <a:r>
              <a:rPr lang="en-US" sz="1200" baseline="0" dirty="0">
                <a:solidFill>
                  <a:schemeClr val="bg1"/>
                </a:solidFill>
                <a:latin typeface="+mn-lt"/>
              </a:rPr>
              <a:t> Street</a:t>
            </a:r>
            <a:r>
              <a:rPr lang="en-US" sz="1200" dirty="0">
                <a:solidFill>
                  <a:schemeClr val="bg1"/>
                </a:solidFill>
                <a:latin typeface="+mn-lt"/>
              </a:rPr>
              <a:t>, Auckland </a:t>
            </a:r>
          </a:p>
          <a:p>
            <a:pPr algn="l"/>
            <a:r>
              <a:rPr lang="en-US" sz="1200" dirty="0">
                <a:solidFill>
                  <a:schemeClr val="bg1"/>
                </a:solidFill>
                <a:latin typeface="+mn-lt"/>
              </a:rPr>
              <a:t>PO Box 33690, </a:t>
            </a:r>
            <a:r>
              <a:rPr lang="en-US" sz="1200" dirty="0" err="1">
                <a:solidFill>
                  <a:schemeClr val="bg1"/>
                </a:solidFill>
                <a:latin typeface="+mn-lt"/>
              </a:rPr>
              <a:t>Takapuna</a:t>
            </a:r>
            <a:r>
              <a:rPr lang="en-US" sz="1200" dirty="0">
                <a:solidFill>
                  <a:schemeClr val="bg1"/>
                </a:solidFill>
                <a:latin typeface="+mn-lt"/>
              </a:rPr>
              <a:t> 0740</a:t>
            </a:r>
          </a:p>
          <a:p>
            <a:pPr algn="l"/>
            <a:r>
              <a:rPr lang="en-US" sz="1200" dirty="0">
                <a:solidFill>
                  <a:schemeClr val="bg1"/>
                </a:solidFill>
                <a:latin typeface="+mn-lt"/>
              </a:rPr>
              <a:t>Phone (09) 919 9200 </a:t>
            </a:r>
          </a:p>
          <a:p>
            <a:pPr algn="l"/>
            <a:endParaRPr lang="en-US" sz="1200" dirty="0">
              <a:solidFill>
                <a:schemeClr val="bg1"/>
              </a:solidFill>
              <a:latin typeface="+mn-lt"/>
            </a:endParaRPr>
          </a:p>
          <a:p>
            <a:pPr algn="l"/>
            <a:r>
              <a:rPr lang="en-US" sz="1200" dirty="0">
                <a:solidFill>
                  <a:schemeClr val="bg1"/>
                </a:solidFill>
                <a:latin typeface="+mn-lt"/>
              </a:rPr>
              <a:t>www.colmarbrunton.co.nz</a:t>
            </a:r>
            <a:endParaRPr lang="en-NZ" sz="2000" dirty="0">
              <a:solidFill>
                <a:schemeClr val="bg1"/>
              </a:solidFill>
              <a:latin typeface="+mn-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270" y="360000"/>
            <a:ext cx="3371460" cy="1006699"/>
          </a:xfrm>
          <a:prstGeom prst="rect">
            <a:avLst/>
          </a:prstGeom>
        </p:spPr>
      </p:pic>
    </p:spTree>
    <p:extLst>
      <p:ext uri="{BB962C8B-B14F-4D97-AF65-F5344CB8AC3E}">
        <p14:creationId xmlns:p14="http://schemas.microsoft.com/office/powerpoint/2010/main" val="14424828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ortant Info_Standar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ED64DE-F091-4F64-A798-38D9A6CCF64E}"/>
              </a:ext>
            </a:extLst>
          </p:cNvPr>
          <p:cNvSpPr/>
          <p:nvPr userDrawn="1"/>
        </p:nvSpPr>
        <p:spPr>
          <a:xfrm>
            <a:off x="-1" y="0"/>
            <a:ext cx="12192001"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userDrawn="1"/>
        </p:nvSpPr>
        <p:spPr>
          <a:xfrm>
            <a:off x="2246671" y="0"/>
            <a:ext cx="76986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userDrawn="1"/>
        </p:nvSpPr>
        <p:spPr>
          <a:xfrm>
            <a:off x="2246671" y="0"/>
            <a:ext cx="7698658" cy="14287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userDrawn="1"/>
        </p:nvSpPr>
        <p:spPr>
          <a:xfrm>
            <a:off x="3304948" y="347038"/>
            <a:ext cx="5582106" cy="461665"/>
          </a:xfrm>
          <a:prstGeom prst="rect">
            <a:avLst/>
          </a:prstGeom>
        </p:spPr>
        <p:txBody>
          <a:bodyPr wrap="none">
            <a:spAutoFit/>
          </a:bodyPr>
          <a:lstStyle/>
          <a:p>
            <a:pPr algn="ctr"/>
            <a:r>
              <a:rPr lang="en-NZ" sz="2400" spc="300" dirty="0">
                <a:solidFill>
                  <a:srgbClr val="7A90AF"/>
                </a:solidFill>
                <a:latin typeface="Arial Black" panose="020B0A04020102020204" pitchFamily="34" charset="0"/>
              </a:rPr>
              <a:t>IMPORTANT INFORMATION</a:t>
            </a:r>
          </a:p>
        </p:txBody>
      </p:sp>
      <p:sp>
        <p:nvSpPr>
          <p:cNvPr id="13" name="Rectangle 12"/>
          <p:cNvSpPr/>
          <p:nvPr userDrawn="1"/>
        </p:nvSpPr>
        <p:spPr>
          <a:xfrm>
            <a:off x="3568739" y="799064"/>
            <a:ext cx="5054525" cy="307777"/>
          </a:xfrm>
          <a:prstGeom prst="rect">
            <a:avLst/>
          </a:prstGeom>
        </p:spPr>
        <p:txBody>
          <a:bodyPr wrap="none">
            <a:spAutoFit/>
          </a:bodyPr>
          <a:lstStyle/>
          <a:p>
            <a:pPr algn="ctr"/>
            <a:r>
              <a:rPr lang="en-NZ" sz="1400" spc="300" dirty="0">
                <a:solidFill>
                  <a:prstClr val="white">
                    <a:lumMod val="95000"/>
                  </a:prstClr>
                </a:solidFill>
                <a:latin typeface="Palatino Linotype" panose="02040502050505030304" pitchFamily="18" charset="0"/>
              </a:rPr>
              <a:t>Research Association NZ Code of Practice</a:t>
            </a:r>
            <a:endParaRPr lang="en-NZ" sz="1400" spc="300" dirty="0">
              <a:solidFill>
                <a:srgbClr val="C1AC5F"/>
              </a:solidFill>
              <a:latin typeface="Palatino Linotype" panose="02040502050505030304" pitchFamily="18" charset="0"/>
            </a:endParaRPr>
          </a:p>
        </p:txBody>
      </p:sp>
      <p:sp>
        <p:nvSpPr>
          <p:cNvPr id="14" name="Rectangle 13"/>
          <p:cNvSpPr/>
          <p:nvPr userDrawn="1"/>
        </p:nvSpPr>
        <p:spPr>
          <a:xfrm>
            <a:off x="2514000" y="1654358"/>
            <a:ext cx="7164000" cy="4339650"/>
          </a:xfrm>
          <a:prstGeom prst="rect">
            <a:avLst/>
          </a:prstGeom>
        </p:spPr>
        <p:txBody>
          <a:bodyPr wrap="square">
            <a:spAutoFit/>
          </a:bodyPr>
          <a:lstStyle/>
          <a:p>
            <a:r>
              <a:rPr lang="en-NZ" sz="900" b="1" dirty="0">
                <a:solidFill>
                  <a:srgbClr val="333333"/>
                </a:solidFill>
                <a:latin typeface="+mn-lt"/>
              </a:rPr>
              <a:t>Colmar Brunton </a:t>
            </a:r>
            <a:r>
              <a:rPr lang="en-NZ" sz="900" dirty="0">
                <a:solidFill>
                  <a:srgbClr val="333333"/>
                </a:solidFill>
                <a:latin typeface="+mn-lt"/>
              </a:rPr>
              <a:t>practitioners are members of the Research Association NZ and are obliged to comply with the Research Association NZ Code of Practice.  A copy of the Code is available from the Executive Secretary or the Complaints Officer of the Society.</a:t>
            </a:r>
          </a:p>
          <a:p>
            <a:endParaRPr lang="en-NZ" sz="600" dirty="0">
              <a:solidFill>
                <a:srgbClr val="333333"/>
              </a:solidFill>
              <a:latin typeface="+mn-lt"/>
            </a:endParaRPr>
          </a:p>
          <a:p>
            <a:r>
              <a:rPr lang="en-NZ" sz="900" b="1" dirty="0">
                <a:solidFill>
                  <a:srgbClr val="333333"/>
                </a:solidFill>
                <a:latin typeface="+mn-lt"/>
              </a:rPr>
              <a:t>Confidentiality</a:t>
            </a:r>
          </a:p>
          <a:p>
            <a:r>
              <a:rPr lang="en-NZ" sz="900" dirty="0">
                <a:solidFill>
                  <a:srgbClr val="333333"/>
                </a:solidFill>
                <a:latin typeface="+mn-lt"/>
              </a:rPr>
              <a:t>Reports and other records relevant to a Market Research project and provided by the Researcher shall normally be for use solely by the Client and the Client’s consultants or advisers.</a:t>
            </a:r>
          </a:p>
          <a:p>
            <a:endParaRPr lang="en-NZ" sz="600" dirty="0">
              <a:solidFill>
                <a:srgbClr val="333333"/>
              </a:solidFill>
              <a:latin typeface="+mn-lt"/>
            </a:endParaRPr>
          </a:p>
          <a:p>
            <a:r>
              <a:rPr lang="en-NZ" sz="900" b="1" dirty="0">
                <a:solidFill>
                  <a:srgbClr val="333333"/>
                </a:solidFill>
                <a:latin typeface="+mn-lt"/>
              </a:rPr>
              <a:t>Research Information</a:t>
            </a:r>
          </a:p>
          <a:p>
            <a:r>
              <a:rPr lang="en-NZ" sz="900" dirty="0">
                <a:solidFill>
                  <a:srgbClr val="333333"/>
                </a:solidFill>
                <a:latin typeface="+mn-lt"/>
              </a:rPr>
              <a:t>Article 25 of the Research Association NZ Code states:</a:t>
            </a:r>
          </a:p>
          <a:p>
            <a:pPr marL="381470" lvl="1" indent="-228612">
              <a:buFont typeface="+mj-lt"/>
              <a:buAutoNum type="alphaLcPeriod"/>
            </a:pPr>
            <a:r>
              <a:rPr lang="en-NZ" sz="900" dirty="0">
                <a:solidFill>
                  <a:srgbClr val="333333"/>
                </a:solidFill>
                <a:latin typeface="+mn-lt"/>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900" dirty="0">
                <a:solidFill>
                  <a:srgbClr val="333333"/>
                </a:solidFill>
                <a:latin typeface="+mn-lt"/>
              </a:rPr>
              <a:t>Marketing research proposals, discussion papers and quotations, unless these have been paid for by the client, remain the property of the Researcher.</a:t>
            </a:r>
          </a:p>
          <a:p>
            <a:pPr marL="381470" lvl="1" indent="-228612">
              <a:buFont typeface="+mj-lt"/>
              <a:buAutoNum type="alphaLcPeriod"/>
            </a:pPr>
            <a:r>
              <a:rPr lang="en-NZ" sz="900" dirty="0">
                <a:solidFill>
                  <a:srgbClr val="333333"/>
                </a:solidFill>
                <a:latin typeface="+mn-lt"/>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600" dirty="0">
              <a:solidFill>
                <a:srgbClr val="333333"/>
              </a:solidFill>
              <a:latin typeface="+mn-lt"/>
            </a:endParaRPr>
          </a:p>
          <a:p>
            <a:r>
              <a:rPr lang="en-NZ" sz="900" b="1" dirty="0">
                <a:solidFill>
                  <a:srgbClr val="333333"/>
                </a:solidFill>
                <a:latin typeface="+mn-lt"/>
              </a:rPr>
              <a:t>Publication of a Research Project</a:t>
            </a:r>
          </a:p>
          <a:p>
            <a:r>
              <a:rPr lang="en-NZ" sz="900" dirty="0">
                <a:solidFill>
                  <a:srgbClr val="333333"/>
                </a:solidFill>
                <a:latin typeface="+mn-lt"/>
              </a:rPr>
              <a:t>Article 31 of the Research Association NZ Code states:</a:t>
            </a:r>
          </a:p>
          <a:p>
            <a:r>
              <a:rPr lang="en-NZ" sz="900" dirty="0">
                <a:solidFill>
                  <a:srgbClr val="333333"/>
                </a:solidFill>
                <a:latin typeface="+mn-lt"/>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900" dirty="0">
                <a:solidFill>
                  <a:srgbClr val="333333"/>
                </a:solidFill>
                <a:latin typeface="+mn-lt"/>
              </a:rPr>
              <a:t>Refuse permission for their name to be quoted in connection with the published findings</a:t>
            </a:r>
          </a:p>
          <a:p>
            <a:pPr marL="381470" lvl="1" indent="-228612">
              <a:buFont typeface="+mj-lt"/>
              <a:buAutoNum type="alphaLcPeriod"/>
            </a:pPr>
            <a:r>
              <a:rPr lang="en-NZ" sz="900" dirty="0">
                <a:solidFill>
                  <a:srgbClr val="333333"/>
                </a:solidFill>
                <a:latin typeface="+mn-lt"/>
              </a:rPr>
              <a:t>Publish the appropriate details of the project</a:t>
            </a:r>
          </a:p>
          <a:p>
            <a:pPr marL="381470" lvl="1" indent="-228612">
              <a:buFont typeface="+mj-lt"/>
              <a:buAutoNum type="alphaLcPeriod"/>
            </a:pPr>
            <a:r>
              <a:rPr lang="en-NZ" sz="900" dirty="0">
                <a:solidFill>
                  <a:srgbClr val="333333"/>
                </a:solidFill>
                <a:latin typeface="+mn-lt"/>
              </a:rPr>
              <a:t>Correct any misleading aspects of the published presentation of the findings</a:t>
            </a:r>
          </a:p>
          <a:p>
            <a:pPr marL="714224" lvl="1" indent="-259718">
              <a:buFont typeface="+mj-lt"/>
              <a:buAutoNum type="alphaLcPeriod"/>
            </a:pPr>
            <a:endParaRPr lang="en-NZ" sz="600" dirty="0">
              <a:solidFill>
                <a:srgbClr val="333333"/>
              </a:solidFill>
              <a:latin typeface="+mn-lt"/>
            </a:endParaRPr>
          </a:p>
          <a:p>
            <a:r>
              <a:rPr lang="en-NZ" sz="900" b="1" dirty="0">
                <a:solidFill>
                  <a:srgbClr val="333333"/>
                </a:solidFill>
                <a:latin typeface="+mn-lt"/>
              </a:rPr>
              <a:t>Electronic Copies</a:t>
            </a:r>
          </a:p>
          <a:p>
            <a:r>
              <a:rPr lang="en-NZ" sz="900" dirty="0">
                <a:solidFill>
                  <a:srgbClr val="333333"/>
                </a:solidFill>
                <a:latin typeface="+mn-lt"/>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600" b="1" dirty="0">
              <a:solidFill>
                <a:srgbClr val="333333"/>
              </a:solidFill>
              <a:latin typeface="+mn-lt"/>
            </a:endParaRPr>
          </a:p>
          <a:p>
            <a:r>
              <a:rPr lang="en-NZ" sz="900" dirty="0">
                <a:solidFill>
                  <a:srgbClr val="333333"/>
                </a:solidFill>
                <a:latin typeface="+mn-lt"/>
              </a:rPr>
              <a:t>Colmar Brunton ™ New Zealand is certified to International Standard ISO 20252 (2012).  This project will be/has been completed in compliance with this International Standard.</a:t>
            </a:r>
          </a:p>
          <a:p>
            <a:endParaRPr lang="en-NZ" sz="600" dirty="0">
              <a:solidFill>
                <a:srgbClr val="333333"/>
              </a:solidFill>
              <a:latin typeface="+mn-lt"/>
            </a:endParaRPr>
          </a:p>
          <a:p>
            <a:r>
              <a:rPr lang="en-NZ" sz="900" dirty="0">
                <a:solidFill>
                  <a:srgbClr val="333333"/>
                </a:solidFill>
                <a:latin typeface="+mn-lt"/>
              </a:rPr>
              <a:t>This presentation is subject to the detailed terms and conditions of Colmar Brunton, a copy of which is available on request or </a:t>
            </a:r>
            <a:r>
              <a:rPr lang="en-NZ" sz="900" dirty="0">
                <a:solidFill>
                  <a:srgbClr val="333333"/>
                </a:solidFill>
                <a:latin typeface="+mn-lt"/>
                <a:hlinkClick r:id="rId2"/>
              </a:rPr>
              <a:t>online here.</a:t>
            </a:r>
            <a:endParaRPr lang="en-NZ" sz="900" dirty="0">
              <a:solidFill>
                <a:srgbClr val="333333"/>
              </a:solidFill>
              <a:latin typeface="+mn-lt"/>
            </a:endParaRPr>
          </a:p>
        </p:txBody>
      </p:sp>
      <p:grpSp>
        <p:nvGrpSpPr>
          <p:cNvPr id="17" name="Group 16"/>
          <p:cNvGrpSpPr/>
          <p:nvPr userDrawn="1"/>
        </p:nvGrpSpPr>
        <p:grpSpPr>
          <a:xfrm>
            <a:off x="4247242" y="6025289"/>
            <a:ext cx="3697517" cy="651320"/>
            <a:chOff x="3831771" y="6025289"/>
            <a:chExt cx="3697517" cy="651320"/>
          </a:xfrm>
        </p:grpSpPr>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9459" y="6061248"/>
              <a:ext cx="1259829" cy="57940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1771" y="6025289"/>
              <a:ext cx="2181288" cy="651320"/>
            </a:xfrm>
            <a:prstGeom prst="rect">
              <a:avLst/>
            </a:prstGeom>
          </p:spPr>
        </p:pic>
      </p:grpSp>
      <p:sp>
        <p:nvSpPr>
          <p:cNvPr id="18" name="Rectangle 17"/>
          <p:cNvSpPr/>
          <p:nvPr userDrawn="1"/>
        </p:nvSpPr>
        <p:spPr>
          <a:xfrm>
            <a:off x="2246670" y="1378550"/>
            <a:ext cx="7698659" cy="502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8072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E839D-69DC-4951-8FF2-C21B7817C180}"/>
              </a:ext>
            </a:extLst>
          </p:cNvPr>
          <p:cNvSpPr/>
          <p:nvPr userDrawn="1"/>
        </p:nvSpPr>
        <p:spPr>
          <a:xfrm>
            <a:off x="0" y="0"/>
            <a:ext cx="1219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a:extLst>
              <a:ext uri="{FF2B5EF4-FFF2-40B4-BE49-F238E27FC236}">
                <a16:creationId xmlns:a16="http://schemas.microsoft.com/office/drawing/2014/main" id="{3216C77A-0164-4CB9-B705-8652F9BF7E67}"/>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descr="A black and white sign&#10;&#10;Description automatically generated with low confidence">
            <a:extLst>
              <a:ext uri="{FF2B5EF4-FFF2-40B4-BE49-F238E27FC236}">
                <a16:creationId xmlns:a16="http://schemas.microsoft.com/office/drawing/2014/main" id="{2C8D5F65-C5D6-B751-01F0-62FF5D2BDC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9115" y="6274606"/>
            <a:ext cx="2060709" cy="328587"/>
          </a:xfrm>
          <a:prstGeom prst="rect">
            <a:avLst/>
          </a:prstGeom>
        </p:spPr>
      </p:pic>
    </p:spTree>
    <p:extLst>
      <p:ext uri="{BB962C8B-B14F-4D97-AF65-F5344CB8AC3E}">
        <p14:creationId xmlns:p14="http://schemas.microsoft.com/office/powerpoint/2010/main" val="2455485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A24E6E-FB79-4DB8-80E9-1FC2142C59A0}"/>
              </a:ext>
            </a:extLst>
          </p:cNvPr>
          <p:cNvSpPr/>
          <p:nvPr userDrawn="1"/>
        </p:nvSpPr>
        <p:spPr>
          <a:xfrm>
            <a:off x="306" y="0"/>
            <a:ext cx="6105525"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1"/>
          <p:cNvSpPr>
            <a:spLocks noGrp="1"/>
          </p:cNvSpPr>
          <p:nvPr>
            <p:ph type="ctrTitle" hasCustomPrompt="1"/>
          </p:nvPr>
        </p:nvSpPr>
        <p:spPr>
          <a:xfrm>
            <a:off x="360000" y="2654953"/>
            <a:ext cx="5385832" cy="897392"/>
          </a:xfrm>
        </p:spPr>
        <p:txBody>
          <a:bodyPr anchor="ctr">
            <a:normAutofit/>
          </a:bodyPr>
          <a:lstStyle>
            <a:lvl1pPr algn="ctr">
              <a:defRPr sz="2400" spc="0">
                <a:solidFill>
                  <a:schemeClr val="bg1"/>
                </a:solidFill>
                <a:latin typeface="Arial Black" panose="020B0A04020102020204" pitchFamily="34" charset="0"/>
              </a:defRPr>
            </a:lvl1pPr>
          </a:lstStyle>
          <a:p>
            <a:r>
              <a:rPr lang="en-US" dirty="0"/>
              <a:t>CONTENTS</a:t>
            </a:r>
            <a:endParaRPr lang="en-NZ" dirty="0"/>
          </a:p>
        </p:txBody>
      </p:sp>
      <p:sp>
        <p:nvSpPr>
          <p:cNvPr id="12" name="Text Placeholder 11"/>
          <p:cNvSpPr>
            <a:spLocks noGrp="1"/>
          </p:cNvSpPr>
          <p:nvPr>
            <p:ph type="body" sz="quarter" idx="10"/>
          </p:nvPr>
        </p:nvSpPr>
        <p:spPr>
          <a:xfrm>
            <a:off x="6456000" y="360000"/>
            <a:ext cx="3935997" cy="6137999"/>
          </a:xfrm>
        </p:spPr>
        <p:txBody>
          <a:bodyPr anchor="ctr">
            <a:normAutofit/>
          </a:bodyPr>
          <a:lstStyle>
            <a:lvl1pPr marL="0" indent="0">
              <a:buNone/>
              <a:defRPr sz="1800">
                <a:solidFill>
                  <a:srgbClr val="333333"/>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p:txBody>
      </p:sp>
    </p:spTree>
    <p:extLst>
      <p:ext uri="{BB962C8B-B14F-4D97-AF65-F5344CB8AC3E}">
        <p14:creationId xmlns:p14="http://schemas.microsoft.com/office/powerpoint/2010/main" val="22062796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Agenda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A24E6E-FB79-4DB8-80E9-1FC2142C59A0}"/>
              </a:ext>
            </a:extLst>
          </p:cNvPr>
          <p:cNvSpPr/>
          <p:nvPr userDrawn="1"/>
        </p:nvSpPr>
        <p:spPr>
          <a:xfrm>
            <a:off x="306" y="0"/>
            <a:ext cx="6105525"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1"/>
          <p:cNvSpPr>
            <a:spLocks noGrp="1"/>
          </p:cNvSpPr>
          <p:nvPr>
            <p:ph type="ctrTitle" hasCustomPrompt="1"/>
          </p:nvPr>
        </p:nvSpPr>
        <p:spPr>
          <a:xfrm>
            <a:off x="360000" y="2654953"/>
            <a:ext cx="5385832" cy="897392"/>
          </a:xfrm>
        </p:spPr>
        <p:txBody>
          <a:bodyPr anchor="ctr">
            <a:normAutofit/>
          </a:bodyPr>
          <a:lstStyle>
            <a:lvl1pPr algn="ctr">
              <a:defRPr sz="2400" spc="0">
                <a:solidFill>
                  <a:schemeClr val="bg1"/>
                </a:solidFill>
                <a:latin typeface="Arial Black" panose="020B0A04020102020204" pitchFamily="34" charset="0"/>
              </a:defRPr>
            </a:lvl1pPr>
          </a:lstStyle>
          <a:p>
            <a:r>
              <a:rPr lang="en-US" dirty="0"/>
              <a:t>CONTENTS</a:t>
            </a:r>
            <a:endParaRPr lang="en-NZ" dirty="0"/>
          </a:p>
        </p:txBody>
      </p:sp>
      <p:sp>
        <p:nvSpPr>
          <p:cNvPr id="12" name="Text Placeholder 11"/>
          <p:cNvSpPr>
            <a:spLocks noGrp="1"/>
          </p:cNvSpPr>
          <p:nvPr>
            <p:ph type="body" sz="quarter" idx="10"/>
          </p:nvPr>
        </p:nvSpPr>
        <p:spPr>
          <a:xfrm>
            <a:off x="6456000" y="360000"/>
            <a:ext cx="3935997" cy="6137999"/>
          </a:xfrm>
        </p:spPr>
        <p:txBody>
          <a:bodyPr anchor="ctr">
            <a:normAutofit/>
          </a:bodyPr>
          <a:lstStyle>
            <a:lvl1pPr marL="0" indent="0">
              <a:buNone/>
              <a:defRPr sz="1800">
                <a:solidFill>
                  <a:srgbClr val="333333"/>
                </a:solidFill>
                <a:latin typeface="+mn-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p:txBody>
      </p:sp>
    </p:spTree>
    <p:extLst>
      <p:ext uri="{BB962C8B-B14F-4D97-AF65-F5344CB8AC3E}">
        <p14:creationId xmlns:p14="http://schemas.microsoft.com/office/powerpoint/2010/main" val="415225488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Layout">
    <p:spTree>
      <p:nvGrpSpPr>
        <p:cNvPr id="1" name=""/>
        <p:cNvGrpSpPr/>
        <p:nvPr/>
      </p:nvGrpSpPr>
      <p:grpSpPr>
        <a:xfrm>
          <a:off x="0" y="0"/>
          <a:ext cx="0" cy="0"/>
          <a:chOff x="0" y="0"/>
          <a:chExt cx="0" cy="0"/>
        </a:xfrm>
      </p:grpSpPr>
      <p:sp>
        <p:nvSpPr>
          <p:cNvPr id="8" name="Rectangle 7"/>
          <p:cNvSpPr/>
          <p:nvPr userDrawn="1"/>
        </p:nvSpPr>
        <p:spPr>
          <a:xfrm>
            <a:off x="0" y="1440000"/>
            <a:ext cx="12192000" cy="4567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0" y="0"/>
            <a:ext cx="12192000" cy="1440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0000" y="180000"/>
            <a:ext cx="9462957" cy="369332"/>
          </a:xfrm>
        </p:spPr>
        <p:txBody>
          <a:bodyPr anchor="t">
            <a:noAutofit/>
          </a:bodyPr>
          <a:lstStyle>
            <a:lvl1pPr algn="l">
              <a:defRPr sz="2000" spc="0">
                <a:solidFill>
                  <a:schemeClr val="bg1"/>
                </a:solidFill>
                <a:latin typeface="Arial Black" panose="020B0A04020102020204" pitchFamily="34" charset="0"/>
              </a:defRPr>
            </a:lvl1pPr>
          </a:lstStyle>
          <a:p>
            <a:r>
              <a:rPr lang="en-US" dirty="0"/>
              <a:t>SLIDE TITLE</a:t>
            </a:r>
            <a:endParaRPr lang="en-NZ"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3600" y="424392"/>
            <a:ext cx="1980000" cy="591216"/>
          </a:xfrm>
          <a:prstGeom prst="rect">
            <a:avLst/>
          </a:prstGeom>
        </p:spPr>
      </p:pic>
      <p:sp>
        <p:nvSpPr>
          <p:cNvPr id="16" name="Text Placeholder 3"/>
          <p:cNvSpPr>
            <a:spLocks noGrp="1"/>
          </p:cNvSpPr>
          <p:nvPr>
            <p:ph type="body" sz="quarter" idx="15"/>
          </p:nvPr>
        </p:nvSpPr>
        <p:spPr>
          <a:xfrm>
            <a:off x="360000" y="549332"/>
            <a:ext cx="9462957" cy="710668"/>
          </a:xfrm>
        </p:spPr>
        <p:txBody>
          <a:bodyPr anchor="ctr">
            <a:normAutofit/>
          </a:bodyPr>
          <a:lstStyle>
            <a:lvl1pPr marL="0" indent="0" algn="l">
              <a:buNone/>
              <a:defRPr sz="1600" baseline="0">
                <a:solidFill>
                  <a:schemeClr val="bg1"/>
                </a:solidFill>
                <a:latin typeface="+mn-lt"/>
                <a:cs typeface="Arial" panose="020B0604020202020204" pitchFamily="34"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endParaRPr lang="en-US" dirty="0"/>
          </a:p>
        </p:txBody>
      </p:sp>
      <p:sp>
        <p:nvSpPr>
          <p:cNvPr id="23" name="Footer Placeholder 22"/>
          <p:cNvSpPr>
            <a:spLocks noGrp="1"/>
          </p:cNvSpPr>
          <p:nvPr>
            <p:ph type="ftr" sz="quarter" idx="17"/>
          </p:nvPr>
        </p:nvSpPr>
        <p:spPr/>
        <p:txBody>
          <a:bodyPr/>
          <a:lstStyle/>
          <a:p>
            <a:endParaRPr lang="en-NZ" dirty="0"/>
          </a:p>
        </p:txBody>
      </p:sp>
      <p:sp>
        <p:nvSpPr>
          <p:cNvPr id="2" name="TextBox 1">
            <a:extLst>
              <a:ext uri="{FF2B5EF4-FFF2-40B4-BE49-F238E27FC236}">
                <a16:creationId xmlns:a16="http://schemas.microsoft.com/office/drawing/2014/main" id="{D61156E5-1610-4D2B-AEC3-839763870DE5}"/>
              </a:ext>
            </a:extLst>
          </p:cNvPr>
          <p:cNvSpPr txBox="1"/>
          <p:nvPr userDrawn="1"/>
        </p:nvSpPr>
        <p:spPr>
          <a:xfrm>
            <a:off x="9213669" y="6330702"/>
            <a:ext cx="27199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300" normalizeH="0" baseline="0" noProof="0" dirty="0">
                <a:ln>
                  <a:noFill/>
                </a:ln>
                <a:solidFill>
                  <a:srgbClr val="333333">
                    <a:lumMod val="75000"/>
                  </a:srgbClr>
                </a:solidFill>
                <a:effectLst/>
                <a:uLnTx/>
                <a:uFillTx/>
                <a:latin typeface="+mn-lt"/>
                <a:ea typeface="+mn-ea"/>
                <a:cs typeface="+mn-cs"/>
              </a:rPr>
              <a:t>COLMAR BRUNTON 2018 | </a:t>
            </a:r>
            <a:fld id="{6D55FA51-8AD9-474B-A8B8-21D0534F6F51}" type="slidenum">
              <a:rPr kumimoji="0" lang="en-NZ" sz="1000" b="0" i="0" u="none" strike="noStrike" kern="1200" cap="none" spc="300" normalizeH="0" baseline="0" noProof="0" smtClean="0">
                <a:ln>
                  <a:noFill/>
                </a:ln>
                <a:solidFill>
                  <a:srgbClr val="333333">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NZ" dirty="0"/>
          </a:p>
        </p:txBody>
      </p:sp>
    </p:spTree>
    <p:extLst>
      <p:ext uri="{BB962C8B-B14F-4D97-AF65-F5344CB8AC3E}">
        <p14:creationId xmlns:p14="http://schemas.microsoft.com/office/powerpoint/2010/main" val="244754835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Layout">
    <p:spTree>
      <p:nvGrpSpPr>
        <p:cNvPr id="1" name=""/>
        <p:cNvGrpSpPr/>
        <p:nvPr/>
      </p:nvGrpSpPr>
      <p:grpSpPr>
        <a:xfrm>
          <a:off x="0" y="0"/>
          <a:ext cx="0" cy="0"/>
          <a:chOff x="0" y="0"/>
          <a:chExt cx="0" cy="0"/>
        </a:xfrm>
      </p:grpSpPr>
      <p:sp>
        <p:nvSpPr>
          <p:cNvPr id="6" name="Rectangle 5"/>
          <p:cNvSpPr/>
          <p:nvPr userDrawn="1"/>
        </p:nvSpPr>
        <p:spPr>
          <a:xfrm>
            <a:off x="0" y="0"/>
            <a:ext cx="12192000" cy="1440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0000" y="180000"/>
            <a:ext cx="9462957" cy="369332"/>
          </a:xfrm>
        </p:spPr>
        <p:txBody>
          <a:bodyPr anchor="t">
            <a:noAutofit/>
          </a:bodyPr>
          <a:lstStyle>
            <a:lvl1pPr algn="l">
              <a:defRPr sz="2000" spc="0">
                <a:solidFill>
                  <a:schemeClr val="bg1"/>
                </a:solidFill>
                <a:latin typeface="Arial Black" panose="020B0A04020102020204" pitchFamily="34" charset="0"/>
              </a:defRPr>
            </a:lvl1pPr>
          </a:lstStyle>
          <a:p>
            <a:r>
              <a:rPr lang="en-US" dirty="0"/>
              <a:t>SLIDE TITLE</a:t>
            </a:r>
            <a:endParaRPr lang="en-NZ" dirty="0"/>
          </a:p>
        </p:txBody>
      </p:sp>
      <p:sp>
        <p:nvSpPr>
          <p:cNvPr id="16" name="Text Placeholder 3"/>
          <p:cNvSpPr>
            <a:spLocks noGrp="1"/>
          </p:cNvSpPr>
          <p:nvPr>
            <p:ph type="body" sz="quarter" idx="15"/>
          </p:nvPr>
        </p:nvSpPr>
        <p:spPr>
          <a:xfrm>
            <a:off x="360000" y="549332"/>
            <a:ext cx="11573600" cy="710668"/>
          </a:xfrm>
        </p:spPr>
        <p:txBody>
          <a:bodyPr anchor="ctr">
            <a:normAutofit/>
          </a:bodyPr>
          <a:lstStyle>
            <a:lvl1pPr marL="0" indent="0" algn="l">
              <a:buNone/>
              <a:defRPr sz="1600" baseline="0">
                <a:solidFill>
                  <a:schemeClr val="bg1"/>
                </a:solidFill>
                <a:latin typeface="+mn-lt"/>
                <a:cs typeface="Arial" panose="020B0604020202020204" pitchFamily="34"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endParaRPr lang="en-US" dirty="0"/>
          </a:p>
        </p:txBody>
      </p:sp>
      <p:sp>
        <p:nvSpPr>
          <p:cNvPr id="23" name="Footer Placeholder 22"/>
          <p:cNvSpPr>
            <a:spLocks noGrp="1"/>
          </p:cNvSpPr>
          <p:nvPr>
            <p:ph type="ftr" sz="quarter" idx="17"/>
          </p:nvPr>
        </p:nvSpPr>
        <p:spPr>
          <a:xfrm>
            <a:off x="360000" y="6324827"/>
            <a:ext cx="7234600" cy="215444"/>
          </a:xfrm>
        </p:spPr>
        <p:txBody>
          <a:bodyPr/>
          <a:lstStyle>
            <a:lvl1pPr>
              <a:defRPr sz="800"/>
            </a:lvl1pPr>
          </a:lstStyle>
          <a:p>
            <a:endParaRPr lang="en-NZ" dirty="0"/>
          </a:p>
        </p:txBody>
      </p:sp>
      <p:cxnSp>
        <p:nvCxnSpPr>
          <p:cNvPr id="3" name="Straight Connector 2">
            <a:extLst>
              <a:ext uri="{FF2B5EF4-FFF2-40B4-BE49-F238E27FC236}">
                <a16:creationId xmlns:a16="http://schemas.microsoft.com/office/drawing/2014/main" id="{9731A3F7-692B-4DB8-B8A1-6C2E5CE898CD}"/>
              </a:ext>
            </a:extLst>
          </p:cNvPr>
          <p:cNvCxnSpPr/>
          <p:nvPr userDrawn="1"/>
        </p:nvCxnSpPr>
        <p:spPr>
          <a:xfrm>
            <a:off x="0" y="60070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05957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Layout">
    <p:spTree>
      <p:nvGrpSpPr>
        <p:cNvPr id="1" name=""/>
        <p:cNvGrpSpPr/>
        <p:nvPr/>
      </p:nvGrpSpPr>
      <p:grpSpPr>
        <a:xfrm>
          <a:off x="0" y="0"/>
          <a:ext cx="0" cy="0"/>
          <a:chOff x="0" y="0"/>
          <a:chExt cx="0" cy="0"/>
        </a:xfrm>
      </p:grpSpPr>
      <p:sp>
        <p:nvSpPr>
          <p:cNvPr id="6" name="Rectangle 5"/>
          <p:cNvSpPr/>
          <p:nvPr userDrawn="1"/>
        </p:nvSpPr>
        <p:spPr>
          <a:xfrm>
            <a:off x="0" y="0"/>
            <a:ext cx="3600000" cy="6858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1"/>
          <p:cNvSpPr>
            <a:spLocks noGrp="1"/>
          </p:cNvSpPr>
          <p:nvPr>
            <p:ph type="ctrTitle"/>
          </p:nvPr>
        </p:nvSpPr>
        <p:spPr>
          <a:xfrm>
            <a:off x="360000" y="2654953"/>
            <a:ext cx="2880000" cy="897392"/>
          </a:xfrm>
        </p:spPr>
        <p:txBody>
          <a:bodyPr anchor="ctr">
            <a:normAutofit/>
          </a:bodyPr>
          <a:lstStyle>
            <a:lvl1pPr algn="ctr">
              <a:defRPr sz="2400" spc="0">
                <a:solidFill>
                  <a:schemeClr val="bg1"/>
                </a:solidFill>
                <a:latin typeface="Arial Black" panose="020B0A04020102020204" pitchFamily="34" charset="0"/>
              </a:defRPr>
            </a:lvl1pPr>
          </a:lstStyle>
          <a:p>
            <a:endParaRPr lang="en-NZ"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0393" y="5847299"/>
            <a:ext cx="2179215" cy="650701"/>
          </a:xfrm>
          <a:prstGeom prst="rect">
            <a:avLst/>
          </a:prstGeom>
        </p:spPr>
      </p:pic>
    </p:spTree>
    <p:extLst>
      <p:ext uri="{BB962C8B-B14F-4D97-AF65-F5344CB8AC3E}">
        <p14:creationId xmlns:p14="http://schemas.microsoft.com/office/powerpoint/2010/main" val="174836193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9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6B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1</a:t>
            </a:r>
          </a:p>
        </p:txBody>
      </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13">
            <a:extLst>
              <a:ext uri="{FF2B5EF4-FFF2-40B4-BE49-F238E27FC236}">
                <a16:creationId xmlns:a16="http://schemas.microsoft.com/office/drawing/2014/main" id="{97021B8E-5E49-40DD-BCB8-9435BED9F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3215881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BF106-4068-4039-B9DC-2453CE1A5114}"/>
              </a:ext>
            </a:extLst>
          </p:cNvPr>
          <p:cNvSpPr/>
          <p:nvPr userDrawn="1"/>
        </p:nvSpPr>
        <p:spPr>
          <a:xfrm>
            <a:off x="0" y="0"/>
            <a:ext cx="7620000" cy="6858000"/>
          </a:xfrm>
          <a:prstGeom prst="rect">
            <a:avLst/>
          </a:prstGeom>
          <a:solidFill>
            <a:srgbClr val="586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7620000" y="0"/>
            <a:ext cx="457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2</a:t>
            </a:r>
          </a:p>
        </p:txBody>
      </p:sp>
      <p:sp>
        <p:nvSpPr>
          <p:cNvPr id="6" name="Freeform 5">
            <a:extLst>
              <a:ext uri="{FF2B5EF4-FFF2-40B4-BE49-F238E27FC236}">
                <a16:creationId xmlns:a16="http://schemas.microsoft.com/office/drawing/2014/main" id="{BAF16547-0BBA-498A-A2CB-D403B013892A}"/>
              </a:ext>
            </a:extLst>
          </p:cNvPr>
          <p:cNvSpPr>
            <a:spLocks noEditPoints="1"/>
          </p:cNvSpPr>
          <p:nvPr userDrawn="1"/>
        </p:nvSpPr>
        <p:spPr bwMode="auto">
          <a:xfrm>
            <a:off x="0" y="196756"/>
            <a:ext cx="7620000" cy="5823044"/>
          </a:xfrm>
          <a:custGeom>
            <a:avLst/>
            <a:gdLst>
              <a:gd name="T0" fmla="*/ 534 w 625"/>
              <a:gd name="T1" fmla="*/ 67 h 477"/>
              <a:gd name="T2" fmla="*/ 583 w 625"/>
              <a:gd name="T3" fmla="*/ 56 h 477"/>
              <a:gd name="T4" fmla="*/ 368 w 625"/>
              <a:gd name="T5" fmla="*/ 45 h 477"/>
              <a:gd name="T6" fmla="*/ 303 w 625"/>
              <a:gd name="T7" fmla="*/ 1 h 477"/>
              <a:gd name="T8" fmla="*/ 53 w 625"/>
              <a:gd name="T9" fmla="*/ 45 h 477"/>
              <a:gd name="T10" fmla="*/ 53 w 625"/>
              <a:gd name="T11" fmla="*/ 67 h 477"/>
              <a:gd name="T12" fmla="*/ 8 w 625"/>
              <a:gd name="T13" fmla="*/ 240 h 477"/>
              <a:gd name="T14" fmla="*/ 0 w 625"/>
              <a:gd name="T15" fmla="*/ 251 h 477"/>
              <a:gd name="T16" fmla="*/ 216 w 625"/>
              <a:gd name="T17" fmla="*/ 251 h 477"/>
              <a:gd name="T18" fmla="*/ 206 w 625"/>
              <a:gd name="T19" fmla="*/ 240 h 477"/>
              <a:gd name="T20" fmla="*/ 256 w 625"/>
              <a:gd name="T21" fmla="*/ 67 h 477"/>
              <a:gd name="T22" fmla="*/ 301 w 625"/>
              <a:gd name="T23" fmla="*/ 375 h 477"/>
              <a:gd name="T24" fmla="*/ 230 w 625"/>
              <a:gd name="T25" fmla="*/ 477 h 477"/>
              <a:gd name="T26" fmla="*/ 394 w 625"/>
              <a:gd name="T27" fmla="*/ 477 h 477"/>
              <a:gd name="T28" fmla="*/ 405 w 625"/>
              <a:gd name="T29" fmla="*/ 468 h 477"/>
              <a:gd name="T30" fmla="*/ 323 w 625"/>
              <a:gd name="T31" fmla="*/ 375 h 477"/>
              <a:gd name="T32" fmla="*/ 368 w 625"/>
              <a:gd name="T33" fmla="*/ 67 h 477"/>
              <a:gd name="T34" fmla="*/ 418 w 625"/>
              <a:gd name="T35" fmla="*/ 240 h 477"/>
              <a:gd name="T36" fmla="*/ 409 w 625"/>
              <a:gd name="T37" fmla="*/ 251 h 477"/>
              <a:gd name="T38" fmla="*/ 624 w 625"/>
              <a:gd name="T39" fmla="*/ 251 h 477"/>
              <a:gd name="T40" fmla="*/ 442 w 625"/>
              <a:gd name="T41" fmla="*/ 240 h 477"/>
              <a:gd name="T42" fmla="*/ 592 w 625"/>
              <a:gd name="T43" fmla="*/ 240 h 477"/>
              <a:gd name="T44" fmla="*/ 602 w 625"/>
              <a:gd name="T45" fmla="*/ 262 h 477"/>
              <a:gd name="T46" fmla="*/ 431 w 625"/>
              <a:gd name="T47" fmla="*/ 262 h 477"/>
              <a:gd name="T48" fmla="*/ 312 w 625"/>
              <a:gd name="T49" fmla="*/ 89 h 477"/>
              <a:gd name="T50" fmla="*/ 312 w 625"/>
              <a:gd name="T51" fmla="*/ 18 h 477"/>
              <a:gd name="T52" fmla="*/ 312 w 625"/>
              <a:gd name="T53" fmla="*/ 89 h 477"/>
              <a:gd name="T54" fmla="*/ 383 w 625"/>
              <a:gd name="T55" fmla="*/ 455 h 477"/>
              <a:gd name="T56" fmla="*/ 312 w 625"/>
              <a:gd name="T57" fmla="*/ 395 h 477"/>
              <a:gd name="T58" fmla="*/ 107 w 625"/>
              <a:gd name="T59" fmla="*/ 80 h 477"/>
              <a:gd name="T60" fmla="*/ 33 w 625"/>
              <a:gd name="T61" fmla="*/ 240 h 477"/>
              <a:gd name="T62" fmla="*/ 107 w 625"/>
              <a:gd name="T63" fmla="*/ 336 h 477"/>
              <a:gd name="T64" fmla="*/ 193 w 625"/>
              <a:gd name="T65" fmla="*/ 26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477">
                <a:moveTo>
                  <a:pt x="616" y="240"/>
                </a:moveTo>
                <a:cubicBezTo>
                  <a:pt x="534" y="67"/>
                  <a:pt x="534" y="67"/>
                  <a:pt x="534" y="67"/>
                </a:cubicBezTo>
                <a:cubicBezTo>
                  <a:pt x="572" y="67"/>
                  <a:pt x="572" y="67"/>
                  <a:pt x="572" y="67"/>
                </a:cubicBezTo>
                <a:cubicBezTo>
                  <a:pt x="578" y="67"/>
                  <a:pt x="583" y="62"/>
                  <a:pt x="583" y="56"/>
                </a:cubicBezTo>
                <a:cubicBezTo>
                  <a:pt x="583" y="50"/>
                  <a:pt x="578" y="45"/>
                  <a:pt x="572" y="45"/>
                </a:cubicBezTo>
                <a:cubicBezTo>
                  <a:pt x="368" y="45"/>
                  <a:pt x="368" y="45"/>
                  <a:pt x="368" y="45"/>
                </a:cubicBezTo>
                <a:cubicBezTo>
                  <a:pt x="362" y="19"/>
                  <a:pt x="339" y="0"/>
                  <a:pt x="312" y="0"/>
                </a:cubicBezTo>
                <a:cubicBezTo>
                  <a:pt x="309" y="0"/>
                  <a:pt x="306" y="1"/>
                  <a:pt x="303" y="1"/>
                </a:cubicBezTo>
                <a:cubicBezTo>
                  <a:pt x="280" y="5"/>
                  <a:pt x="261" y="23"/>
                  <a:pt x="256" y="45"/>
                </a:cubicBezTo>
                <a:cubicBezTo>
                  <a:pt x="53" y="45"/>
                  <a:pt x="53" y="45"/>
                  <a:pt x="53" y="45"/>
                </a:cubicBezTo>
                <a:cubicBezTo>
                  <a:pt x="47" y="45"/>
                  <a:pt x="42" y="50"/>
                  <a:pt x="42" y="56"/>
                </a:cubicBezTo>
                <a:cubicBezTo>
                  <a:pt x="42" y="62"/>
                  <a:pt x="47" y="67"/>
                  <a:pt x="53" y="67"/>
                </a:cubicBezTo>
                <a:cubicBezTo>
                  <a:pt x="90" y="67"/>
                  <a:pt x="90" y="67"/>
                  <a:pt x="90" y="67"/>
                </a:cubicBezTo>
                <a:cubicBezTo>
                  <a:pt x="8" y="240"/>
                  <a:pt x="8" y="240"/>
                  <a:pt x="8" y="240"/>
                </a:cubicBezTo>
                <a:cubicBezTo>
                  <a:pt x="4" y="241"/>
                  <a:pt x="1" y="244"/>
                  <a:pt x="0" y="249"/>
                </a:cubicBezTo>
                <a:cubicBezTo>
                  <a:pt x="0" y="249"/>
                  <a:pt x="0" y="250"/>
                  <a:pt x="0" y="251"/>
                </a:cubicBezTo>
                <a:cubicBezTo>
                  <a:pt x="0" y="310"/>
                  <a:pt x="48" y="358"/>
                  <a:pt x="107" y="358"/>
                </a:cubicBezTo>
                <a:cubicBezTo>
                  <a:pt x="167" y="357"/>
                  <a:pt x="214" y="310"/>
                  <a:pt x="216" y="251"/>
                </a:cubicBezTo>
                <a:cubicBezTo>
                  <a:pt x="216" y="246"/>
                  <a:pt x="212" y="240"/>
                  <a:pt x="207" y="240"/>
                </a:cubicBezTo>
                <a:cubicBezTo>
                  <a:pt x="207" y="240"/>
                  <a:pt x="206" y="240"/>
                  <a:pt x="206" y="240"/>
                </a:cubicBezTo>
                <a:cubicBezTo>
                  <a:pt x="125" y="67"/>
                  <a:pt x="125" y="67"/>
                  <a:pt x="125" y="67"/>
                </a:cubicBezTo>
                <a:cubicBezTo>
                  <a:pt x="256" y="67"/>
                  <a:pt x="256" y="67"/>
                  <a:pt x="256" y="67"/>
                </a:cubicBezTo>
                <a:cubicBezTo>
                  <a:pt x="262" y="89"/>
                  <a:pt x="279" y="106"/>
                  <a:pt x="301" y="110"/>
                </a:cubicBezTo>
                <a:cubicBezTo>
                  <a:pt x="301" y="375"/>
                  <a:pt x="301" y="375"/>
                  <a:pt x="301" y="375"/>
                </a:cubicBezTo>
                <a:cubicBezTo>
                  <a:pt x="255" y="380"/>
                  <a:pt x="219" y="420"/>
                  <a:pt x="219" y="467"/>
                </a:cubicBezTo>
                <a:cubicBezTo>
                  <a:pt x="219" y="472"/>
                  <a:pt x="224" y="477"/>
                  <a:pt x="230" y="477"/>
                </a:cubicBezTo>
                <a:cubicBezTo>
                  <a:pt x="230" y="477"/>
                  <a:pt x="230" y="477"/>
                  <a:pt x="231" y="477"/>
                </a:cubicBezTo>
                <a:cubicBezTo>
                  <a:pt x="394" y="477"/>
                  <a:pt x="394" y="477"/>
                  <a:pt x="394" y="477"/>
                </a:cubicBezTo>
                <a:cubicBezTo>
                  <a:pt x="394" y="477"/>
                  <a:pt x="395" y="477"/>
                  <a:pt x="395" y="477"/>
                </a:cubicBezTo>
                <a:cubicBezTo>
                  <a:pt x="400" y="477"/>
                  <a:pt x="404" y="473"/>
                  <a:pt x="405" y="468"/>
                </a:cubicBezTo>
                <a:cubicBezTo>
                  <a:pt x="405" y="467"/>
                  <a:pt x="405" y="467"/>
                  <a:pt x="405" y="467"/>
                </a:cubicBezTo>
                <a:cubicBezTo>
                  <a:pt x="405" y="420"/>
                  <a:pt x="370" y="380"/>
                  <a:pt x="323" y="375"/>
                </a:cubicBezTo>
                <a:cubicBezTo>
                  <a:pt x="323" y="110"/>
                  <a:pt x="323" y="110"/>
                  <a:pt x="323" y="110"/>
                </a:cubicBezTo>
                <a:cubicBezTo>
                  <a:pt x="345" y="106"/>
                  <a:pt x="363" y="89"/>
                  <a:pt x="368" y="67"/>
                </a:cubicBezTo>
                <a:cubicBezTo>
                  <a:pt x="500" y="67"/>
                  <a:pt x="500" y="67"/>
                  <a:pt x="500" y="67"/>
                </a:cubicBezTo>
                <a:cubicBezTo>
                  <a:pt x="418" y="240"/>
                  <a:pt x="418" y="240"/>
                  <a:pt x="418" y="240"/>
                </a:cubicBezTo>
                <a:cubicBezTo>
                  <a:pt x="413" y="240"/>
                  <a:pt x="409" y="244"/>
                  <a:pt x="409" y="249"/>
                </a:cubicBezTo>
                <a:cubicBezTo>
                  <a:pt x="409" y="249"/>
                  <a:pt x="409" y="250"/>
                  <a:pt x="409" y="251"/>
                </a:cubicBezTo>
                <a:cubicBezTo>
                  <a:pt x="409" y="310"/>
                  <a:pt x="457" y="358"/>
                  <a:pt x="516" y="358"/>
                </a:cubicBezTo>
                <a:cubicBezTo>
                  <a:pt x="576" y="357"/>
                  <a:pt x="623" y="310"/>
                  <a:pt x="624" y="251"/>
                </a:cubicBezTo>
                <a:cubicBezTo>
                  <a:pt x="625" y="246"/>
                  <a:pt x="621" y="241"/>
                  <a:pt x="616" y="240"/>
                </a:cubicBezTo>
                <a:close/>
                <a:moveTo>
                  <a:pt x="442" y="240"/>
                </a:moveTo>
                <a:cubicBezTo>
                  <a:pt x="517" y="80"/>
                  <a:pt x="517" y="80"/>
                  <a:pt x="517" y="80"/>
                </a:cubicBezTo>
                <a:cubicBezTo>
                  <a:pt x="592" y="240"/>
                  <a:pt x="592" y="240"/>
                  <a:pt x="592" y="240"/>
                </a:cubicBezTo>
                <a:lnTo>
                  <a:pt x="442" y="240"/>
                </a:lnTo>
                <a:close/>
                <a:moveTo>
                  <a:pt x="602" y="262"/>
                </a:moveTo>
                <a:cubicBezTo>
                  <a:pt x="595" y="304"/>
                  <a:pt x="559" y="335"/>
                  <a:pt x="516" y="336"/>
                </a:cubicBezTo>
                <a:cubicBezTo>
                  <a:pt x="473" y="336"/>
                  <a:pt x="437" y="304"/>
                  <a:pt x="431" y="262"/>
                </a:cubicBezTo>
                <a:lnTo>
                  <a:pt x="602" y="262"/>
                </a:lnTo>
                <a:close/>
                <a:moveTo>
                  <a:pt x="312" y="89"/>
                </a:moveTo>
                <a:cubicBezTo>
                  <a:pt x="293" y="89"/>
                  <a:pt x="277" y="73"/>
                  <a:pt x="277" y="53"/>
                </a:cubicBezTo>
                <a:cubicBezTo>
                  <a:pt x="277" y="34"/>
                  <a:pt x="293" y="18"/>
                  <a:pt x="312" y="18"/>
                </a:cubicBezTo>
                <a:cubicBezTo>
                  <a:pt x="332" y="18"/>
                  <a:pt x="348" y="34"/>
                  <a:pt x="348" y="53"/>
                </a:cubicBezTo>
                <a:cubicBezTo>
                  <a:pt x="347" y="73"/>
                  <a:pt x="332" y="89"/>
                  <a:pt x="312" y="89"/>
                </a:cubicBezTo>
                <a:close/>
                <a:moveTo>
                  <a:pt x="312" y="395"/>
                </a:moveTo>
                <a:cubicBezTo>
                  <a:pt x="348" y="395"/>
                  <a:pt x="377" y="425"/>
                  <a:pt x="383" y="455"/>
                </a:cubicBezTo>
                <a:cubicBezTo>
                  <a:pt x="242" y="455"/>
                  <a:pt x="242" y="455"/>
                  <a:pt x="242" y="455"/>
                </a:cubicBezTo>
                <a:cubicBezTo>
                  <a:pt x="248" y="425"/>
                  <a:pt x="276" y="395"/>
                  <a:pt x="312" y="395"/>
                </a:cubicBezTo>
                <a:close/>
                <a:moveTo>
                  <a:pt x="33" y="240"/>
                </a:moveTo>
                <a:cubicBezTo>
                  <a:pt x="107" y="80"/>
                  <a:pt x="107" y="80"/>
                  <a:pt x="107" y="80"/>
                </a:cubicBezTo>
                <a:cubicBezTo>
                  <a:pt x="182" y="240"/>
                  <a:pt x="182" y="240"/>
                  <a:pt x="182" y="240"/>
                </a:cubicBezTo>
                <a:lnTo>
                  <a:pt x="33" y="240"/>
                </a:lnTo>
                <a:close/>
                <a:moveTo>
                  <a:pt x="193" y="262"/>
                </a:moveTo>
                <a:cubicBezTo>
                  <a:pt x="187" y="304"/>
                  <a:pt x="150" y="335"/>
                  <a:pt x="107" y="336"/>
                </a:cubicBezTo>
                <a:cubicBezTo>
                  <a:pt x="64" y="336"/>
                  <a:pt x="28" y="304"/>
                  <a:pt x="22" y="262"/>
                </a:cubicBezTo>
                <a:lnTo>
                  <a:pt x="193" y="262"/>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8" name="Rectangle 7">
            <a:extLst>
              <a:ext uri="{FF2B5EF4-FFF2-40B4-BE49-F238E27FC236}">
                <a16:creationId xmlns:a16="http://schemas.microsoft.com/office/drawing/2014/main" id="{B12D5C46-DE2B-4810-BED8-D52FC3F3DB0D}"/>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89411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Archer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DF235-BA9C-429C-8B4A-8E9ABABEAAAF}"/>
              </a:ext>
            </a:extLst>
          </p:cNvPr>
          <p:cNvSpPr/>
          <p:nvPr userDrawn="1"/>
        </p:nvSpPr>
        <p:spPr>
          <a:xfrm>
            <a:off x="0" y="0"/>
            <a:ext cx="7620000" cy="6858000"/>
          </a:xfrm>
          <a:prstGeom prst="rect">
            <a:avLst/>
          </a:prstGeom>
          <a:solidFill>
            <a:srgbClr val="38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7620000" y="0"/>
            <a:ext cx="4572000"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3</a:t>
            </a:r>
          </a:p>
        </p:txBody>
      </p:sp>
      <p:sp>
        <p:nvSpPr>
          <p:cNvPr id="6" name="Freeform 5">
            <a:extLst>
              <a:ext uri="{FF2B5EF4-FFF2-40B4-BE49-F238E27FC236}">
                <a16:creationId xmlns:a16="http://schemas.microsoft.com/office/drawing/2014/main" id="{4C846997-B763-45F4-94E4-B135F2DFF468}"/>
              </a:ext>
            </a:extLst>
          </p:cNvPr>
          <p:cNvSpPr>
            <a:spLocks noEditPoints="1"/>
          </p:cNvSpPr>
          <p:nvPr userDrawn="1"/>
        </p:nvSpPr>
        <p:spPr bwMode="auto">
          <a:xfrm>
            <a:off x="1562100" y="1"/>
            <a:ext cx="3876675" cy="6046519"/>
          </a:xfrm>
          <a:custGeom>
            <a:avLst/>
            <a:gdLst>
              <a:gd name="T0" fmla="*/ 108 w 350"/>
              <a:gd name="T1" fmla="*/ 384 h 552"/>
              <a:gd name="T2" fmla="*/ 175 w 350"/>
              <a:gd name="T3" fmla="*/ 360 h 552"/>
              <a:gd name="T4" fmla="*/ 232 w 350"/>
              <a:gd name="T5" fmla="*/ 383 h 552"/>
              <a:gd name="T6" fmla="*/ 232 w 350"/>
              <a:gd name="T7" fmla="*/ 475 h 552"/>
              <a:gd name="T8" fmla="*/ 188 w 350"/>
              <a:gd name="T9" fmla="*/ 475 h 552"/>
              <a:gd name="T10" fmla="*/ 177 w 350"/>
              <a:gd name="T11" fmla="*/ 485 h 552"/>
              <a:gd name="T12" fmla="*/ 188 w 350"/>
              <a:gd name="T13" fmla="*/ 496 h 552"/>
              <a:gd name="T14" fmla="*/ 232 w 350"/>
              <a:gd name="T15" fmla="*/ 496 h 552"/>
              <a:gd name="T16" fmla="*/ 232 w 350"/>
              <a:gd name="T17" fmla="*/ 542 h 552"/>
              <a:gd name="T18" fmla="*/ 243 w 350"/>
              <a:gd name="T19" fmla="*/ 552 h 552"/>
              <a:gd name="T20" fmla="*/ 253 w 350"/>
              <a:gd name="T21" fmla="*/ 542 h 552"/>
              <a:gd name="T22" fmla="*/ 253 w 350"/>
              <a:gd name="T23" fmla="*/ 496 h 552"/>
              <a:gd name="T24" fmla="*/ 297 w 350"/>
              <a:gd name="T25" fmla="*/ 496 h 552"/>
              <a:gd name="T26" fmla="*/ 308 w 350"/>
              <a:gd name="T27" fmla="*/ 485 h 552"/>
              <a:gd name="T28" fmla="*/ 297 w 350"/>
              <a:gd name="T29" fmla="*/ 475 h 552"/>
              <a:gd name="T30" fmla="*/ 253 w 350"/>
              <a:gd name="T31" fmla="*/ 475 h 552"/>
              <a:gd name="T32" fmla="*/ 253 w 350"/>
              <a:gd name="T33" fmla="*/ 383 h 552"/>
              <a:gd name="T34" fmla="*/ 350 w 350"/>
              <a:gd name="T35" fmla="*/ 276 h 552"/>
              <a:gd name="T36" fmla="*/ 243 w 350"/>
              <a:gd name="T37" fmla="*/ 168 h 552"/>
              <a:gd name="T38" fmla="*/ 175 w 350"/>
              <a:gd name="T39" fmla="*/ 192 h 552"/>
              <a:gd name="T40" fmla="*/ 119 w 350"/>
              <a:gd name="T41" fmla="*/ 169 h 552"/>
              <a:gd name="T42" fmla="*/ 119 w 350"/>
              <a:gd name="T43" fmla="*/ 36 h 552"/>
              <a:gd name="T44" fmla="*/ 163 w 350"/>
              <a:gd name="T45" fmla="*/ 81 h 552"/>
              <a:gd name="T46" fmla="*/ 171 w 350"/>
              <a:gd name="T47" fmla="*/ 84 h 552"/>
              <a:gd name="T48" fmla="*/ 179 w 350"/>
              <a:gd name="T49" fmla="*/ 81 h 552"/>
              <a:gd name="T50" fmla="*/ 179 w 350"/>
              <a:gd name="T51" fmla="*/ 66 h 552"/>
              <a:gd name="T52" fmla="*/ 116 w 350"/>
              <a:gd name="T53" fmla="*/ 3 h 552"/>
              <a:gd name="T54" fmla="*/ 108 w 350"/>
              <a:gd name="T55" fmla="*/ 0 h 552"/>
              <a:gd name="T56" fmla="*/ 100 w 350"/>
              <a:gd name="T57" fmla="*/ 3 h 552"/>
              <a:gd name="T58" fmla="*/ 37 w 350"/>
              <a:gd name="T59" fmla="*/ 66 h 552"/>
              <a:gd name="T60" fmla="*/ 37 w 350"/>
              <a:gd name="T61" fmla="*/ 81 h 552"/>
              <a:gd name="T62" fmla="*/ 52 w 350"/>
              <a:gd name="T63" fmla="*/ 81 h 552"/>
              <a:gd name="T64" fmla="*/ 97 w 350"/>
              <a:gd name="T65" fmla="*/ 36 h 552"/>
              <a:gd name="T66" fmla="*/ 97 w 350"/>
              <a:gd name="T67" fmla="*/ 169 h 552"/>
              <a:gd name="T68" fmla="*/ 0 w 350"/>
              <a:gd name="T69" fmla="*/ 276 h 552"/>
              <a:gd name="T70" fmla="*/ 108 w 350"/>
              <a:gd name="T71" fmla="*/ 384 h 552"/>
              <a:gd name="T72" fmla="*/ 175 w 350"/>
              <a:gd name="T73" fmla="*/ 222 h 552"/>
              <a:gd name="T74" fmla="*/ 194 w 350"/>
              <a:gd name="T75" fmla="*/ 276 h 552"/>
              <a:gd name="T76" fmla="*/ 175 w 350"/>
              <a:gd name="T77" fmla="*/ 330 h 552"/>
              <a:gd name="T78" fmla="*/ 156 w 350"/>
              <a:gd name="T79" fmla="*/ 276 h 552"/>
              <a:gd name="T80" fmla="*/ 175 w 350"/>
              <a:gd name="T81" fmla="*/ 222 h 552"/>
              <a:gd name="T82" fmla="*/ 329 w 350"/>
              <a:gd name="T83" fmla="*/ 276 h 552"/>
              <a:gd name="T84" fmla="*/ 243 w 350"/>
              <a:gd name="T85" fmla="*/ 362 h 552"/>
              <a:gd name="T86" fmla="*/ 191 w 350"/>
              <a:gd name="T87" fmla="*/ 345 h 552"/>
              <a:gd name="T88" fmla="*/ 216 w 350"/>
              <a:gd name="T89" fmla="*/ 276 h 552"/>
              <a:gd name="T90" fmla="*/ 191 w 350"/>
              <a:gd name="T91" fmla="*/ 207 h 552"/>
              <a:gd name="T92" fmla="*/ 243 w 350"/>
              <a:gd name="T93" fmla="*/ 190 h 552"/>
              <a:gd name="T94" fmla="*/ 329 w 350"/>
              <a:gd name="T95" fmla="*/ 276 h 552"/>
              <a:gd name="T96" fmla="*/ 108 w 350"/>
              <a:gd name="T97" fmla="*/ 190 h 552"/>
              <a:gd name="T98" fmla="*/ 160 w 350"/>
              <a:gd name="T99" fmla="*/ 207 h 552"/>
              <a:gd name="T100" fmla="*/ 135 w 350"/>
              <a:gd name="T101" fmla="*/ 276 h 552"/>
              <a:gd name="T102" fmla="*/ 160 w 350"/>
              <a:gd name="T103" fmla="*/ 345 h 552"/>
              <a:gd name="T104" fmla="*/ 108 w 350"/>
              <a:gd name="T105" fmla="*/ 362 h 552"/>
              <a:gd name="T106" fmla="*/ 22 w 350"/>
              <a:gd name="T107" fmla="*/ 276 h 552"/>
              <a:gd name="T108" fmla="*/ 108 w 350"/>
              <a:gd name="T109" fmla="*/ 1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2">
                <a:moveTo>
                  <a:pt x="108" y="384"/>
                </a:moveTo>
                <a:cubicBezTo>
                  <a:pt x="133" y="384"/>
                  <a:pt x="157" y="375"/>
                  <a:pt x="175" y="360"/>
                </a:cubicBezTo>
                <a:cubicBezTo>
                  <a:pt x="191" y="373"/>
                  <a:pt x="211" y="381"/>
                  <a:pt x="232" y="383"/>
                </a:cubicBezTo>
                <a:cubicBezTo>
                  <a:pt x="232" y="475"/>
                  <a:pt x="232" y="475"/>
                  <a:pt x="232" y="475"/>
                </a:cubicBezTo>
                <a:cubicBezTo>
                  <a:pt x="188" y="475"/>
                  <a:pt x="188" y="475"/>
                  <a:pt x="188" y="475"/>
                </a:cubicBezTo>
                <a:cubicBezTo>
                  <a:pt x="182" y="475"/>
                  <a:pt x="177" y="480"/>
                  <a:pt x="177" y="485"/>
                </a:cubicBezTo>
                <a:cubicBezTo>
                  <a:pt x="177" y="491"/>
                  <a:pt x="182" y="496"/>
                  <a:pt x="188" y="496"/>
                </a:cubicBezTo>
                <a:cubicBezTo>
                  <a:pt x="232" y="496"/>
                  <a:pt x="232" y="496"/>
                  <a:pt x="232" y="496"/>
                </a:cubicBezTo>
                <a:cubicBezTo>
                  <a:pt x="232" y="542"/>
                  <a:pt x="232" y="542"/>
                  <a:pt x="232" y="542"/>
                </a:cubicBezTo>
                <a:cubicBezTo>
                  <a:pt x="232" y="548"/>
                  <a:pt x="237" y="552"/>
                  <a:pt x="243" y="552"/>
                </a:cubicBezTo>
                <a:cubicBezTo>
                  <a:pt x="248" y="552"/>
                  <a:pt x="253" y="548"/>
                  <a:pt x="253" y="542"/>
                </a:cubicBezTo>
                <a:cubicBezTo>
                  <a:pt x="253" y="496"/>
                  <a:pt x="253" y="496"/>
                  <a:pt x="253" y="496"/>
                </a:cubicBezTo>
                <a:cubicBezTo>
                  <a:pt x="297" y="496"/>
                  <a:pt x="297" y="496"/>
                  <a:pt x="297" y="496"/>
                </a:cubicBezTo>
                <a:cubicBezTo>
                  <a:pt x="303" y="496"/>
                  <a:pt x="308" y="491"/>
                  <a:pt x="308" y="485"/>
                </a:cubicBezTo>
                <a:cubicBezTo>
                  <a:pt x="308" y="480"/>
                  <a:pt x="303" y="475"/>
                  <a:pt x="297" y="475"/>
                </a:cubicBezTo>
                <a:cubicBezTo>
                  <a:pt x="253" y="475"/>
                  <a:pt x="253" y="475"/>
                  <a:pt x="253" y="475"/>
                </a:cubicBezTo>
                <a:cubicBezTo>
                  <a:pt x="253" y="383"/>
                  <a:pt x="253" y="383"/>
                  <a:pt x="253" y="383"/>
                </a:cubicBezTo>
                <a:cubicBezTo>
                  <a:pt x="308" y="378"/>
                  <a:pt x="350" y="332"/>
                  <a:pt x="350" y="276"/>
                </a:cubicBezTo>
                <a:cubicBezTo>
                  <a:pt x="350" y="217"/>
                  <a:pt x="302" y="168"/>
                  <a:pt x="243" y="168"/>
                </a:cubicBezTo>
                <a:cubicBezTo>
                  <a:pt x="217" y="168"/>
                  <a:pt x="194" y="177"/>
                  <a:pt x="175" y="192"/>
                </a:cubicBezTo>
                <a:cubicBezTo>
                  <a:pt x="159" y="180"/>
                  <a:pt x="140" y="171"/>
                  <a:pt x="119" y="169"/>
                </a:cubicBezTo>
                <a:cubicBezTo>
                  <a:pt x="119" y="36"/>
                  <a:pt x="119" y="36"/>
                  <a:pt x="119" y="36"/>
                </a:cubicBezTo>
                <a:cubicBezTo>
                  <a:pt x="163" y="81"/>
                  <a:pt x="163" y="81"/>
                  <a:pt x="163" y="81"/>
                </a:cubicBezTo>
                <a:cubicBezTo>
                  <a:pt x="166" y="83"/>
                  <a:pt x="168" y="84"/>
                  <a:pt x="171" y="84"/>
                </a:cubicBezTo>
                <a:cubicBezTo>
                  <a:pt x="174" y="84"/>
                  <a:pt x="176" y="83"/>
                  <a:pt x="179" y="81"/>
                </a:cubicBezTo>
                <a:cubicBezTo>
                  <a:pt x="183" y="77"/>
                  <a:pt x="183" y="70"/>
                  <a:pt x="179" y="66"/>
                </a:cubicBezTo>
                <a:cubicBezTo>
                  <a:pt x="116" y="3"/>
                  <a:pt x="116" y="3"/>
                  <a:pt x="116" y="3"/>
                </a:cubicBezTo>
                <a:cubicBezTo>
                  <a:pt x="114" y="1"/>
                  <a:pt x="111" y="0"/>
                  <a:pt x="108" y="0"/>
                </a:cubicBezTo>
                <a:cubicBezTo>
                  <a:pt x="105" y="0"/>
                  <a:pt x="102" y="1"/>
                  <a:pt x="100" y="3"/>
                </a:cubicBezTo>
                <a:cubicBezTo>
                  <a:pt x="37" y="66"/>
                  <a:pt x="37" y="66"/>
                  <a:pt x="37" y="66"/>
                </a:cubicBezTo>
                <a:cubicBezTo>
                  <a:pt x="33" y="70"/>
                  <a:pt x="33" y="77"/>
                  <a:pt x="37" y="81"/>
                </a:cubicBezTo>
                <a:cubicBezTo>
                  <a:pt x="42" y="85"/>
                  <a:pt x="48" y="85"/>
                  <a:pt x="52" y="81"/>
                </a:cubicBezTo>
                <a:cubicBezTo>
                  <a:pt x="97" y="36"/>
                  <a:pt x="97" y="36"/>
                  <a:pt x="97" y="36"/>
                </a:cubicBezTo>
                <a:cubicBezTo>
                  <a:pt x="97" y="169"/>
                  <a:pt x="97" y="169"/>
                  <a:pt x="97" y="169"/>
                </a:cubicBezTo>
                <a:cubicBezTo>
                  <a:pt x="43" y="174"/>
                  <a:pt x="0" y="220"/>
                  <a:pt x="0" y="276"/>
                </a:cubicBezTo>
                <a:cubicBezTo>
                  <a:pt x="0" y="335"/>
                  <a:pt x="49" y="384"/>
                  <a:pt x="108" y="384"/>
                </a:cubicBezTo>
                <a:close/>
                <a:moveTo>
                  <a:pt x="175" y="222"/>
                </a:moveTo>
                <a:cubicBezTo>
                  <a:pt x="187" y="237"/>
                  <a:pt x="194" y="256"/>
                  <a:pt x="194" y="276"/>
                </a:cubicBezTo>
                <a:cubicBezTo>
                  <a:pt x="194" y="296"/>
                  <a:pt x="187" y="315"/>
                  <a:pt x="175" y="330"/>
                </a:cubicBezTo>
                <a:cubicBezTo>
                  <a:pt x="163" y="315"/>
                  <a:pt x="156" y="296"/>
                  <a:pt x="156" y="276"/>
                </a:cubicBezTo>
                <a:cubicBezTo>
                  <a:pt x="156" y="256"/>
                  <a:pt x="163" y="237"/>
                  <a:pt x="175" y="222"/>
                </a:cubicBezTo>
                <a:close/>
                <a:moveTo>
                  <a:pt x="329" y="276"/>
                </a:moveTo>
                <a:cubicBezTo>
                  <a:pt x="329" y="324"/>
                  <a:pt x="290" y="362"/>
                  <a:pt x="243" y="362"/>
                </a:cubicBezTo>
                <a:cubicBezTo>
                  <a:pt x="223" y="362"/>
                  <a:pt x="205" y="356"/>
                  <a:pt x="191" y="345"/>
                </a:cubicBezTo>
                <a:cubicBezTo>
                  <a:pt x="206" y="326"/>
                  <a:pt x="216" y="302"/>
                  <a:pt x="216" y="276"/>
                </a:cubicBezTo>
                <a:cubicBezTo>
                  <a:pt x="216" y="250"/>
                  <a:pt x="206" y="226"/>
                  <a:pt x="191" y="207"/>
                </a:cubicBezTo>
                <a:cubicBezTo>
                  <a:pt x="205" y="196"/>
                  <a:pt x="223" y="190"/>
                  <a:pt x="243" y="190"/>
                </a:cubicBezTo>
                <a:cubicBezTo>
                  <a:pt x="290" y="190"/>
                  <a:pt x="329" y="228"/>
                  <a:pt x="329" y="276"/>
                </a:cubicBezTo>
                <a:close/>
                <a:moveTo>
                  <a:pt x="108" y="190"/>
                </a:moveTo>
                <a:cubicBezTo>
                  <a:pt x="128" y="190"/>
                  <a:pt x="145" y="196"/>
                  <a:pt x="160" y="207"/>
                </a:cubicBezTo>
                <a:cubicBezTo>
                  <a:pt x="144" y="226"/>
                  <a:pt x="135" y="250"/>
                  <a:pt x="135" y="276"/>
                </a:cubicBezTo>
                <a:cubicBezTo>
                  <a:pt x="135" y="302"/>
                  <a:pt x="144" y="326"/>
                  <a:pt x="160" y="345"/>
                </a:cubicBezTo>
                <a:cubicBezTo>
                  <a:pt x="145" y="356"/>
                  <a:pt x="128" y="362"/>
                  <a:pt x="108" y="362"/>
                </a:cubicBezTo>
                <a:cubicBezTo>
                  <a:pt x="60" y="362"/>
                  <a:pt x="22" y="324"/>
                  <a:pt x="22" y="276"/>
                </a:cubicBezTo>
                <a:cubicBezTo>
                  <a:pt x="22" y="228"/>
                  <a:pt x="60" y="190"/>
                  <a:pt x="108" y="190"/>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17" name="Rectangle 16">
            <a:extLst>
              <a:ext uri="{FF2B5EF4-FFF2-40B4-BE49-F238E27FC236}">
                <a16:creationId xmlns:a16="http://schemas.microsoft.com/office/drawing/2014/main" id="{340A6A15-F963-4C79-906C-480F412C043A}"/>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a:extLst>
              <a:ext uri="{FF2B5EF4-FFF2-40B4-BE49-F238E27FC236}">
                <a16:creationId xmlns:a16="http://schemas.microsoft.com/office/drawing/2014/main" id="{1A5B982B-B7FC-41FB-A57F-58B6AD92D3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1776749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Archer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DF235-BA9C-429C-8B4A-8E9ABABEAAAF}"/>
              </a:ext>
            </a:extLst>
          </p:cNvPr>
          <p:cNvSpPr/>
          <p:nvPr userDrawn="1"/>
        </p:nvSpPr>
        <p:spPr>
          <a:xfrm>
            <a:off x="0" y="0"/>
            <a:ext cx="7620000" cy="6858000"/>
          </a:xfrm>
          <a:prstGeom prst="rect">
            <a:avLst/>
          </a:prstGeom>
          <a:solidFill>
            <a:srgbClr val="38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7620000" y="0"/>
            <a:ext cx="4572000"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3</a:t>
            </a:r>
          </a:p>
        </p:txBody>
      </p:sp>
      <p:sp>
        <p:nvSpPr>
          <p:cNvPr id="17" name="Rectangle 16">
            <a:extLst>
              <a:ext uri="{FF2B5EF4-FFF2-40B4-BE49-F238E27FC236}">
                <a16:creationId xmlns:a16="http://schemas.microsoft.com/office/drawing/2014/main" id="{340A6A15-F963-4C79-906C-480F412C043A}"/>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a:extLst>
              <a:ext uri="{FF2B5EF4-FFF2-40B4-BE49-F238E27FC236}">
                <a16:creationId xmlns:a16="http://schemas.microsoft.com/office/drawing/2014/main" id="{1A5B982B-B7FC-41FB-A57F-58B6AD92D3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grpSp>
        <p:nvGrpSpPr>
          <p:cNvPr id="10" name="Group 9">
            <a:extLst>
              <a:ext uri="{FF2B5EF4-FFF2-40B4-BE49-F238E27FC236}">
                <a16:creationId xmlns:a16="http://schemas.microsoft.com/office/drawing/2014/main" id="{0999B250-17FB-0755-546C-C8BE91FED9DA}"/>
              </a:ext>
            </a:extLst>
          </p:cNvPr>
          <p:cNvGrpSpPr/>
          <p:nvPr userDrawn="1"/>
        </p:nvGrpSpPr>
        <p:grpSpPr>
          <a:xfrm>
            <a:off x="2367133" y="386976"/>
            <a:ext cx="2885734" cy="5333013"/>
            <a:chOff x="2583545" y="2782739"/>
            <a:chExt cx="1497768" cy="2767965"/>
          </a:xfrm>
          <a:solidFill>
            <a:srgbClr val="FFFFFF">
              <a:alpha val="10196"/>
            </a:srgbClr>
          </a:solidFill>
        </p:grpSpPr>
        <p:sp>
          <p:nvSpPr>
            <p:cNvPr id="11" name="Freeform 6">
              <a:extLst>
                <a:ext uri="{FF2B5EF4-FFF2-40B4-BE49-F238E27FC236}">
                  <a16:creationId xmlns:a16="http://schemas.microsoft.com/office/drawing/2014/main" id="{069363EE-B537-9129-8A8D-BC1BDA366BF2}"/>
                </a:ext>
              </a:extLst>
            </p:cNvPr>
            <p:cNvSpPr>
              <a:spLocks noEditPoints="1"/>
            </p:cNvSpPr>
            <p:nvPr/>
          </p:nvSpPr>
          <p:spPr bwMode="auto">
            <a:xfrm>
              <a:off x="2583545" y="4177171"/>
              <a:ext cx="1497768" cy="1373533"/>
            </a:xfrm>
            <a:custGeom>
              <a:avLst/>
              <a:gdLst>
                <a:gd name="T0" fmla="*/ 548 w 1205"/>
                <a:gd name="T1" fmla="*/ 258 h 1105"/>
                <a:gd name="T2" fmla="*/ 600 w 1205"/>
                <a:gd name="T3" fmla="*/ 88 h 1105"/>
                <a:gd name="T4" fmla="*/ 699 w 1205"/>
                <a:gd name="T5" fmla="*/ 351 h 1105"/>
                <a:gd name="T6" fmla="*/ 1015 w 1205"/>
                <a:gd name="T7" fmla="*/ 47 h 1105"/>
                <a:gd name="T8" fmla="*/ 1172 w 1205"/>
                <a:gd name="T9" fmla="*/ 340 h 1105"/>
                <a:gd name="T10" fmla="*/ 1085 w 1205"/>
                <a:gd name="T11" fmla="*/ 412 h 1105"/>
                <a:gd name="T12" fmla="*/ 1067 w 1205"/>
                <a:gd name="T13" fmla="*/ 285 h 1105"/>
                <a:gd name="T14" fmla="*/ 1093 w 1205"/>
                <a:gd name="T15" fmla="*/ 278 h 1105"/>
                <a:gd name="T16" fmla="*/ 759 w 1205"/>
                <a:gd name="T17" fmla="*/ 379 h 1105"/>
                <a:gd name="T18" fmla="*/ 632 w 1205"/>
                <a:gd name="T19" fmla="*/ 368 h 1105"/>
                <a:gd name="T20" fmla="*/ 743 w 1205"/>
                <a:gd name="T21" fmla="*/ 530 h 1105"/>
                <a:gd name="T22" fmla="*/ 655 w 1205"/>
                <a:gd name="T23" fmla="*/ 801 h 1105"/>
                <a:gd name="T24" fmla="*/ 751 w 1205"/>
                <a:gd name="T25" fmla="*/ 708 h 1105"/>
                <a:gd name="T26" fmla="*/ 800 w 1205"/>
                <a:gd name="T27" fmla="*/ 581 h 1105"/>
                <a:gd name="T28" fmla="*/ 1126 w 1205"/>
                <a:gd name="T29" fmla="*/ 485 h 1105"/>
                <a:gd name="T30" fmla="*/ 1197 w 1205"/>
                <a:gd name="T31" fmla="*/ 595 h 1105"/>
                <a:gd name="T32" fmla="*/ 1023 w 1205"/>
                <a:gd name="T33" fmla="*/ 1027 h 1105"/>
                <a:gd name="T34" fmla="*/ 831 w 1205"/>
                <a:gd name="T35" fmla="*/ 1056 h 1105"/>
                <a:gd name="T36" fmla="*/ 293 w 1205"/>
                <a:gd name="T37" fmla="*/ 1053 h 1105"/>
                <a:gd name="T38" fmla="*/ 64 w 1205"/>
                <a:gd name="T39" fmla="*/ 911 h 1105"/>
                <a:gd name="T40" fmla="*/ 8 w 1205"/>
                <a:gd name="T41" fmla="*/ 559 h 1105"/>
                <a:gd name="T42" fmla="*/ 87 w 1205"/>
                <a:gd name="T43" fmla="*/ 487 h 1105"/>
                <a:gd name="T44" fmla="*/ 388 w 1205"/>
                <a:gd name="T45" fmla="*/ 574 h 1105"/>
                <a:gd name="T46" fmla="*/ 465 w 1205"/>
                <a:gd name="T47" fmla="*/ 733 h 1105"/>
                <a:gd name="T48" fmla="*/ 460 w 1205"/>
                <a:gd name="T49" fmla="*/ 515 h 1105"/>
                <a:gd name="T50" fmla="*/ 569 w 1205"/>
                <a:gd name="T51" fmla="*/ 367 h 1105"/>
                <a:gd name="T52" fmla="*/ 443 w 1205"/>
                <a:gd name="T53" fmla="*/ 377 h 1105"/>
                <a:gd name="T54" fmla="*/ 104 w 1205"/>
                <a:gd name="T55" fmla="*/ 285 h 1105"/>
                <a:gd name="T56" fmla="*/ 171 w 1205"/>
                <a:gd name="T57" fmla="*/ 303 h 1105"/>
                <a:gd name="T58" fmla="*/ 72 w 1205"/>
                <a:gd name="T59" fmla="*/ 414 h 1105"/>
                <a:gd name="T60" fmla="*/ 38 w 1205"/>
                <a:gd name="T61" fmla="*/ 248 h 1105"/>
                <a:gd name="T62" fmla="*/ 211 w 1205"/>
                <a:gd name="T63" fmla="*/ 45 h 1105"/>
                <a:gd name="T64" fmla="*/ 438 w 1205"/>
                <a:gd name="T65" fmla="*/ 117 h 1105"/>
                <a:gd name="T66" fmla="*/ 486 w 1205"/>
                <a:gd name="T67" fmla="*/ 337 h 1105"/>
                <a:gd name="T68" fmla="*/ 474 w 1205"/>
                <a:gd name="T69" fmla="*/ 366 h 1105"/>
                <a:gd name="T70" fmla="*/ 187 w 1205"/>
                <a:gd name="T71" fmla="*/ 722 h 1105"/>
                <a:gd name="T72" fmla="*/ 146 w 1205"/>
                <a:gd name="T73" fmla="*/ 763 h 1105"/>
                <a:gd name="T74" fmla="*/ 345 w 1205"/>
                <a:gd name="T75" fmla="*/ 866 h 1105"/>
                <a:gd name="T76" fmla="*/ 673 w 1205"/>
                <a:gd name="T77" fmla="*/ 883 h 1105"/>
                <a:gd name="T78" fmla="*/ 1006 w 1205"/>
                <a:gd name="T79" fmla="*/ 816 h 1105"/>
                <a:gd name="T80" fmla="*/ 1039 w 1205"/>
                <a:gd name="T81" fmla="*/ 722 h 1105"/>
                <a:gd name="T82" fmla="*/ 788 w 1205"/>
                <a:gd name="T83" fmla="*/ 784 h 1105"/>
                <a:gd name="T84" fmla="*/ 540 w 1205"/>
                <a:gd name="T85" fmla="*/ 852 h 1105"/>
                <a:gd name="T86" fmla="*/ 343 w 1205"/>
                <a:gd name="T87" fmla="*/ 745 h 1105"/>
                <a:gd name="T88" fmla="*/ 28 w 1205"/>
                <a:gd name="T89" fmla="*/ 590 h 1105"/>
                <a:gd name="T90" fmla="*/ 169 w 1205"/>
                <a:gd name="T91" fmla="*/ 628 h 1105"/>
                <a:gd name="T92" fmla="*/ 155 w 1205"/>
                <a:gd name="T93" fmla="*/ 577 h 1105"/>
                <a:gd name="T94" fmla="*/ 37 w 1205"/>
                <a:gd name="T95" fmla="*/ 607 h 1105"/>
                <a:gd name="T96" fmla="*/ 1175 w 1205"/>
                <a:gd name="T97" fmla="*/ 588 h 1105"/>
                <a:gd name="T98" fmla="*/ 1081 w 1205"/>
                <a:gd name="T99" fmla="*/ 638 h 1105"/>
                <a:gd name="T100" fmla="*/ 1057 w 1205"/>
                <a:gd name="T101" fmla="*/ 526 h 1105"/>
                <a:gd name="T102" fmla="*/ 1134 w 1205"/>
                <a:gd name="T103" fmla="*/ 66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5" h="1105">
                  <a:moveTo>
                    <a:pt x="474" y="366"/>
                  </a:moveTo>
                  <a:cubicBezTo>
                    <a:pt x="510" y="338"/>
                    <a:pt x="536" y="301"/>
                    <a:pt x="548" y="258"/>
                  </a:cubicBezTo>
                  <a:cubicBezTo>
                    <a:pt x="560" y="212"/>
                    <a:pt x="566" y="165"/>
                    <a:pt x="573" y="119"/>
                  </a:cubicBezTo>
                  <a:cubicBezTo>
                    <a:pt x="575" y="102"/>
                    <a:pt x="579" y="90"/>
                    <a:pt x="600" y="88"/>
                  </a:cubicBezTo>
                  <a:cubicBezTo>
                    <a:pt x="603" y="195"/>
                    <a:pt x="618" y="298"/>
                    <a:pt x="711" y="369"/>
                  </a:cubicBezTo>
                  <a:cubicBezTo>
                    <a:pt x="707" y="363"/>
                    <a:pt x="703" y="357"/>
                    <a:pt x="699" y="351"/>
                  </a:cubicBezTo>
                  <a:cubicBezTo>
                    <a:pt x="665" y="302"/>
                    <a:pt x="659" y="251"/>
                    <a:pt x="684" y="196"/>
                  </a:cubicBezTo>
                  <a:cubicBezTo>
                    <a:pt x="742" y="65"/>
                    <a:pt x="886" y="0"/>
                    <a:pt x="1015" y="47"/>
                  </a:cubicBezTo>
                  <a:cubicBezTo>
                    <a:pt x="1055" y="61"/>
                    <a:pt x="1088" y="85"/>
                    <a:pt x="1112" y="121"/>
                  </a:cubicBezTo>
                  <a:cubicBezTo>
                    <a:pt x="1158" y="187"/>
                    <a:pt x="1179" y="259"/>
                    <a:pt x="1172" y="340"/>
                  </a:cubicBezTo>
                  <a:cubicBezTo>
                    <a:pt x="1171" y="345"/>
                    <a:pt x="1171" y="350"/>
                    <a:pt x="1169" y="355"/>
                  </a:cubicBezTo>
                  <a:cubicBezTo>
                    <a:pt x="1159" y="408"/>
                    <a:pt x="1133" y="426"/>
                    <a:pt x="1085" y="412"/>
                  </a:cubicBezTo>
                  <a:cubicBezTo>
                    <a:pt x="1035" y="398"/>
                    <a:pt x="1012" y="358"/>
                    <a:pt x="1029" y="312"/>
                  </a:cubicBezTo>
                  <a:cubicBezTo>
                    <a:pt x="1035" y="293"/>
                    <a:pt x="1046" y="283"/>
                    <a:pt x="1067" y="285"/>
                  </a:cubicBezTo>
                  <a:cubicBezTo>
                    <a:pt x="1079" y="286"/>
                    <a:pt x="1091" y="285"/>
                    <a:pt x="1104" y="282"/>
                  </a:cubicBezTo>
                  <a:cubicBezTo>
                    <a:pt x="1100" y="281"/>
                    <a:pt x="1097" y="279"/>
                    <a:pt x="1093" y="278"/>
                  </a:cubicBezTo>
                  <a:cubicBezTo>
                    <a:pt x="1015" y="259"/>
                    <a:pt x="939" y="259"/>
                    <a:pt x="864" y="290"/>
                  </a:cubicBezTo>
                  <a:cubicBezTo>
                    <a:pt x="819" y="309"/>
                    <a:pt x="783" y="337"/>
                    <a:pt x="759" y="379"/>
                  </a:cubicBezTo>
                  <a:cubicBezTo>
                    <a:pt x="734" y="421"/>
                    <a:pt x="705" y="417"/>
                    <a:pt x="672" y="396"/>
                  </a:cubicBezTo>
                  <a:cubicBezTo>
                    <a:pt x="658" y="387"/>
                    <a:pt x="646" y="377"/>
                    <a:pt x="632" y="368"/>
                  </a:cubicBezTo>
                  <a:cubicBezTo>
                    <a:pt x="645" y="396"/>
                    <a:pt x="664" y="420"/>
                    <a:pt x="690" y="432"/>
                  </a:cubicBezTo>
                  <a:cubicBezTo>
                    <a:pt x="734" y="452"/>
                    <a:pt x="746" y="488"/>
                    <a:pt x="743" y="530"/>
                  </a:cubicBezTo>
                  <a:cubicBezTo>
                    <a:pt x="740" y="580"/>
                    <a:pt x="735" y="631"/>
                    <a:pt x="725" y="680"/>
                  </a:cubicBezTo>
                  <a:cubicBezTo>
                    <a:pt x="716" y="726"/>
                    <a:pt x="692" y="767"/>
                    <a:pt x="655" y="801"/>
                  </a:cubicBezTo>
                  <a:cubicBezTo>
                    <a:pt x="661" y="798"/>
                    <a:pt x="667" y="796"/>
                    <a:pt x="673" y="793"/>
                  </a:cubicBezTo>
                  <a:cubicBezTo>
                    <a:pt x="709" y="774"/>
                    <a:pt x="736" y="745"/>
                    <a:pt x="751" y="708"/>
                  </a:cubicBezTo>
                  <a:cubicBezTo>
                    <a:pt x="765" y="674"/>
                    <a:pt x="773" y="638"/>
                    <a:pt x="785" y="604"/>
                  </a:cubicBezTo>
                  <a:cubicBezTo>
                    <a:pt x="788" y="595"/>
                    <a:pt x="793" y="584"/>
                    <a:pt x="800" y="581"/>
                  </a:cubicBezTo>
                  <a:cubicBezTo>
                    <a:pt x="899" y="550"/>
                    <a:pt x="997" y="520"/>
                    <a:pt x="1096" y="490"/>
                  </a:cubicBezTo>
                  <a:cubicBezTo>
                    <a:pt x="1105" y="487"/>
                    <a:pt x="1116" y="487"/>
                    <a:pt x="1126" y="485"/>
                  </a:cubicBezTo>
                  <a:cubicBezTo>
                    <a:pt x="1160" y="481"/>
                    <a:pt x="1176" y="489"/>
                    <a:pt x="1186" y="523"/>
                  </a:cubicBezTo>
                  <a:cubicBezTo>
                    <a:pt x="1192" y="546"/>
                    <a:pt x="1195" y="571"/>
                    <a:pt x="1197" y="595"/>
                  </a:cubicBezTo>
                  <a:cubicBezTo>
                    <a:pt x="1202" y="663"/>
                    <a:pt x="1205" y="730"/>
                    <a:pt x="1191" y="797"/>
                  </a:cubicBezTo>
                  <a:cubicBezTo>
                    <a:pt x="1170" y="898"/>
                    <a:pt x="1111" y="974"/>
                    <a:pt x="1023" y="1027"/>
                  </a:cubicBezTo>
                  <a:cubicBezTo>
                    <a:pt x="983" y="1051"/>
                    <a:pt x="938" y="1058"/>
                    <a:pt x="890" y="1053"/>
                  </a:cubicBezTo>
                  <a:cubicBezTo>
                    <a:pt x="871" y="1050"/>
                    <a:pt x="849" y="1050"/>
                    <a:pt x="831" y="1056"/>
                  </a:cubicBezTo>
                  <a:cubicBezTo>
                    <a:pt x="692" y="1105"/>
                    <a:pt x="552" y="1099"/>
                    <a:pt x="412" y="1065"/>
                  </a:cubicBezTo>
                  <a:cubicBezTo>
                    <a:pt x="372" y="1055"/>
                    <a:pt x="334" y="1048"/>
                    <a:pt x="293" y="1053"/>
                  </a:cubicBezTo>
                  <a:cubicBezTo>
                    <a:pt x="250" y="1059"/>
                    <a:pt x="211" y="1043"/>
                    <a:pt x="178" y="1016"/>
                  </a:cubicBezTo>
                  <a:cubicBezTo>
                    <a:pt x="138" y="983"/>
                    <a:pt x="101" y="948"/>
                    <a:pt x="64" y="911"/>
                  </a:cubicBezTo>
                  <a:cubicBezTo>
                    <a:pt x="34" y="880"/>
                    <a:pt x="19" y="840"/>
                    <a:pt x="12" y="798"/>
                  </a:cubicBezTo>
                  <a:cubicBezTo>
                    <a:pt x="0" y="718"/>
                    <a:pt x="1" y="639"/>
                    <a:pt x="8" y="559"/>
                  </a:cubicBezTo>
                  <a:cubicBezTo>
                    <a:pt x="9" y="551"/>
                    <a:pt x="11" y="544"/>
                    <a:pt x="13" y="537"/>
                  </a:cubicBezTo>
                  <a:cubicBezTo>
                    <a:pt x="30" y="482"/>
                    <a:pt x="50" y="478"/>
                    <a:pt x="87" y="487"/>
                  </a:cubicBezTo>
                  <a:cubicBezTo>
                    <a:pt x="120" y="494"/>
                    <a:pt x="152" y="500"/>
                    <a:pt x="184" y="510"/>
                  </a:cubicBezTo>
                  <a:cubicBezTo>
                    <a:pt x="252" y="531"/>
                    <a:pt x="320" y="554"/>
                    <a:pt x="388" y="574"/>
                  </a:cubicBezTo>
                  <a:cubicBezTo>
                    <a:pt x="407" y="580"/>
                    <a:pt x="417" y="590"/>
                    <a:pt x="420" y="609"/>
                  </a:cubicBezTo>
                  <a:cubicBezTo>
                    <a:pt x="428" y="653"/>
                    <a:pt x="441" y="695"/>
                    <a:pt x="465" y="733"/>
                  </a:cubicBezTo>
                  <a:cubicBezTo>
                    <a:pt x="487" y="766"/>
                    <a:pt x="515" y="790"/>
                    <a:pt x="558" y="805"/>
                  </a:cubicBezTo>
                  <a:cubicBezTo>
                    <a:pt x="465" y="725"/>
                    <a:pt x="458" y="621"/>
                    <a:pt x="460" y="515"/>
                  </a:cubicBezTo>
                  <a:cubicBezTo>
                    <a:pt x="461" y="479"/>
                    <a:pt x="473" y="451"/>
                    <a:pt x="509" y="435"/>
                  </a:cubicBezTo>
                  <a:cubicBezTo>
                    <a:pt x="537" y="421"/>
                    <a:pt x="557" y="397"/>
                    <a:pt x="569" y="367"/>
                  </a:cubicBezTo>
                  <a:cubicBezTo>
                    <a:pt x="558" y="376"/>
                    <a:pt x="546" y="385"/>
                    <a:pt x="534" y="394"/>
                  </a:cubicBezTo>
                  <a:cubicBezTo>
                    <a:pt x="494" y="422"/>
                    <a:pt x="470" y="417"/>
                    <a:pt x="443" y="377"/>
                  </a:cubicBezTo>
                  <a:cubicBezTo>
                    <a:pt x="398" y="310"/>
                    <a:pt x="330" y="280"/>
                    <a:pt x="253" y="267"/>
                  </a:cubicBezTo>
                  <a:cubicBezTo>
                    <a:pt x="202" y="259"/>
                    <a:pt x="153" y="265"/>
                    <a:pt x="104" y="285"/>
                  </a:cubicBezTo>
                  <a:cubicBezTo>
                    <a:pt x="117" y="285"/>
                    <a:pt x="130" y="286"/>
                    <a:pt x="143" y="285"/>
                  </a:cubicBezTo>
                  <a:cubicBezTo>
                    <a:pt x="157" y="285"/>
                    <a:pt x="165" y="291"/>
                    <a:pt x="171" y="303"/>
                  </a:cubicBezTo>
                  <a:cubicBezTo>
                    <a:pt x="184" y="332"/>
                    <a:pt x="182" y="368"/>
                    <a:pt x="161" y="388"/>
                  </a:cubicBezTo>
                  <a:cubicBezTo>
                    <a:pt x="136" y="412"/>
                    <a:pt x="106" y="423"/>
                    <a:pt x="72" y="414"/>
                  </a:cubicBezTo>
                  <a:cubicBezTo>
                    <a:pt x="50" y="409"/>
                    <a:pt x="42" y="388"/>
                    <a:pt x="37" y="369"/>
                  </a:cubicBezTo>
                  <a:cubicBezTo>
                    <a:pt x="26" y="328"/>
                    <a:pt x="30" y="288"/>
                    <a:pt x="38" y="248"/>
                  </a:cubicBezTo>
                  <a:cubicBezTo>
                    <a:pt x="53" y="166"/>
                    <a:pt x="101" y="104"/>
                    <a:pt x="165" y="53"/>
                  </a:cubicBezTo>
                  <a:cubicBezTo>
                    <a:pt x="179" y="41"/>
                    <a:pt x="193" y="40"/>
                    <a:pt x="211" y="45"/>
                  </a:cubicBezTo>
                  <a:cubicBezTo>
                    <a:pt x="272" y="61"/>
                    <a:pt x="334" y="75"/>
                    <a:pt x="395" y="91"/>
                  </a:cubicBezTo>
                  <a:cubicBezTo>
                    <a:pt x="411" y="96"/>
                    <a:pt x="427" y="105"/>
                    <a:pt x="438" y="117"/>
                  </a:cubicBezTo>
                  <a:cubicBezTo>
                    <a:pt x="457" y="139"/>
                    <a:pt x="473" y="163"/>
                    <a:pt x="487" y="188"/>
                  </a:cubicBezTo>
                  <a:cubicBezTo>
                    <a:pt x="514" y="237"/>
                    <a:pt x="511" y="287"/>
                    <a:pt x="486" y="337"/>
                  </a:cubicBezTo>
                  <a:cubicBezTo>
                    <a:pt x="481" y="346"/>
                    <a:pt x="476" y="354"/>
                    <a:pt x="472" y="363"/>
                  </a:cubicBezTo>
                  <a:cubicBezTo>
                    <a:pt x="472" y="364"/>
                    <a:pt x="472" y="364"/>
                    <a:pt x="474" y="366"/>
                  </a:cubicBezTo>
                  <a:close/>
                  <a:moveTo>
                    <a:pt x="187" y="719"/>
                  </a:moveTo>
                  <a:cubicBezTo>
                    <a:pt x="187" y="720"/>
                    <a:pt x="187" y="721"/>
                    <a:pt x="187" y="722"/>
                  </a:cubicBezTo>
                  <a:cubicBezTo>
                    <a:pt x="181" y="722"/>
                    <a:pt x="176" y="722"/>
                    <a:pt x="171" y="722"/>
                  </a:cubicBezTo>
                  <a:cubicBezTo>
                    <a:pt x="137" y="723"/>
                    <a:pt x="131" y="733"/>
                    <a:pt x="146" y="763"/>
                  </a:cubicBezTo>
                  <a:cubicBezTo>
                    <a:pt x="162" y="792"/>
                    <a:pt x="185" y="814"/>
                    <a:pt x="214" y="825"/>
                  </a:cubicBezTo>
                  <a:cubicBezTo>
                    <a:pt x="257" y="842"/>
                    <a:pt x="300" y="859"/>
                    <a:pt x="345" y="866"/>
                  </a:cubicBezTo>
                  <a:cubicBezTo>
                    <a:pt x="405" y="876"/>
                    <a:pt x="467" y="876"/>
                    <a:pt x="528" y="884"/>
                  </a:cubicBezTo>
                  <a:cubicBezTo>
                    <a:pt x="577" y="890"/>
                    <a:pt x="624" y="890"/>
                    <a:pt x="673" y="883"/>
                  </a:cubicBezTo>
                  <a:cubicBezTo>
                    <a:pt x="725" y="876"/>
                    <a:pt x="779" y="877"/>
                    <a:pt x="832" y="871"/>
                  </a:cubicBezTo>
                  <a:cubicBezTo>
                    <a:pt x="893" y="864"/>
                    <a:pt x="953" y="850"/>
                    <a:pt x="1006" y="816"/>
                  </a:cubicBezTo>
                  <a:cubicBezTo>
                    <a:pt x="1030" y="800"/>
                    <a:pt x="1051" y="781"/>
                    <a:pt x="1061" y="752"/>
                  </a:cubicBezTo>
                  <a:cubicBezTo>
                    <a:pt x="1068" y="731"/>
                    <a:pt x="1061" y="721"/>
                    <a:pt x="1039" y="722"/>
                  </a:cubicBezTo>
                  <a:cubicBezTo>
                    <a:pt x="1002" y="725"/>
                    <a:pt x="965" y="728"/>
                    <a:pt x="928" y="732"/>
                  </a:cubicBezTo>
                  <a:cubicBezTo>
                    <a:pt x="877" y="738"/>
                    <a:pt x="827" y="746"/>
                    <a:pt x="788" y="784"/>
                  </a:cubicBezTo>
                  <a:cubicBezTo>
                    <a:pt x="780" y="791"/>
                    <a:pt x="772" y="798"/>
                    <a:pt x="763" y="804"/>
                  </a:cubicBezTo>
                  <a:cubicBezTo>
                    <a:pt x="696" y="854"/>
                    <a:pt x="622" y="869"/>
                    <a:pt x="540" y="852"/>
                  </a:cubicBezTo>
                  <a:cubicBezTo>
                    <a:pt x="490" y="842"/>
                    <a:pt x="451" y="813"/>
                    <a:pt x="412" y="782"/>
                  </a:cubicBezTo>
                  <a:cubicBezTo>
                    <a:pt x="391" y="766"/>
                    <a:pt x="367" y="750"/>
                    <a:pt x="343" y="745"/>
                  </a:cubicBezTo>
                  <a:cubicBezTo>
                    <a:pt x="292" y="733"/>
                    <a:pt x="239" y="727"/>
                    <a:pt x="187" y="719"/>
                  </a:cubicBezTo>
                  <a:close/>
                  <a:moveTo>
                    <a:pt x="28" y="590"/>
                  </a:moveTo>
                  <a:cubicBezTo>
                    <a:pt x="20" y="619"/>
                    <a:pt x="39" y="656"/>
                    <a:pt x="67" y="668"/>
                  </a:cubicBezTo>
                  <a:cubicBezTo>
                    <a:pt x="102" y="683"/>
                    <a:pt x="149" y="665"/>
                    <a:pt x="169" y="628"/>
                  </a:cubicBezTo>
                  <a:cubicBezTo>
                    <a:pt x="187" y="595"/>
                    <a:pt x="177" y="549"/>
                    <a:pt x="147" y="529"/>
                  </a:cubicBezTo>
                  <a:cubicBezTo>
                    <a:pt x="150" y="544"/>
                    <a:pt x="154" y="560"/>
                    <a:pt x="155" y="577"/>
                  </a:cubicBezTo>
                  <a:cubicBezTo>
                    <a:pt x="158" y="611"/>
                    <a:pt x="143" y="632"/>
                    <a:pt x="115" y="639"/>
                  </a:cubicBezTo>
                  <a:cubicBezTo>
                    <a:pt x="84" y="648"/>
                    <a:pt x="51" y="634"/>
                    <a:pt x="37" y="607"/>
                  </a:cubicBezTo>
                  <a:cubicBezTo>
                    <a:pt x="34" y="602"/>
                    <a:pt x="32" y="597"/>
                    <a:pt x="28" y="590"/>
                  </a:cubicBezTo>
                  <a:close/>
                  <a:moveTo>
                    <a:pt x="1175" y="588"/>
                  </a:moveTo>
                  <a:cubicBezTo>
                    <a:pt x="1167" y="602"/>
                    <a:pt x="1163" y="614"/>
                    <a:pt x="1154" y="623"/>
                  </a:cubicBezTo>
                  <a:cubicBezTo>
                    <a:pt x="1137" y="642"/>
                    <a:pt x="1104" y="648"/>
                    <a:pt x="1081" y="638"/>
                  </a:cubicBezTo>
                  <a:cubicBezTo>
                    <a:pt x="1057" y="627"/>
                    <a:pt x="1045" y="606"/>
                    <a:pt x="1047" y="576"/>
                  </a:cubicBezTo>
                  <a:cubicBezTo>
                    <a:pt x="1049" y="559"/>
                    <a:pt x="1054" y="543"/>
                    <a:pt x="1057" y="526"/>
                  </a:cubicBezTo>
                  <a:cubicBezTo>
                    <a:pt x="1022" y="562"/>
                    <a:pt x="1014" y="599"/>
                    <a:pt x="1035" y="633"/>
                  </a:cubicBezTo>
                  <a:cubicBezTo>
                    <a:pt x="1055" y="664"/>
                    <a:pt x="1098" y="679"/>
                    <a:pt x="1134" y="666"/>
                  </a:cubicBezTo>
                  <a:cubicBezTo>
                    <a:pt x="1166" y="654"/>
                    <a:pt x="1180" y="628"/>
                    <a:pt x="1175"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2" name="Freeform 7">
              <a:extLst>
                <a:ext uri="{FF2B5EF4-FFF2-40B4-BE49-F238E27FC236}">
                  <a16:creationId xmlns:a16="http://schemas.microsoft.com/office/drawing/2014/main" id="{C8A9912D-4C56-6194-525B-9FE94A0F566D}"/>
                </a:ext>
              </a:extLst>
            </p:cNvPr>
            <p:cNvSpPr>
              <a:spLocks noEditPoints="1"/>
            </p:cNvSpPr>
            <p:nvPr/>
          </p:nvSpPr>
          <p:spPr bwMode="auto">
            <a:xfrm>
              <a:off x="2728678" y="2782739"/>
              <a:ext cx="1342186" cy="1383983"/>
            </a:xfrm>
            <a:custGeom>
              <a:avLst/>
              <a:gdLst>
                <a:gd name="T0" fmla="*/ 513 w 1079"/>
                <a:gd name="T1" fmla="*/ 839 h 1113"/>
                <a:gd name="T2" fmla="*/ 573 w 1079"/>
                <a:gd name="T3" fmla="*/ 813 h 1113"/>
                <a:gd name="T4" fmla="*/ 771 w 1079"/>
                <a:gd name="T5" fmla="*/ 996 h 1113"/>
                <a:gd name="T6" fmla="*/ 937 w 1079"/>
                <a:gd name="T7" fmla="*/ 865 h 1113"/>
                <a:gd name="T8" fmla="*/ 862 w 1079"/>
                <a:gd name="T9" fmla="*/ 659 h 1113"/>
                <a:gd name="T10" fmla="*/ 728 w 1079"/>
                <a:gd name="T11" fmla="*/ 625 h 1113"/>
                <a:gd name="T12" fmla="*/ 614 w 1079"/>
                <a:gd name="T13" fmla="*/ 698 h 1113"/>
                <a:gd name="T14" fmla="*/ 563 w 1079"/>
                <a:gd name="T15" fmla="*/ 640 h 1113"/>
                <a:gd name="T16" fmla="*/ 491 w 1079"/>
                <a:gd name="T17" fmla="*/ 610 h 1113"/>
                <a:gd name="T18" fmla="*/ 422 w 1079"/>
                <a:gd name="T19" fmla="*/ 484 h 1113"/>
                <a:gd name="T20" fmla="*/ 511 w 1079"/>
                <a:gd name="T21" fmla="*/ 376 h 1113"/>
                <a:gd name="T22" fmla="*/ 495 w 1079"/>
                <a:gd name="T23" fmla="*/ 234 h 1113"/>
                <a:gd name="T24" fmla="*/ 295 w 1079"/>
                <a:gd name="T25" fmla="*/ 139 h 1113"/>
                <a:gd name="T26" fmla="*/ 148 w 1079"/>
                <a:gd name="T27" fmla="*/ 309 h 1113"/>
                <a:gd name="T28" fmla="*/ 306 w 1079"/>
                <a:gd name="T29" fmla="*/ 504 h 1113"/>
                <a:gd name="T30" fmla="*/ 270 w 1079"/>
                <a:gd name="T31" fmla="*/ 561 h 1113"/>
                <a:gd name="T32" fmla="*/ 262 w 1079"/>
                <a:gd name="T33" fmla="*/ 549 h 1113"/>
                <a:gd name="T34" fmla="*/ 106 w 1079"/>
                <a:gd name="T35" fmla="*/ 436 h 1113"/>
                <a:gd name="T36" fmla="*/ 69 w 1079"/>
                <a:gd name="T37" fmla="*/ 406 h 1113"/>
                <a:gd name="T38" fmla="*/ 262 w 1079"/>
                <a:gd name="T39" fmla="*/ 26 h 1113"/>
                <a:gd name="T40" fmla="*/ 565 w 1079"/>
                <a:gd name="T41" fmla="*/ 165 h 1113"/>
                <a:gd name="T42" fmla="*/ 567 w 1079"/>
                <a:gd name="T43" fmla="*/ 373 h 1113"/>
                <a:gd name="T44" fmla="*/ 550 w 1079"/>
                <a:gd name="T45" fmla="*/ 408 h 1113"/>
                <a:gd name="T46" fmla="*/ 553 w 1079"/>
                <a:gd name="T47" fmla="*/ 414 h 1113"/>
                <a:gd name="T48" fmla="*/ 603 w 1079"/>
                <a:gd name="T49" fmla="*/ 405 h 1113"/>
                <a:gd name="T50" fmla="*/ 686 w 1079"/>
                <a:gd name="T51" fmla="*/ 358 h 1113"/>
                <a:gd name="T52" fmla="*/ 830 w 1079"/>
                <a:gd name="T53" fmla="*/ 255 h 1113"/>
                <a:gd name="T54" fmla="*/ 792 w 1079"/>
                <a:gd name="T55" fmla="*/ 267 h 1113"/>
                <a:gd name="T56" fmla="*/ 702 w 1079"/>
                <a:gd name="T57" fmla="*/ 325 h 1113"/>
                <a:gd name="T58" fmla="*/ 638 w 1079"/>
                <a:gd name="T59" fmla="*/ 362 h 1113"/>
                <a:gd name="T60" fmla="*/ 609 w 1079"/>
                <a:gd name="T61" fmla="*/ 369 h 1113"/>
                <a:gd name="T62" fmla="*/ 562 w 1079"/>
                <a:gd name="T63" fmla="*/ 91 h 1113"/>
                <a:gd name="T64" fmla="*/ 590 w 1079"/>
                <a:gd name="T65" fmla="*/ 105 h 1113"/>
                <a:gd name="T66" fmla="*/ 646 w 1079"/>
                <a:gd name="T67" fmla="*/ 154 h 1113"/>
                <a:gd name="T68" fmla="*/ 805 w 1079"/>
                <a:gd name="T69" fmla="*/ 236 h 1113"/>
                <a:gd name="T70" fmla="*/ 838 w 1079"/>
                <a:gd name="T71" fmla="*/ 245 h 1113"/>
                <a:gd name="T72" fmla="*/ 907 w 1079"/>
                <a:gd name="T73" fmla="*/ 326 h 1113"/>
                <a:gd name="T74" fmla="*/ 910 w 1079"/>
                <a:gd name="T75" fmla="*/ 356 h 1113"/>
                <a:gd name="T76" fmla="*/ 971 w 1079"/>
                <a:gd name="T77" fmla="*/ 530 h 1113"/>
                <a:gd name="T78" fmla="*/ 1025 w 1079"/>
                <a:gd name="T79" fmla="*/ 619 h 1113"/>
                <a:gd name="T80" fmla="*/ 1026 w 1079"/>
                <a:gd name="T81" fmla="*/ 630 h 1113"/>
                <a:gd name="T82" fmla="*/ 749 w 1079"/>
                <a:gd name="T83" fmla="*/ 541 h 1113"/>
                <a:gd name="T84" fmla="*/ 768 w 1079"/>
                <a:gd name="T85" fmla="*/ 513 h 1113"/>
                <a:gd name="T86" fmla="*/ 841 w 1079"/>
                <a:gd name="T87" fmla="*/ 420 h 1113"/>
                <a:gd name="T88" fmla="*/ 880 w 1079"/>
                <a:gd name="T89" fmla="*/ 351 h 1113"/>
                <a:gd name="T90" fmla="*/ 885 w 1079"/>
                <a:gd name="T91" fmla="*/ 324 h 1113"/>
                <a:gd name="T92" fmla="*/ 747 w 1079"/>
                <a:gd name="T93" fmla="*/ 496 h 1113"/>
                <a:gd name="T94" fmla="*/ 703 w 1079"/>
                <a:gd name="T95" fmla="*/ 581 h 1113"/>
                <a:gd name="T96" fmla="*/ 708 w 1079"/>
                <a:gd name="T97" fmla="*/ 585 h 1113"/>
                <a:gd name="T98" fmla="*/ 718 w 1079"/>
                <a:gd name="T99" fmla="*/ 582 h 1113"/>
                <a:gd name="T100" fmla="*/ 954 w 1079"/>
                <a:gd name="T101" fmla="*/ 614 h 1113"/>
                <a:gd name="T102" fmla="*/ 1050 w 1079"/>
                <a:gd name="T103" fmla="*/ 895 h 1113"/>
                <a:gd name="T104" fmla="*/ 836 w 1079"/>
                <a:gd name="T105" fmla="*/ 1097 h 1113"/>
                <a:gd name="T106" fmla="*/ 625 w 1079"/>
                <a:gd name="T107" fmla="*/ 1049 h 1113"/>
                <a:gd name="T108" fmla="*/ 613 w 1079"/>
                <a:gd name="T109" fmla="*/ 1028 h 1113"/>
                <a:gd name="T110" fmla="*/ 515 w 1079"/>
                <a:gd name="T111" fmla="*/ 842 h 1113"/>
                <a:gd name="T112" fmla="*/ 513 w 1079"/>
                <a:gd name="T113" fmla="*/ 839 h 1113"/>
                <a:gd name="T114" fmla="*/ 471 w 1079"/>
                <a:gd name="T115" fmla="*/ 486 h 1113"/>
                <a:gd name="T116" fmla="*/ 599 w 1079"/>
                <a:gd name="T117" fmla="*/ 513 h 1113"/>
                <a:gd name="T118" fmla="*/ 471 w 1079"/>
                <a:gd name="T119" fmla="*/ 486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9" h="1113">
                  <a:moveTo>
                    <a:pt x="513" y="839"/>
                  </a:moveTo>
                  <a:cubicBezTo>
                    <a:pt x="533" y="830"/>
                    <a:pt x="552" y="822"/>
                    <a:pt x="573" y="813"/>
                  </a:cubicBezTo>
                  <a:cubicBezTo>
                    <a:pt x="588" y="928"/>
                    <a:pt x="647" y="999"/>
                    <a:pt x="771" y="996"/>
                  </a:cubicBezTo>
                  <a:cubicBezTo>
                    <a:pt x="849" y="995"/>
                    <a:pt x="915" y="940"/>
                    <a:pt x="937" y="865"/>
                  </a:cubicBezTo>
                  <a:cubicBezTo>
                    <a:pt x="959" y="788"/>
                    <a:pt x="929" y="705"/>
                    <a:pt x="862" y="659"/>
                  </a:cubicBezTo>
                  <a:cubicBezTo>
                    <a:pt x="822" y="632"/>
                    <a:pt x="777" y="618"/>
                    <a:pt x="728" y="625"/>
                  </a:cubicBezTo>
                  <a:cubicBezTo>
                    <a:pt x="678" y="633"/>
                    <a:pt x="644" y="666"/>
                    <a:pt x="614" y="698"/>
                  </a:cubicBezTo>
                  <a:cubicBezTo>
                    <a:pt x="597" y="678"/>
                    <a:pt x="583" y="654"/>
                    <a:pt x="563" y="640"/>
                  </a:cubicBezTo>
                  <a:cubicBezTo>
                    <a:pt x="544" y="626"/>
                    <a:pt x="517" y="621"/>
                    <a:pt x="491" y="610"/>
                  </a:cubicBezTo>
                  <a:cubicBezTo>
                    <a:pt x="492" y="560"/>
                    <a:pt x="476" y="513"/>
                    <a:pt x="422" y="484"/>
                  </a:cubicBezTo>
                  <a:cubicBezTo>
                    <a:pt x="465" y="457"/>
                    <a:pt x="503" y="428"/>
                    <a:pt x="511" y="376"/>
                  </a:cubicBezTo>
                  <a:cubicBezTo>
                    <a:pt x="519" y="327"/>
                    <a:pt x="518" y="279"/>
                    <a:pt x="495" y="234"/>
                  </a:cubicBezTo>
                  <a:cubicBezTo>
                    <a:pt x="459" y="161"/>
                    <a:pt x="380" y="123"/>
                    <a:pt x="295" y="139"/>
                  </a:cubicBezTo>
                  <a:cubicBezTo>
                    <a:pt x="214" y="155"/>
                    <a:pt x="154" y="223"/>
                    <a:pt x="148" y="309"/>
                  </a:cubicBezTo>
                  <a:cubicBezTo>
                    <a:pt x="141" y="402"/>
                    <a:pt x="189" y="462"/>
                    <a:pt x="306" y="504"/>
                  </a:cubicBezTo>
                  <a:cubicBezTo>
                    <a:pt x="294" y="523"/>
                    <a:pt x="282" y="541"/>
                    <a:pt x="270" y="561"/>
                  </a:cubicBezTo>
                  <a:cubicBezTo>
                    <a:pt x="267" y="557"/>
                    <a:pt x="264" y="553"/>
                    <a:pt x="262" y="549"/>
                  </a:cubicBezTo>
                  <a:cubicBezTo>
                    <a:pt x="230" y="484"/>
                    <a:pt x="176" y="449"/>
                    <a:pt x="106" y="436"/>
                  </a:cubicBezTo>
                  <a:cubicBezTo>
                    <a:pt x="87" y="433"/>
                    <a:pt x="77" y="424"/>
                    <a:pt x="69" y="406"/>
                  </a:cubicBezTo>
                  <a:cubicBezTo>
                    <a:pt x="0" y="240"/>
                    <a:pt x="88" y="70"/>
                    <a:pt x="262" y="26"/>
                  </a:cubicBezTo>
                  <a:cubicBezTo>
                    <a:pt x="364" y="0"/>
                    <a:pt x="503" y="49"/>
                    <a:pt x="565" y="165"/>
                  </a:cubicBezTo>
                  <a:cubicBezTo>
                    <a:pt x="601" y="232"/>
                    <a:pt x="600" y="303"/>
                    <a:pt x="567" y="373"/>
                  </a:cubicBezTo>
                  <a:cubicBezTo>
                    <a:pt x="562" y="385"/>
                    <a:pt x="556" y="396"/>
                    <a:pt x="550" y="408"/>
                  </a:cubicBezTo>
                  <a:cubicBezTo>
                    <a:pt x="551" y="410"/>
                    <a:pt x="552" y="412"/>
                    <a:pt x="553" y="414"/>
                  </a:cubicBezTo>
                  <a:cubicBezTo>
                    <a:pt x="570" y="411"/>
                    <a:pt x="588" y="412"/>
                    <a:pt x="603" y="405"/>
                  </a:cubicBezTo>
                  <a:cubicBezTo>
                    <a:pt x="632" y="392"/>
                    <a:pt x="660" y="376"/>
                    <a:pt x="686" y="358"/>
                  </a:cubicBezTo>
                  <a:cubicBezTo>
                    <a:pt x="734" y="326"/>
                    <a:pt x="780" y="292"/>
                    <a:pt x="830" y="255"/>
                  </a:cubicBezTo>
                  <a:cubicBezTo>
                    <a:pt x="815" y="260"/>
                    <a:pt x="802" y="261"/>
                    <a:pt x="792" y="267"/>
                  </a:cubicBezTo>
                  <a:cubicBezTo>
                    <a:pt x="762" y="285"/>
                    <a:pt x="732" y="306"/>
                    <a:pt x="702" y="325"/>
                  </a:cubicBezTo>
                  <a:cubicBezTo>
                    <a:pt x="681" y="338"/>
                    <a:pt x="659" y="350"/>
                    <a:pt x="638" y="362"/>
                  </a:cubicBezTo>
                  <a:cubicBezTo>
                    <a:pt x="631" y="366"/>
                    <a:pt x="622" y="366"/>
                    <a:pt x="609" y="369"/>
                  </a:cubicBezTo>
                  <a:cubicBezTo>
                    <a:pt x="634" y="269"/>
                    <a:pt x="626" y="176"/>
                    <a:pt x="562" y="91"/>
                  </a:cubicBezTo>
                  <a:cubicBezTo>
                    <a:pt x="572" y="95"/>
                    <a:pt x="582" y="99"/>
                    <a:pt x="590" y="105"/>
                  </a:cubicBezTo>
                  <a:cubicBezTo>
                    <a:pt x="609" y="121"/>
                    <a:pt x="628" y="137"/>
                    <a:pt x="646" y="154"/>
                  </a:cubicBezTo>
                  <a:cubicBezTo>
                    <a:pt x="691" y="196"/>
                    <a:pt x="743" y="226"/>
                    <a:pt x="805" y="236"/>
                  </a:cubicBezTo>
                  <a:cubicBezTo>
                    <a:pt x="816" y="238"/>
                    <a:pt x="827" y="242"/>
                    <a:pt x="838" y="245"/>
                  </a:cubicBezTo>
                  <a:cubicBezTo>
                    <a:pt x="878" y="257"/>
                    <a:pt x="902" y="284"/>
                    <a:pt x="907" y="326"/>
                  </a:cubicBezTo>
                  <a:cubicBezTo>
                    <a:pt x="908" y="336"/>
                    <a:pt x="910" y="346"/>
                    <a:pt x="910" y="356"/>
                  </a:cubicBezTo>
                  <a:cubicBezTo>
                    <a:pt x="910" y="421"/>
                    <a:pt x="935" y="477"/>
                    <a:pt x="971" y="530"/>
                  </a:cubicBezTo>
                  <a:cubicBezTo>
                    <a:pt x="990" y="559"/>
                    <a:pt x="1007" y="589"/>
                    <a:pt x="1025" y="619"/>
                  </a:cubicBezTo>
                  <a:cubicBezTo>
                    <a:pt x="1026" y="621"/>
                    <a:pt x="1026" y="625"/>
                    <a:pt x="1026" y="630"/>
                  </a:cubicBezTo>
                  <a:cubicBezTo>
                    <a:pt x="952" y="550"/>
                    <a:pt x="863" y="512"/>
                    <a:pt x="749" y="541"/>
                  </a:cubicBezTo>
                  <a:cubicBezTo>
                    <a:pt x="757" y="529"/>
                    <a:pt x="762" y="521"/>
                    <a:pt x="768" y="513"/>
                  </a:cubicBezTo>
                  <a:cubicBezTo>
                    <a:pt x="792" y="482"/>
                    <a:pt x="818" y="452"/>
                    <a:pt x="841" y="420"/>
                  </a:cubicBezTo>
                  <a:cubicBezTo>
                    <a:pt x="856" y="399"/>
                    <a:pt x="868" y="375"/>
                    <a:pt x="880" y="351"/>
                  </a:cubicBezTo>
                  <a:cubicBezTo>
                    <a:pt x="884" y="344"/>
                    <a:pt x="883" y="334"/>
                    <a:pt x="885" y="324"/>
                  </a:cubicBezTo>
                  <a:cubicBezTo>
                    <a:pt x="837" y="383"/>
                    <a:pt x="790" y="438"/>
                    <a:pt x="747" y="496"/>
                  </a:cubicBezTo>
                  <a:cubicBezTo>
                    <a:pt x="728" y="521"/>
                    <a:pt x="717" y="552"/>
                    <a:pt x="703" y="581"/>
                  </a:cubicBezTo>
                  <a:cubicBezTo>
                    <a:pt x="704" y="582"/>
                    <a:pt x="706" y="583"/>
                    <a:pt x="708" y="585"/>
                  </a:cubicBezTo>
                  <a:cubicBezTo>
                    <a:pt x="711" y="584"/>
                    <a:pt x="715" y="584"/>
                    <a:pt x="718" y="582"/>
                  </a:cubicBezTo>
                  <a:cubicBezTo>
                    <a:pt x="804" y="539"/>
                    <a:pt x="884" y="557"/>
                    <a:pt x="954" y="614"/>
                  </a:cubicBezTo>
                  <a:cubicBezTo>
                    <a:pt x="1042" y="686"/>
                    <a:pt x="1079" y="782"/>
                    <a:pt x="1050" y="895"/>
                  </a:cubicBezTo>
                  <a:cubicBezTo>
                    <a:pt x="1021" y="1005"/>
                    <a:pt x="948" y="1074"/>
                    <a:pt x="836" y="1097"/>
                  </a:cubicBezTo>
                  <a:cubicBezTo>
                    <a:pt x="760" y="1113"/>
                    <a:pt x="689" y="1094"/>
                    <a:pt x="625" y="1049"/>
                  </a:cubicBezTo>
                  <a:cubicBezTo>
                    <a:pt x="619" y="1045"/>
                    <a:pt x="614" y="1036"/>
                    <a:pt x="613" y="1028"/>
                  </a:cubicBezTo>
                  <a:cubicBezTo>
                    <a:pt x="612" y="949"/>
                    <a:pt x="580" y="887"/>
                    <a:pt x="515" y="842"/>
                  </a:cubicBezTo>
                  <a:cubicBezTo>
                    <a:pt x="514" y="841"/>
                    <a:pt x="513" y="840"/>
                    <a:pt x="513" y="839"/>
                  </a:cubicBezTo>
                  <a:close/>
                  <a:moveTo>
                    <a:pt x="471" y="486"/>
                  </a:moveTo>
                  <a:cubicBezTo>
                    <a:pt x="493" y="526"/>
                    <a:pt x="575" y="543"/>
                    <a:pt x="599" y="513"/>
                  </a:cubicBezTo>
                  <a:cubicBezTo>
                    <a:pt x="556" y="504"/>
                    <a:pt x="513" y="495"/>
                    <a:pt x="471"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3" name="Freeform 8">
              <a:extLst>
                <a:ext uri="{FF2B5EF4-FFF2-40B4-BE49-F238E27FC236}">
                  <a16:creationId xmlns:a16="http://schemas.microsoft.com/office/drawing/2014/main" id="{06CBDFCE-5CCA-0203-9208-A85B8887A04F}"/>
                </a:ext>
              </a:extLst>
            </p:cNvPr>
            <p:cNvSpPr>
              <a:spLocks noEditPoints="1"/>
            </p:cNvSpPr>
            <p:nvPr/>
          </p:nvSpPr>
          <p:spPr bwMode="auto">
            <a:xfrm>
              <a:off x="2614894" y="3308699"/>
              <a:ext cx="867313" cy="947425"/>
            </a:xfrm>
            <a:custGeom>
              <a:avLst/>
              <a:gdLst>
                <a:gd name="T0" fmla="*/ 0 w 698"/>
                <a:gd name="T1" fmla="*/ 296 h 762"/>
                <a:gd name="T2" fmla="*/ 28 w 698"/>
                <a:gd name="T3" fmla="*/ 135 h 762"/>
                <a:gd name="T4" fmla="*/ 311 w 698"/>
                <a:gd name="T5" fmla="*/ 113 h 762"/>
                <a:gd name="T6" fmla="*/ 350 w 698"/>
                <a:gd name="T7" fmla="*/ 193 h 762"/>
                <a:gd name="T8" fmla="*/ 393 w 698"/>
                <a:gd name="T9" fmla="*/ 337 h 762"/>
                <a:gd name="T10" fmla="*/ 411 w 698"/>
                <a:gd name="T11" fmla="*/ 357 h 762"/>
                <a:gd name="T12" fmla="*/ 554 w 698"/>
                <a:gd name="T13" fmla="*/ 422 h 762"/>
                <a:gd name="T14" fmla="*/ 658 w 698"/>
                <a:gd name="T15" fmla="*/ 532 h 762"/>
                <a:gd name="T16" fmla="*/ 560 w 698"/>
                <a:gd name="T17" fmla="*/ 745 h 762"/>
                <a:gd name="T18" fmla="*/ 392 w 698"/>
                <a:gd name="T19" fmla="*/ 747 h 762"/>
                <a:gd name="T20" fmla="*/ 80 w 698"/>
                <a:gd name="T21" fmla="*/ 653 h 762"/>
                <a:gd name="T22" fmla="*/ 53 w 698"/>
                <a:gd name="T23" fmla="*/ 621 h 762"/>
                <a:gd name="T24" fmla="*/ 6 w 698"/>
                <a:gd name="T25" fmla="*/ 355 h 762"/>
                <a:gd name="T26" fmla="*/ 0 w 698"/>
                <a:gd name="T27" fmla="*/ 296 h 762"/>
                <a:gd name="T28" fmla="*/ 110 w 698"/>
                <a:gd name="T29" fmla="*/ 599 h 762"/>
                <a:gd name="T30" fmla="*/ 124 w 698"/>
                <a:gd name="T31" fmla="*/ 599 h 762"/>
                <a:gd name="T32" fmla="*/ 240 w 698"/>
                <a:gd name="T33" fmla="*/ 610 h 762"/>
                <a:gd name="T34" fmla="*/ 310 w 698"/>
                <a:gd name="T35" fmla="*/ 634 h 762"/>
                <a:gd name="T36" fmla="*/ 461 w 698"/>
                <a:gd name="T37" fmla="*/ 654 h 762"/>
                <a:gd name="T38" fmla="*/ 524 w 698"/>
                <a:gd name="T39" fmla="*/ 606 h 762"/>
                <a:gd name="T40" fmla="*/ 505 w 698"/>
                <a:gd name="T41" fmla="*/ 527 h 762"/>
                <a:gd name="T42" fmla="*/ 441 w 698"/>
                <a:gd name="T43" fmla="*/ 482 h 762"/>
                <a:gd name="T44" fmla="*/ 320 w 698"/>
                <a:gd name="T45" fmla="*/ 440 h 762"/>
                <a:gd name="T46" fmla="*/ 298 w 698"/>
                <a:gd name="T47" fmla="*/ 414 h 762"/>
                <a:gd name="T48" fmla="*/ 267 w 698"/>
                <a:gd name="T49" fmla="*/ 270 h 762"/>
                <a:gd name="T50" fmla="*/ 216 w 698"/>
                <a:gd name="T51" fmla="*/ 198 h 762"/>
                <a:gd name="T52" fmla="*/ 128 w 698"/>
                <a:gd name="T53" fmla="*/ 208 h 762"/>
                <a:gd name="T54" fmla="*/ 103 w 698"/>
                <a:gd name="T55" fmla="*/ 263 h 762"/>
                <a:gd name="T56" fmla="*/ 109 w 698"/>
                <a:gd name="T57" fmla="*/ 444 h 762"/>
                <a:gd name="T58" fmla="*/ 110 w 698"/>
                <a:gd name="T59" fmla="*/ 59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762">
                  <a:moveTo>
                    <a:pt x="0" y="296"/>
                  </a:moveTo>
                  <a:cubicBezTo>
                    <a:pt x="0" y="238"/>
                    <a:pt x="5" y="185"/>
                    <a:pt x="28" y="135"/>
                  </a:cubicBezTo>
                  <a:cubicBezTo>
                    <a:pt x="90" y="0"/>
                    <a:pt x="261" y="30"/>
                    <a:pt x="311" y="113"/>
                  </a:cubicBezTo>
                  <a:cubicBezTo>
                    <a:pt x="326" y="139"/>
                    <a:pt x="341" y="165"/>
                    <a:pt x="350" y="193"/>
                  </a:cubicBezTo>
                  <a:cubicBezTo>
                    <a:pt x="366" y="240"/>
                    <a:pt x="378" y="289"/>
                    <a:pt x="393" y="337"/>
                  </a:cubicBezTo>
                  <a:cubicBezTo>
                    <a:pt x="395" y="345"/>
                    <a:pt x="403" y="353"/>
                    <a:pt x="411" y="357"/>
                  </a:cubicBezTo>
                  <a:cubicBezTo>
                    <a:pt x="458" y="379"/>
                    <a:pt x="507" y="399"/>
                    <a:pt x="554" y="422"/>
                  </a:cubicBezTo>
                  <a:cubicBezTo>
                    <a:pt x="601" y="446"/>
                    <a:pt x="636" y="483"/>
                    <a:pt x="658" y="532"/>
                  </a:cubicBezTo>
                  <a:cubicBezTo>
                    <a:pt x="698" y="623"/>
                    <a:pt x="655" y="716"/>
                    <a:pt x="560" y="745"/>
                  </a:cubicBezTo>
                  <a:cubicBezTo>
                    <a:pt x="504" y="762"/>
                    <a:pt x="448" y="758"/>
                    <a:pt x="392" y="747"/>
                  </a:cubicBezTo>
                  <a:cubicBezTo>
                    <a:pt x="285" y="727"/>
                    <a:pt x="181" y="694"/>
                    <a:pt x="80" y="653"/>
                  </a:cubicBezTo>
                  <a:cubicBezTo>
                    <a:pt x="65" y="647"/>
                    <a:pt x="56" y="638"/>
                    <a:pt x="53" y="621"/>
                  </a:cubicBezTo>
                  <a:cubicBezTo>
                    <a:pt x="37" y="532"/>
                    <a:pt x="21" y="444"/>
                    <a:pt x="6" y="355"/>
                  </a:cubicBezTo>
                  <a:cubicBezTo>
                    <a:pt x="2" y="334"/>
                    <a:pt x="2" y="313"/>
                    <a:pt x="0" y="296"/>
                  </a:cubicBezTo>
                  <a:close/>
                  <a:moveTo>
                    <a:pt x="110" y="599"/>
                  </a:moveTo>
                  <a:cubicBezTo>
                    <a:pt x="116" y="599"/>
                    <a:pt x="120" y="600"/>
                    <a:pt x="124" y="599"/>
                  </a:cubicBezTo>
                  <a:cubicBezTo>
                    <a:pt x="163" y="593"/>
                    <a:pt x="202" y="597"/>
                    <a:pt x="240" y="610"/>
                  </a:cubicBezTo>
                  <a:cubicBezTo>
                    <a:pt x="263" y="618"/>
                    <a:pt x="286" y="628"/>
                    <a:pt x="310" y="634"/>
                  </a:cubicBezTo>
                  <a:cubicBezTo>
                    <a:pt x="359" y="649"/>
                    <a:pt x="409" y="662"/>
                    <a:pt x="461" y="654"/>
                  </a:cubicBezTo>
                  <a:cubicBezTo>
                    <a:pt x="490" y="649"/>
                    <a:pt x="514" y="636"/>
                    <a:pt x="524" y="606"/>
                  </a:cubicBezTo>
                  <a:cubicBezTo>
                    <a:pt x="534" y="576"/>
                    <a:pt x="527" y="548"/>
                    <a:pt x="505" y="527"/>
                  </a:cubicBezTo>
                  <a:cubicBezTo>
                    <a:pt x="486" y="509"/>
                    <a:pt x="464" y="492"/>
                    <a:pt x="441" y="482"/>
                  </a:cubicBezTo>
                  <a:cubicBezTo>
                    <a:pt x="402" y="465"/>
                    <a:pt x="361" y="453"/>
                    <a:pt x="320" y="440"/>
                  </a:cubicBezTo>
                  <a:cubicBezTo>
                    <a:pt x="307" y="435"/>
                    <a:pt x="301" y="428"/>
                    <a:pt x="298" y="414"/>
                  </a:cubicBezTo>
                  <a:cubicBezTo>
                    <a:pt x="289" y="365"/>
                    <a:pt x="279" y="317"/>
                    <a:pt x="267" y="270"/>
                  </a:cubicBezTo>
                  <a:cubicBezTo>
                    <a:pt x="259" y="240"/>
                    <a:pt x="241" y="216"/>
                    <a:pt x="216" y="198"/>
                  </a:cubicBezTo>
                  <a:cubicBezTo>
                    <a:pt x="188" y="177"/>
                    <a:pt x="149" y="180"/>
                    <a:pt x="128" y="208"/>
                  </a:cubicBezTo>
                  <a:cubicBezTo>
                    <a:pt x="116" y="224"/>
                    <a:pt x="107" y="244"/>
                    <a:pt x="103" y="263"/>
                  </a:cubicBezTo>
                  <a:cubicBezTo>
                    <a:pt x="91" y="323"/>
                    <a:pt x="98" y="384"/>
                    <a:pt x="109" y="444"/>
                  </a:cubicBezTo>
                  <a:cubicBezTo>
                    <a:pt x="118" y="495"/>
                    <a:pt x="135" y="547"/>
                    <a:pt x="110" y="5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4" name="Freeform 9">
              <a:extLst>
                <a:ext uri="{FF2B5EF4-FFF2-40B4-BE49-F238E27FC236}">
                  <a16:creationId xmlns:a16="http://schemas.microsoft.com/office/drawing/2014/main" id="{0188F279-E3DE-5CCF-1699-465446AA7105}"/>
                </a:ext>
              </a:extLst>
            </p:cNvPr>
            <p:cNvSpPr>
              <a:spLocks/>
            </p:cNvSpPr>
            <p:nvPr/>
          </p:nvSpPr>
          <p:spPr bwMode="auto">
            <a:xfrm>
              <a:off x="3066546" y="3409711"/>
              <a:ext cx="391278" cy="393599"/>
            </a:xfrm>
            <a:custGeom>
              <a:avLst/>
              <a:gdLst>
                <a:gd name="T0" fmla="*/ 37 w 314"/>
                <a:gd name="T1" fmla="*/ 186 h 317"/>
                <a:gd name="T2" fmla="*/ 23 w 314"/>
                <a:gd name="T3" fmla="*/ 64 h 317"/>
                <a:gd name="T4" fmla="*/ 126 w 314"/>
                <a:gd name="T5" fmla="*/ 4 h 317"/>
                <a:gd name="T6" fmla="*/ 197 w 314"/>
                <a:gd name="T7" fmla="*/ 82 h 317"/>
                <a:gd name="T8" fmla="*/ 242 w 314"/>
                <a:gd name="T9" fmla="*/ 135 h 317"/>
                <a:gd name="T10" fmla="*/ 310 w 314"/>
                <a:gd name="T11" fmla="*/ 226 h 317"/>
                <a:gd name="T12" fmla="*/ 228 w 314"/>
                <a:gd name="T13" fmla="*/ 316 h 317"/>
                <a:gd name="T14" fmla="*/ 210 w 314"/>
                <a:gd name="T15" fmla="*/ 315 h 317"/>
                <a:gd name="T16" fmla="*/ 201 w 314"/>
                <a:gd name="T17" fmla="*/ 312 h 317"/>
                <a:gd name="T18" fmla="*/ 118 w 314"/>
                <a:gd name="T19" fmla="*/ 270 h 317"/>
                <a:gd name="T20" fmla="*/ 150 w 314"/>
                <a:gd name="T21" fmla="*/ 270 h 317"/>
                <a:gd name="T22" fmla="*/ 215 w 314"/>
                <a:gd name="T23" fmla="*/ 272 h 317"/>
                <a:gd name="T24" fmla="*/ 242 w 314"/>
                <a:gd name="T25" fmla="*/ 243 h 317"/>
                <a:gd name="T26" fmla="*/ 209 w 314"/>
                <a:gd name="T27" fmla="*/ 219 h 317"/>
                <a:gd name="T28" fmla="*/ 115 w 314"/>
                <a:gd name="T29" fmla="*/ 256 h 317"/>
                <a:gd name="T30" fmla="*/ 77 w 314"/>
                <a:gd name="T31" fmla="*/ 264 h 317"/>
                <a:gd name="T32" fmla="*/ 44 w 314"/>
                <a:gd name="T33" fmla="*/ 205 h 317"/>
                <a:gd name="T34" fmla="*/ 59 w 314"/>
                <a:gd name="T35" fmla="*/ 187 h 317"/>
                <a:gd name="T36" fmla="*/ 105 w 314"/>
                <a:gd name="T37" fmla="*/ 127 h 317"/>
                <a:gd name="T38" fmla="*/ 112 w 314"/>
                <a:gd name="T39" fmla="*/ 102 h 317"/>
                <a:gd name="T40" fmla="*/ 93 w 314"/>
                <a:gd name="T41" fmla="*/ 67 h 317"/>
                <a:gd name="T42" fmla="*/ 57 w 314"/>
                <a:gd name="T43" fmla="*/ 88 h 317"/>
                <a:gd name="T44" fmla="*/ 50 w 314"/>
                <a:gd name="T45" fmla="*/ 156 h 317"/>
                <a:gd name="T46" fmla="*/ 48 w 314"/>
                <a:gd name="T47" fmla="*/ 187 h 317"/>
                <a:gd name="T48" fmla="*/ 37 w 314"/>
                <a:gd name="T49" fmla="*/ 18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317">
                  <a:moveTo>
                    <a:pt x="37" y="186"/>
                  </a:moveTo>
                  <a:cubicBezTo>
                    <a:pt x="33" y="146"/>
                    <a:pt x="0" y="110"/>
                    <a:pt x="23" y="64"/>
                  </a:cubicBezTo>
                  <a:cubicBezTo>
                    <a:pt x="43" y="23"/>
                    <a:pt x="81" y="0"/>
                    <a:pt x="126" y="4"/>
                  </a:cubicBezTo>
                  <a:cubicBezTo>
                    <a:pt x="162" y="8"/>
                    <a:pt x="190" y="36"/>
                    <a:pt x="197" y="82"/>
                  </a:cubicBezTo>
                  <a:cubicBezTo>
                    <a:pt x="201" y="112"/>
                    <a:pt x="211" y="127"/>
                    <a:pt x="242" y="135"/>
                  </a:cubicBezTo>
                  <a:cubicBezTo>
                    <a:pt x="290" y="149"/>
                    <a:pt x="314" y="185"/>
                    <a:pt x="310" y="226"/>
                  </a:cubicBezTo>
                  <a:cubicBezTo>
                    <a:pt x="307" y="267"/>
                    <a:pt x="271" y="306"/>
                    <a:pt x="228" y="316"/>
                  </a:cubicBezTo>
                  <a:cubicBezTo>
                    <a:pt x="222" y="317"/>
                    <a:pt x="216" y="316"/>
                    <a:pt x="210" y="315"/>
                  </a:cubicBezTo>
                  <a:cubicBezTo>
                    <a:pt x="207" y="315"/>
                    <a:pt x="204" y="313"/>
                    <a:pt x="201" y="312"/>
                  </a:cubicBezTo>
                  <a:cubicBezTo>
                    <a:pt x="173" y="299"/>
                    <a:pt x="145" y="287"/>
                    <a:pt x="118" y="270"/>
                  </a:cubicBezTo>
                  <a:cubicBezTo>
                    <a:pt x="128" y="270"/>
                    <a:pt x="139" y="270"/>
                    <a:pt x="150" y="270"/>
                  </a:cubicBezTo>
                  <a:cubicBezTo>
                    <a:pt x="172" y="271"/>
                    <a:pt x="194" y="274"/>
                    <a:pt x="215" y="272"/>
                  </a:cubicBezTo>
                  <a:cubicBezTo>
                    <a:pt x="230" y="271"/>
                    <a:pt x="244" y="261"/>
                    <a:pt x="242" y="243"/>
                  </a:cubicBezTo>
                  <a:cubicBezTo>
                    <a:pt x="240" y="226"/>
                    <a:pt x="225" y="220"/>
                    <a:pt x="209" y="219"/>
                  </a:cubicBezTo>
                  <a:cubicBezTo>
                    <a:pt x="172" y="217"/>
                    <a:pt x="142" y="234"/>
                    <a:pt x="115" y="256"/>
                  </a:cubicBezTo>
                  <a:cubicBezTo>
                    <a:pt x="103" y="265"/>
                    <a:pt x="92" y="269"/>
                    <a:pt x="77" y="264"/>
                  </a:cubicBezTo>
                  <a:cubicBezTo>
                    <a:pt x="51" y="256"/>
                    <a:pt x="36" y="231"/>
                    <a:pt x="44" y="205"/>
                  </a:cubicBezTo>
                  <a:cubicBezTo>
                    <a:pt x="47" y="198"/>
                    <a:pt x="55" y="193"/>
                    <a:pt x="59" y="187"/>
                  </a:cubicBezTo>
                  <a:cubicBezTo>
                    <a:pt x="75" y="167"/>
                    <a:pt x="90" y="148"/>
                    <a:pt x="105" y="127"/>
                  </a:cubicBezTo>
                  <a:cubicBezTo>
                    <a:pt x="109" y="120"/>
                    <a:pt x="111" y="111"/>
                    <a:pt x="112" y="102"/>
                  </a:cubicBezTo>
                  <a:cubicBezTo>
                    <a:pt x="114" y="86"/>
                    <a:pt x="109" y="72"/>
                    <a:pt x="93" y="67"/>
                  </a:cubicBezTo>
                  <a:cubicBezTo>
                    <a:pt x="75" y="62"/>
                    <a:pt x="61" y="72"/>
                    <a:pt x="57" y="88"/>
                  </a:cubicBezTo>
                  <a:cubicBezTo>
                    <a:pt x="52" y="110"/>
                    <a:pt x="52" y="133"/>
                    <a:pt x="50" y="156"/>
                  </a:cubicBezTo>
                  <a:cubicBezTo>
                    <a:pt x="49" y="166"/>
                    <a:pt x="49" y="176"/>
                    <a:pt x="48" y="187"/>
                  </a:cubicBezTo>
                  <a:cubicBezTo>
                    <a:pt x="44" y="186"/>
                    <a:pt x="40" y="186"/>
                    <a:pt x="37" y="1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5" name="Freeform 10">
              <a:extLst>
                <a:ext uri="{FF2B5EF4-FFF2-40B4-BE49-F238E27FC236}">
                  <a16:creationId xmlns:a16="http://schemas.microsoft.com/office/drawing/2014/main" id="{624572D8-BFB0-48CE-E1C1-CB26C3328547}"/>
                </a:ext>
              </a:extLst>
            </p:cNvPr>
            <p:cNvSpPr>
              <a:spLocks noEditPoints="1"/>
            </p:cNvSpPr>
            <p:nvPr/>
          </p:nvSpPr>
          <p:spPr bwMode="auto">
            <a:xfrm>
              <a:off x="2951602" y="2995213"/>
              <a:ext cx="387794" cy="385472"/>
            </a:xfrm>
            <a:custGeom>
              <a:avLst/>
              <a:gdLst>
                <a:gd name="T0" fmla="*/ 153 w 312"/>
                <a:gd name="T1" fmla="*/ 309 h 310"/>
                <a:gd name="T2" fmla="*/ 1 w 312"/>
                <a:gd name="T3" fmla="*/ 154 h 310"/>
                <a:gd name="T4" fmla="*/ 159 w 312"/>
                <a:gd name="T5" fmla="*/ 2 h 310"/>
                <a:gd name="T6" fmla="*/ 310 w 312"/>
                <a:gd name="T7" fmla="*/ 157 h 310"/>
                <a:gd name="T8" fmla="*/ 153 w 312"/>
                <a:gd name="T9" fmla="*/ 309 h 310"/>
                <a:gd name="T10" fmla="*/ 154 w 312"/>
                <a:gd name="T11" fmla="*/ 265 h 310"/>
                <a:gd name="T12" fmla="*/ 247 w 312"/>
                <a:gd name="T13" fmla="*/ 173 h 310"/>
                <a:gd name="T14" fmla="*/ 153 w 312"/>
                <a:gd name="T15" fmla="*/ 80 h 310"/>
                <a:gd name="T16" fmla="*/ 56 w 312"/>
                <a:gd name="T17" fmla="*/ 160 h 310"/>
                <a:gd name="T18" fmla="*/ 154 w 312"/>
                <a:gd name="T1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10">
                  <a:moveTo>
                    <a:pt x="153" y="309"/>
                  </a:moveTo>
                  <a:cubicBezTo>
                    <a:pt x="66" y="308"/>
                    <a:pt x="0" y="241"/>
                    <a:pt x="1" y="154"/>
                  </a:cubicBezTo>
                  <a:cubicBezTo>
                    <a:pt x="1" y="67"/>
                    <a:pt x="70" y="0"/>
                    <a:pt x="159" y="2"/>
                  </a:cubicBezTo>
                  <a:cubicBezTo>
                    <a:pt x="247" y="3"/>
                    <a:pt x="312" y="70"/>
                    <a:pt x="310" y="157"/>
                  </a:cubicBezTo>
                  <a:cubicBezTo>
                    <a:pt x="309" y="244"/>
                    <a:pt x="240" y="310"/>
                    <a:pt x="153" y="309"/>
                  </a:cubicBezTo>
                  <a:close/>
                  <a:moveTo>
                    <a:pt x="154" y="265"/>
                  </a:moveTo>
                  <a:cubicBezTo>
                    <a:pt x="206" y="265"/>
                    <a:pt x="247" y="224"/>
                    <a:pt x="247" y="173"/>
                  </a:cubicBezTo>
                  <a:cubicBezTo>
                    <a:pt x="247" y="121"/>
                    <a:pt x="206" y="80"/>
                    <a:pt x="153" y="80"/>
                  </a:cubicBezTo>
                  <a:cubicBezTo>
                    <a:pt x="99" y="80"/>
                    <a:pt x="56" y="116"/>
                    <a:pt x="56" y="160"/>
                  </a:cubicBezTo>
                  <a:cubicBezTo>
                    <a:pt x="57" y="220"/>
                    <a:pt x="99" y="265"/>
                    <a:pt x="154"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6" name="Freeform 11">
              <a:extLst>
                <a:ext uri="{FF2B5EF4-FFF2-40B4-BE49-F238E27FC236}">
                  <a16:creationId xmlns:a16="http://schemas.microsoft.com/office/drawing/2014/main" id="{B071CF81-FE9B-F264-74B6-22369DCBF948}"/>
                </a:ext>
              </a:extLst>
            </p:cNvPr>
            <p:cNvSpPr>
              <a:spLocks noEditPoints="1"/>
            </p:cNvSpPr>
            <p:nvPr/>
          </p:nvSpPr>
          <p:spPr bwMode="auto">
            <a:xfrm>
              <a:off x="3472917" y="3598963"/>
              <a:ext cx="388956" cy="383150"/>
            </a:xfrm>
            <a:custGeom>
              <a:avLst/>
              <a:gdLst>
                <a:gd name="T0" fmla="*/ 154 w 313"/>
                <a:gd name="T1" fmla="*/ 308 h 309"/>
                <a:gd name="T2" fmla="*/ 1 w 313"/>
                <a:gd name="T3" fmla="*/ 152 h 309"/>
                <a:gd name="T4" fmla="*/ 157 w 313"/>
                <a:gd name="T5" fmla="*/ 1 h 309"/>
                <a:gd name="T6" fmla="*/ 312 w 313"/>
                <a:gd name="T7" fmla="*/ 155 h 309"/>
                <a:gd name="T8" fmla="*/ 154 w 313"/>
                <a:gd name="T9" fmla="*/ 308 h 309"/>
                <a:gd name="T10" fmla="*/ 45 w 313"/>
                <a:gd name="T11" fmla="*/ 148 h 309"/>
                <a:gd name="T12" fmla="*/ 146 w 313"/>
                <a:gd name="T13" fmla="*/ 252 h 309"/>
                <a:gd name="T14" fmla="*/ 233 w 313"/>
                <a:gd name="T15" fmla="*/ 153 h 309"/>
                <a:gd name="T16" fmla="*/ 145 w 313"/>
                <a:gd name="T17" fmla="*/ 60 h 309"/>
                <a:gd name="T18" fmla="*/ 45 w 313"/>
                <a:gd name="T19" fmla="*/ 14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09">
                  <a:moveTo>
                    <a:pt x="154" y="308"/>
                  </a:moveTo>
                  <a:cubicBezTo>
                    <a:pt x="68" y="308"/>
                    <a:pt x="0" y="238"/>
                    <a:pt x="1" y="152"/>
                  </a:cubicBezTo>
                  <a:cubicBezTo>
                    <a:pt x="2" y="67"/>
                    <a:pt x="70" y="0"/>
                    <a:pt x="157" y="1"/>
                  </a:cubicBezTo>
                  <a:cubicBezTo>
                    <a:pt x="243" y="1"/>
                    <a:pt x="313" y="70"/>
                    <a:pt x="312" y="155"/>
                  </a:cubicBezTo>
                  <a:cubicBezTo>
                    <a:pt x="311" y="239"/>
                    <a:pt x="239" y="309"/>
                    <a:pt x="154" y="308"/>
                  </a:cubicBezTo>
                  <a:close/>
                  <a:moveTo>
                    <a:pt x="45" y="148"/>
                  </a:moveTo>
                  <a:cubicBezTo>
                    <a:pt x="44" y="204"/>
                    <a:pt x="90" y="251"/>
                    <a:pt x="146" y="252"/>
                  </a:cubicBezTo>
                  <a:cubicBezTo>
                    <a:pt x="190" y="254"/>
                    <a:pt x="232" y="205"/>
                    <a:pt x="233" y="153"/>
                  </a:cubicBezTo>
                  <a:cubicBezTo>
                    <a:pt x="233" y="102"/>
                    <a:pt x="194" y="61"/>
                    <a:pt x="145" y="60"/>
                  </a:cubicBezTo>
                  <a:cubicBezTo>
                    <a:pt x="90" y="60"/>
                    <a:pt x="45" y="99"/>
                    <a:pt x="45"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19" name="Freeform 12">
              <a:extLst>
                <a:ext uri="{FF2B5EF4-FFF2-40B4-BE49-F238E27FC236}">
                  <a16:creationId xmlns:a16="http://schemas.microsoft.com/office/drawing/2014/main" id="{E618F6C3-D095-98C4-F87A-826528A56110}"/>
                </a:ext>
              </a:extLst>
            </p:cNvPr>
            <p:cNvSpPr>
              <a:spLocks/>
            </p:cNvSpPr>
            <p:nvPr/>
          </p:nvSpPr>
          <p:spPr bwMode="auto">
            <a:xfrm>
              <a:off x="3594829" y="4539422"/>
              <a:ext cx="253111" cy="316969"/>
            </a:xfrm>
            <a:custGeom>
              <a:avLst/>
              <a:gdLst>
                <a:gd name="T0" fmla="*/ 193 w 204"/>
                <a:gd name="T1" fmla="*/ 0 h 255"/>
                <a:gd name="T2" fmla="*/ 189 w 204"/>
                <a:gd name="T3" fmla="*/ 41 h 255"/>
                <a:gd name="T4" fmla="*/ 194 w 204"/>
                <a:gd name="T5" fmla="*/ 86 h 255"/>
                <a:gd name="T6" fmla="*/ 192 w 204"/>
                <a:gd name="T7" fmla="*/ 146 h 255"/>
                <a:gd name="T8" fmla="*/ 134 w 204"/>
                <a:gd name="T9" fmla="*/ 211 h 255"/>
                <a:gd name="T10" fmla="*/ 1 w 204"/>
                <a:gd name="T11" fmla="*/ 255 h 255"/>
                <a:gd name="T12" fmla="*/ 1 w 204"/>
                <a:gd name="T13" fmla="*/ 250 h 255"/>
                <a:gd name="T14" fmla="*/ 62 w 204"/>
                <a:gd name="T15" fmla="*/ 104 h 255"/>
                <a:gd name="T16" fmla="*/ 193 w 204"/>
                <a:gd name="T1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55">
                  <a:moveTo>
                    <a:pt x="193" y="0"/>
                  </a:moveTo>
                  <a:cubicBezTo>
                    <a:pt x="191" y="15"/>
                    <a:pt x="189" y="28"/>
                    <a:pt x="189" y="41"/>
                  </a:cubicBezTo>
                  <a:cubicBezTo>
                    <a:pt x="189" y="56"/>
                    <a:pt x="188" y="73"/>
                    <a:pt x="194" y="86"/>
                  </a:cubicBezTo>
                  <a:cubicBezTo>
                    <a:pt x="204" y="108"/>
                    <a:pt x="204" y="126"/>
                    <a:pt x="192" y="146"/>
                  </a:cubicBezTo>
                  <a:cubicBezTo>
                    <a:pt x="177" y="172"/>
                    <a:pt x="167" y="200"/>
                    <a:pt x="134" y="211"/>
                  </a:cubicBezTo>
                  <a:cubicBezTo>
                    <a:pt x="90" y="225"/>
                    <a:pt x="46" y="240"/>
                    <a:pt x="1" y="255"/>
                  </a:cubicBezTo>
                  <a:cubicBezTo>
                    <a:pt x="1" y="252"/>
                    <a:pt x="0" y="250"/>
                    <a:pt x="1" y="250"/>
                  </a:cubicBezTo>
                  <a:cubicBezTo>
                    <a:pt x="35" y="207"/>
                    <a:pt x="53" y="157"/>
                    <a:pt x="62" y="104"/>
                  </a:cubicBezTo>
                  <a:cubicBezTo>
                    <a:pt x="72" y="46"/>
                    <a:pt x="112" y="7"/>
                    <a:pt x="19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20" name="Freeform 13">
              <a:extLst>
                <a:ext uri="{FF2B5EF4-FFF2-40B4-BE49-F238E27FC236}">
                  <a16:creationId xmlns:a16="http://schemas.microsoft.com/office/drawing/2014/main" id="{8AF02676-7815-9982-BDEE-395731296CE4}"/>
                </a:ext>
              </a:extLst>
            </p:cNvPr>
            <p:cNvSpPr>
              <a:spLocks/>
            </p:cNvSpPr>
            <p:nvPr/>
          </p:nvSpPr>
          <p:spPr bwMode="auto">
            <a:xfrm>
              <a:off x="2807630" y="4538261"/>
              <a:ext cx="265883" cy="316969"/>
            </a:xfrm>
            <a:custGeom>
              <a:avLst/>
              <a:gdLst>
                <a:gd name="T0" fmla="*/ 18 w 214"/>
                <a:gd name="T1" fmla="*/ 0 h 255"/>
                <a:gd name="T2" fmla="*/ 147 w 214"/>
                <a:gd name="T3" fmla="*/ 106 h 255"/>
                <a:gd name="T4" fmla="*/ 214 w 214"/>
                <a:gd name="T5" fmla="*/ 255 h 255"/>
                <a:gd name="T6" fmla="*/ 195 w 214"/>
                <a:gd name="T7" fmla="*/ 251 h 255"/>
                <a:gd name="T8" fmla="*/ 92 w 214"/>
                <a:gd name="T9" fmla="*/ 218 h 255"/>
                <a:gd name="T10" fmla="*/ 26 w 214"/>
                <a:gd name="T11" fmla="*/ 163 h 255"/>
                <a:gd name="T12" fmla="*/ 16 w 214"/>
                <a:gd name="T13" fmla="*/ 85 h 255"/>
                <a:gd name="T14" fmla="*/ 20 w 214"/>
                <a:gd name="T15" fmla="*/ 26 h 255"/>
                <a:gd name="T16" fmla="*/ 18 w 214"/>
                <a:gd name="T1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255">
                  <a:moveTo>
                    <a:pt x="18" y="0"/>
                  </a:moveTo>
                  <a:cubicBezTo>
                    <a:pt x="93" y="7"/>
                    <a:pt x="131" y="39"/>
                    <a:pt x="147" y="106"/>
                  </a:cubicBezTo>
                  <a:cubicBezTo>
                    <a:pt x="160" y="159"/>
                    <a:pt x="175" y="209"/>
                    <a:pt x="214" y="255"/>
                  </a:cubicBezTo>
                  <a:cubicBezTo>
                    <a:pt x="204" y="253"/>
                    <a:pt x="199" y="253"/>
                    <a:pt x="195" y="251"/>
                  </a:cubicBezTo>
                  <a:cubicBezTo>
                    <a:pt x="161" y="240"/>
                    <a:pt x="127" y="226"/>
                    <a:pt x="92" y="218"/>
                  </a:cubicBezTo>
                  <a:cubicBezTo>
                    <a:pt x="60" y="210"/>
                    <a:pt x="40" y="191"/>
                    <a:pt x="26" y="163"/>
                  </a:cubicBezTo>
                  <a:cubicBezTo>
                    <a:pt x="13" y="138"/>
                    <a:pt x="0" y="115"/>
                    <a:pt x="16" y="85"/>
                  </a:cubicBezTo>
                  <a:cubicBezTo>
                    <a:pt x="24" y="69"/>
                    <a:pt x="19" y="46"/>
                    <a:pt x="20" y="26"/>
                  </a:cubicBezTo>
                  <a:cubicBezTo>
                    <a:pt x="20" y="18"/>
                    <a:pt x="18" y="9"/>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21" name="Freeform 50">
              <a:extLst>
                <a:ext uri="{FF2B5EF4-FFF2-40B4-BE49-F238E27FC236}">
                  <a16:creationId xmlns:a16="http://schemas.microsoft.com/office/drawing/2014/main" id="{61533F23-7F11-AF0C-DD15-F33DA54C5FB0}"/>
                </a:ext>
              </a:extLst>
            </p:cNvPr>
            <p:cNvSpPr>
              <a:spLocks/>
            </p:cNvSpPr>
            <p:nvPr/>
          </p:nvSpPr>
          <p:spPr bwMode="auto">
            <a:xfrm>
              <a:off x="3249994" y="3696492"/>
              <a:ext cx="94046" cy="35992"/>
            </a:xfrm>
            <a:custGeom>
              <a:avLst/>
              <a:gdLst>
                <a:gd name="T0" fmla="*/ 0 w 76"/>
                <a:gd name="T1" fmla="*/ 22 h 29"/>
                <a:gd name="T2" fmla="*/ 58 w 76"/>
                <a:gd name="T3" fmla="*/ 2 h 29"/>
                <a:gd name="T4" fmla="*/ 76 w 76"/>
                <a:gd name="T5" fmla="*/ 12 h 29"/>
                <a:gd name="T6" fmla="*/ 61 w 76"/>
                <a:gd name="T7" fmla="*/ 27 h 29"/>
                <a:gd name="T8" fmla="*/ 1 w 76"/>
                <a:gd name="T9" fmla="*/ 28 h 29"/>
                <a:gd name="T10" fmla="*/ 0 w 76"/>
                <a:gd name="T11" fmla="*/ 22 h 29"/>
              </a:gdLst>
              <a:ahLst/>
              <a:cxnLst>
                <a:cxn ang="0">
                  <a:pos x="T0" y="T1"/>
                </a:cxn>
                <a:cxn ang="0">
                  <a:pos x="T2" y="T3"/>
                </a:cxn>
                <a:cxn ang="0">
                  <a:pos x="T4" y="T5"/>
                </a:cxn>
                <a:cxn ang="0">
                  <a:pos x="T6" y="T7"/>
                </a:cxn>
                <a:cxn ang="0">
                  <a:pos x="T8" y="T9"/>
                </a:cxn>
                <a:cxn ang="0">
                  <a:pos x="T10" y="T11"/>
                </a:cxn>
              </a:cxnLst>
              <a:rect l="0" t="0" r="r" b="b"/>
              <a:pathLst>
                <a:path w="76" h="29">
                  <a:moveTo>
                    <a:pt x="0" y="22"/>
                  </a:moveTo>
                  <a:cubicBezTo>
                    <a:pt x="17" y="10"/>
                    <a:pt x="36" y="0"/>
                    <a:pt x="58" y="2"/>
                  </a:cubicBezTo>
                  <a:cubicBezTo>
                    <a:pt x="64" y="2"/>
                    <a:pt x="70" y="8"/>
                    <a:pt x="76" y="12"/>
                  </a:cubicBezTo>
                  <a:cubicBezTo>
                    <a:pt x="71" y="17"/>
                    <a:pt x="66" y="27"/>
                    <a:pt x="61" y="27"/>
                  </a:cubicBezTo>
                  <a:cubicBezTo>
                    <a:pt x="41" y="29"/>
                    <a:pt x="21" y="28"/>
                    <a:pt x="1" y="28"/>
                  </a:cubicBezTo>
                  <a:cubicBezTo>
                    <a:pt x="1" y="26"/>
                    <a:pt x="0" y="24"/>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22" name="Freeform 51">
              <a:extLst>
                <a:ext uri="{FF2B5EF4-FFF2-40B4-BE49-F238E27FC236}">
                  <a16:creationId xmlns:a16="http://schemas.microsoft.com/office/drawing/2014/main" id="{950F740A-91A5-2681-504F-892ED428C878}"/>
                </a:ext>
              </a:extLst>
            </p:cNvPr>
            <p:cNvSpPr>
              <a:spLocks/>
            </p:cNvSpPr>
            <p:nvPr/>
          </p:nvSpPr>
          <p:spPr bwMode="auto">
            <a:xfrm>
              <a:off x="3143176" y="3515367"/>
              <a:ext cx="40637" cy="91723"/>
            </a:xfrm>
            <a:custGeom>
              <a:avLst/>
              <a:gdLst>
                <a:gd name="T0" fmla="*/ 0 w 33"/>
                <a:gd name="T1" fmla="*/ 72 h 74"/>
                <a:gd name="T2" fmla="*/ 8 w 33"/>
                <a:gd name="T3" fmla="*/ 16 h 74"/>
                <a:gd name="T4" fmla="*/ 24 w 33"/>
                <a:gd name="T5" fmla="*/ 0 h 74"/>
                <a:gd name="T6" fmla="*/ 33 w 33"/>
                <a:gd name="T7" fmla="*/ 23 h 74"/>
                <a:gd name="T8" fmla="*/ 7 w 33"/>
                <a:gd name="T9" fmla="*/ 74 h 74"/>
                <a:gd name="T10" fmla="*/ 0 w 33"/>
                <a:gd name="T11" fmla="*/ 72 h 74"/>
              </a:gdLst>
              <a:ahLst/>
              <a:cxnLst>
                <a:cxn ang="0">
                  <a:pos x="T0" y="T1"/>
                </a:cxn>
                <a:cxn ang="0">
                  <a:pos x="T2" y="T3"/>
                </a:cxn>
                <a:cxn ang="0">
                  <a:pos x="T4" y="T5"/>
                </a:cxn>
                <a:cxn ang="0">
                  <a:pos x="T6" y="T7"/>
                </a:cxn>
                <a:cxn ang="0">
                  <a:pos x="T8" y="T9"/>
                </a:cxn>
                <a:cxn ang="0">
                  <a:pos x="T10" y="T11"/>
                </a:cxn>
              </a:cxnLst>
              <a:rect l="0" t="0" r="r" b="b"/>
              <a:pathLst>
                <a:path w="33" h="74">
                  <a:moveTo>
                    <a:pt x="0" y="72"/>
                  </a:moveTo>
                  <a:cubicBezTo>
                    <a:pt x="2" y="54"/>
                    <a:pt x="3" y="35"/>
                    <a:pt x="8" y="16"/>
                  </a:cubicBezTo>
                  <a:cubicBezTo>
                    <a:pt x="9" y="10"/>
                    <a:pt x="19" y="6"/>
                    <a:pt x="24" y="0"/>
                  </a:cubicBezTo>
                  <a:cubicBezTo>
                    <a:pt x="27" y="8"/>
                    <a:pt x="33" y="15"/>
                    <a:pt x="33" y="23"/>
                  </a:cubicBezTo>
                  <a:cubicBezTo>
                    <a:pt x="32" y="43"/>
                    <a:pt x="23" y="61"/>
                    <a:pt x="7" y="74"/>
                  </a:cubicBezTo>
                  <a:cubicBezTo>
                    <a:pt x="4" y="73"/>
                    <a:pt x="2" y="73"/>
                    <a:pt x="0"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sp>
          <p:nvSpPr>
            <p:cNvPr id="24" name="Freeform 109">
              <a:extLst>
                <a:ext uri="{FF2B5EF4-FFF2-40B4-BE49-F238E27FC236}">
                  <a16:creationId xmlns:a16="http://schemas.microsoft.com/office/drawing/2014/main" id="{1E4DBEAB-7EFF-1A87-8788-556F225A6E0D}"/>
                </a:ext>
              </a:extLst>
            </p:cNvPr>
            <p:cNvSpPr>
              <a:spLocks/>
            </p:cNvSpPr>
            <p:nvPr/>
          </p:nvSpPr>
          <p:spPr bwMode="auto">
            <a:xfrm>
              <a:off x="2782087" y="3666305"/>
              <a:ext cx="363412" cy="385472"/>
            </a:xfrm>
            <a:custGeom>
              <a:avLst/>
              <a:gdLst>
                <a:gd name="T0" fmla="*/ 170 w 292"/>
                <a:gd name="T1" fmla="*/ 310 h 310"/>
                <a:gd name="T2" fmla="*/ 123 w 292"/>
                <a:gd name="T3" fmla="*/ 305 h 310"/>
                <a:gd name="T4" fmla="*/ 6 w 292"/>
                <a:gd name="T5" fmla="*/ 185 h 310"/>
                <a:gd name="T6" fmla="*/ 16 w 292"/>
                <a:gd name="T7" fmla="*/ 66 h 310"/>
                <a:gd name="T8" fmla="*/ 52 w 292"/>
                <a:gd name="T9" fmla="*/ 16 h 310"/>
                <a:gd name="T10" fmla="*/ 103 w 292"/>
                <a:gd name="T11" fmla="*/ 32 h 310"/>
                <a:gd name="T12" fmla="*/ 104 w 292"/>
                <a:gd name="T13" fmla="*/ 77 h 310"/>
                <a:gd name="T14" fmla="*/ 86 w 292"/>
                <a:gd name="T15" fmla="*/ 136 h 310"/>
                <a:gd name="T16" fmla="*/ 158 w 292"/>
                <a:gd name="T17" fmla="*/ 226 h 310"/>
                <a:gd name="T18" fmla="*/ 208 w 292"/>
                <a:gd name="T19" fmla="*/ 219 h 310"/>
                <a:gd name="T20" fmla="*/ 252 w 292"/>
                <a:gd name="T21" fmla="*/ 218 h 310"/>
                <a:gd name="T22" fmla="*/ 288 w 292"/>
                <a:gd name="T23" fmla="*/ 247 h 310"/>
                <a:gd name="T24" fmla="*/ 268 w 292"/>
                <a:gd name="T25" fmla="*/ 285 h 310"/>
                <a:gd name="T26" fmla="*/ 170 w 292"/>
                <a:gd name="T27"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310">
                  <a:moveTo>
                    <a:pt x="170" y="310"/>
                  </a:moveTo>
                  <a:cubicBezTo>
                    <a:pt x="154" y="309"/>
                    <a:pt x="138" y="307"/>
                    <a:pt x="123" y="305"/>
                  </a:cubicBezTo>
                  <a:cubicBezTo>
                    <a:pt x="49" y="291"/>
                    <a:pt x="18" y="260"/>
                    <a:pt x="6" y="185"/>
                  </a:cubicBezTo>
                  <a:cubicBezTo>
                    <a:pt x="0" y="145"/>
                    <a:pt x="0" y="104"/>
                    <a:pt x="16" y="66"/>
                  </a:cubicBezTo>
                  <a:cubicBezTo>
                    <a:pt x="24" y="47"/>
                    <a:pt x="37" y="30"/>
                    <a:pt x="52" y="16"/>
                  </a:cubicBezTo>
                  <a:cubicBezTo>
                    <a:pt x="70" y="0"/>
                    <a:pt x="96" y="9"/>
                    <a:pt x="103" y="32"/>
                  </a:cubicBezTo>
                  <a:cubicBezTo>
                    <a:pt x="107" y="46"/>
                    <a:pt x="107" y="62"/>
                    <a:pt x="104" y="77"/>
                  </a:cubicBezTo>
                  <a:cubicBezTo>
                    <a:pt x="101" y="97"/>
                    <a:pt x="92" y="116"/>
                    <a:pt x="86" y="136"/>
                  </a:cubicBezTo>
                  <a:cubicBezTo>
                    <a:pt x="71" y="193"/>
                    <a:pt x="99" y="229"/>
                    <a:pt x="158" y="226"/>
                  </a:cubicBezTo>
                  <a:cubicBezTo>
                    <a:pt x="175" y="225"/>
                    <a:pt x="191" y="221"/>
                    <a:pt x="208" y="219"/>
                  </a:cubicBezTo>
                  <a:cubicBezTo>
                    <a:pt x="222" y="218"/>
                    <a:pt x="237" y="217"/>
                    <a:pt x="252" y="218"/>
                  </a:cubicBezTo>
                  <a:cubicBezTo>
                    <a:pt x="270" y="219"/>
                    <a:pt x="283" y="229"/>
                    <a:pt x="288" y="247"/>
                  </a:cubicBezTo>
                  <a:cubicBezTo>
                    <a:pt x="292" y="265"/>
                    <a:pt x="282" y="277"/>
                    <a:pt x="268" y="285"/>
                  </a:cubicBezTo>
                  <a:cubicBezTo>
                    <a:pt x="238" y="304"/>
                    <a:pt x="205" y="310"/>
                    <a:pt x="170" y="3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dirty="0">
                <a:solidFill>
                  <a:prstClr val="black"/>
                </a:solidFill>
                <a:latin typeface="Calibri" panose="020F0502020204030204"/>
              </a:endParaRPr>
            </a:p>
          </p:txBody>
        </p:sp>
      </p:grpSp>
    </p:spTree>
    <p:extLst>
      <p:ext uri="{BB962C8B-B14F-4D97-AF65-F5344CB8AC3E}">
        <p14:creationId xmlns:p14="http://schemas.microsoft.com/office/powerpoint/2010/main" val="79403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97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4</a:t>
            </a:r>
          </a:p>
        </p:txBody>
      </p:sp>
      <p:grpSp>
        <p:nvGrpSpPr>
          <p:cNvPr id="3" name="Group 4">
            <a:extLst>
              <a:ext uri="{FF2B5EF4-FFF2-40B4-BE49-F238E27FC236}">
                <a16:creationId xmlns:a16="http://schemas.microsoft.com/office/drawing/2014/main" id="{4A1111D6-D9C6-4A9B-9228-A0A6372D2B60}"/>
              </a:ext>
            </a:extLst>
          </p:cNvPr>
          <p:cNvGrpSpPr>
            <a:grpSpLocks noChangeAspect="1"/>
          </p:cNvGrpSpPr>
          <p:nvPr userDrawn="1"/>
        </p:nvGrpSpPr>
        <p:grpSpPr bwMode="auto">
          <a:xfrm>
            <a:off x="-38637" y="704850"/>
            <a:ext cx="7687696" cy="5314950"/>
            <a:chOff x="2949" y="1547"/>
            <a:chExt cx="1782" cy="1232"/>
          </a:xfrm>
          <a:solidFill>
            <a:srgbClr val="FFFFFF">
              <a:alpha val="10196"/>
            </a:srgbClr>
          </a:solidFill>
        </p:grpSpPr>
        <p:sp>
          <p:nvSpPr>
            <p:cNvPr id="5" name="Freeform 5">
              <a:extLst>
                <a:ext uri="{FF2B5EF4-FFF2-40B4-BE49-F238E27FC236}">
                  <a16:creationId xmlns:a16="http://schemas.microsoft.com/office/drawing/2014/main" id="{4E413663-F754-4F6E-8621-803BECF2ABAA}"/>
                </a:ext>
              </a:extLst>
            </p:cNvPr>
            <p:cNvSpPr>
              <a:spLocks noEditPoints="1"/>
            </p:cNvSpPr>
            <p:nvPr userDrawn="1"/>
          </p:nvSpPr>
          <p:spPr bwMode="auto">
            <a:xfrm>
              <a:off x="2949" y="1794"/>
              <a:ext cx="742" cy="979"/>
            </a:xfrm>
            <a:custGeom>
              <a:avLst/>
              <a:gdLst>
                <a:gd name="T0" fmla="*/ 155 w 277"/>
                <a:gd name="T1" fmla="*/ 214 h 365"/>
                <a:gd name="T2" fmla="*/ 155 w 277"/>
                <a:gd name="T3" fmla="*/ 214 h 365"/>
                <a:gd name="T4" fmla="*/ 232 w 277"/>
                <a:gd name="T5" fmla="*/ 274 h 365"/>
                <a:gd name="T6" fmla="*/ 232 w 277"/>
                <a:gd name="T7" fmla="*/ 275 h 365"/>
                <a:gd name="T8" fmla="*/ 232 w 277"/>
                <a:gd name="T9" fmla="*/ 275 h 365"/>
                <a:gd name="T10" fmla="*/ 253 w 277"/>
                <a:gd name="T11" fmla="*/ 344 h 365"/>
                <a:gd name="T12" fmla="*/ 254 w 277"/>
                <a:gd name="T13" fmla="*/ 348 h 365"/>
                <a:gd name="T14" fmla="*/ 88 w 277"/>
                <a:gd name="T15" fmla="*/ 348 h 365"/>
                <a:gd name="T16" fmla="*/ 78 w 277"/>
                <a:gd name="T17" fmla="*/ 305 h 365"/>
                <a:gd name="T18" fmla="*/ 138 w 277"/>
                <a:gd name="T19" fmla="*/ 216 h 365"/>
                <a:gd name="T20" fmla="*/ 155 w 277"/>
                <a:gd name="T21" fmla="*/ 214 h 365"/>
                <a:gd name="T22" fmla="*/ 155 w 277"/>
                <a:gd name="T23" fmla="*/ 197 h 365"/>
                <a:gd name="T24" fmla="*/ 134 w 277"/>
                <a:gd name="T25" fmla="*/ 200 h 365"/>
                <a:gd name="T26" fmla="*/ 62 w 277"/>
                <a:gd name="T27" fmla="*/ 308 h 365"/>
                <a:gd name="T28" fmla="*/ 75 w 277"/>
                <a:gd name="T29" fmla="*/ 365 h 365"/>
                <a:gd name="T30" fmla="*/ 277 w 277"/>
                <a:gd name="T31" fmla="*/ 365 h 365"/>
                <a:gd name="T32" fmla="*/ 249 w 277"/>
                <a:gd name="T33" fmla="*/ 270 h 365"/>
                <a:gd name="T34" fmla="*/ 155 w 277"/>
                <a:gd name="T35" fmla="*/ 197 h 365"/>
                <a:gd name="T36" fmla="*/ 98 w 277"/>
                <a:gd name="T37" fmla="*/ 17 h 365"/>
                <a:gd name="T38" fmla="*/ 179 w 277"/>
                <a:gd name="T39" fmla="*/ 98 h 365"/>
                <a:gd name="T40" fmla="*/ 98 w 277"/>
                <a:gd name="T41" fmla="*/ 180 h 365"/>
                <a:gd name="T42" fmla="*/ 17 w 277"/>
                <a:gd name="T43" fmla="*/ 98 h 365"/>
                <a:gd name="T44" fmla="*/ 17 w 277"/>
                <a:gd name="T45" fmla="*/ 98 h 365"/>
                <a:gd name="T46" fmla="*/ 98 w 277"/>
                <a:gd name="T47" fmla="*/ 17 h 365"/>
                <a:gd name="T48" fmla="*/ 98 w 277"/>
                <a:gd name="T49" fmla="*/ 0 h 365"/>
                <a:gd name="T50" fmla="*/ 0 w 277"/>
                <a:gd name="T51" fmla="*/ 98 h 365"/>
                <a:gd name="T52" fmla="*/ 98 w 277"/>
                <a:gd name="T53" fmla="*/ 197 h 365"/>
                <a:gd name="T54" fmla="*/ 196 w 277"/>
                <a:gd name="T55" fmla="*/ 98 h 365"/>
                <a:gd name="T56" fmla="*/ 98 w 277"/>
                <a:gd name="T5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7" h="365">
                  <a:moveTo>
                    <a:pt x="155" y="214"/>
                  </a:moveTo>
                  <a:cubicBezTo>
                    <a:pt x="155" y="214"/>
                    <a:pt x="155" y="214"/>
                    <a:pt x="155" y="214"/>
                  </a:cubicBezTo>
                  <a:cubicBezTo>
                    <a:pt x="191" y="215"/>
                    <a:pt x="223" y="239"/>
                    <a:pt x="232" y="274"/>
                  </a:cubicBezTo>
                  <a:cubicBezTo>
                    <a:pt x="232" y="275"/>
                    <a:pt x="232" y="275"/>
                    <a:pt x="232" y="275"/>
                  </a:cubicBezTo>
                  <a:cubicBezTo>
                    <a:pt x="232" y="275"/>
                    <a:pt x="232" y="275"/>
                    <a:pt x="232" y="275"/>
                  </a:cubicBezTo>
                  <a:cubicBezTo>
                    <a:pt x="253" y="344"/>
                    <a:pt x="253" y="344"/>
                    <a:pt x="253" y="344"/>
                  </a:cubicBezTo>
                  <a:cubicBezTo>
                    <a:pt x="254" y="348"/>
                    <a:pt x="254" y="348"/>
                    <a:pt x="254" y="348"/>
                  </a:cubicBezTo>
                  <a:cubicBezTo>
                    <a:pt x="88" y="348"/>
                    <a:pt x="88" y="348"/>
                    <a:pt x="88" y="348"/>
                  </a:cubicBezTo>
                  <a:cubicBezTo>
                    <a:pt x="78" y="305"/>
                    <a:pt x="78" y="305"/>
                    <a:pt x="78" y="305"/>
                  </a:cubicBezTo>
                  <a:cubicBezTo>
                    <a:pt x="72" y="265"/>
                    <a:pt x="98" y="226"/>
                    <a:pt x="138" y="216"/>
                  </a:cubicBezTo>
                  <a:cubicBezTo>
                    <a:pt x="144" y="215"/>
                    <a:pt x="149" y="214"/>
                    <a:pt x="155" y="214"/>
                  </a:cubicBezTo>
                  <a:moveTo>
                    <a:pt x="155" y="197"/>
                  </a:moveTo>
                  <a:cubicBezTo>
                    <a:pt x="148" y="197"/>
                    <a:pt x="141" y="198"/>
                    <a:pt x="134" y="200"/>
                  </a:cubicBezTo>
                  <a:cubicBezTo>
                    <a:pt x="85" y="212"/>
                    <a:pt x="54" y="259"/>
                    <a:pt x="62" y="308"/>
                  </a:cubicBezTo>
                  <a:cubicBezTo>
                    <a:pt x="75" y="365"/>
                    <a:pt x="75" y="365"/>
                    <a:pt x="75" y="365"/>
                  </a:cubicBezTo>
                  <a:cubicBezTo>
                    <a:pt x="277" y="365"/>
                    <a:pt x="277" y="365"/>
                    <a:pt x="277" y="365"/>
                  </a:cubicBezTo>
                  <a:cubicBezTo>
                    <a:pt x="267" y="334"/>
                    <a:pt x="258" y="302"/>
                    <a:pt x="249" y="270"/>
                  </a:cubicBezTo>
                  <a:cubicBezTo>
                    <a:pt x="237" y="228"/>
                    <a:pt x="199" y="198"/>
                    <a:pt x="155" y="197"/>
                  </a:cubicBezTo>
                  <a:close/>
                  <a:moveTo>
                    <a:pt x="98" y="17"/>
                  </a:moveTo>
                  <a:cubicBezTo>
                    <a:pt x="143" y="17"/>
                    <a:pt x="179" y="53"/>
                    <a:pt x="179" y="98"/>
                  </a:cubicBezTo>
                  <a:cubicBezTo>
                    <a:pt x="179" y="143"/>
                    <a:pt x="143" y="180"/>
                    <a:pt x="98" y="180"/>
                  </a:cubicBezTo>
                  <a:cubicBezTo>
                    <a:pt x="53" y="180"/>
                    <a:pt x="17" y="143"/>
                    <a:pt x="17" y="98"/>
                  </a:cubicBezTo>
                  <a:cubicBezTo>
                    <a:pt x="17" y="98"/>
                    <a:pt x="17" y="98"/>
                    <a:pt x="17" y="98"/>
                  </a:cubicBezTo>
                  <a:cubicBezTo>
                    <a:pt x="17" y="53"/>
                    <a:pt x="53" y="17"/>
                    <a:pt x="98" y="17"/>
                  </a:cubicBezTo>
                  <a:moveTo>
                    <a:pt x="98" y="0"/>
                  </a:moveTo>
                  <a:cubicBezTo>
                    <a:pt x="44" y="0"/>
                    <a:pt x="0" y="44"/>
                    <a:pt x="0" y="98"/>
                  </a:cubicBezTo>
                  <a:cubicBezTo>
                    <a:pt x="0" y="153"/>
                    <a:pt x="44" y="197"/>
                    <a:pt x="98" y="197"/>
                  </a:cubicBezTo>
                  <a:cubicBezTo>
                    <a:pt x="152" y="197"/>
                    <a:pt x="196" y="153"/>
                    <a:pt x="196" y="98"/>
                  </a:cubicBezTo>
                  <a:cubicBezTo>
                    <a:pt x="196" y="44"/>
                    <a:pt x="15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6" name="Freeform 6">
              <a:extLst>
                <a:ext uri="{FF2B5EF4-FFF2-40B4-BE49-F238E27FC236}">
                  <a16:creationId xmlns:a16="http://schemas.microsoft.com/office/drawing/2014/main" id="{D6A5C889-D30A-4D2D-B316-68FB3381A9B4}"/>
                </a:ext>
              </a:extLst>
            </p:cNvPr>
            <p:cNvSpPr>
              <a:spLocks noEditPoints="1"/>
            </p:cNvSpPr>
            <p:nvPr userDrawn="1"/>
          </p:nvSpPr>
          <p:spPr bwMode="auto">
            <a:xfrm>
              <a:off x="3571" y="1547"/>
              <a:ext cx="1160" cy="1232"/>
            </a:xfrm>
            <a:custGeom>
              <a:avLst/>
              <a:gdLst>
                <a:gd name="T0" fmla="*/ 202 w 433"/>
                <a:gd name="T1" fmla="*/ 17 h 459"/>
                <a:gd name="T2" fmla="*/ 292 w 433"/>
                <a:gd name="T3" fmla="*/ 106 h 459"/>
                <a:gd name="T4" fmla="*/ 204 w 433"/>
                <a:gd name="T5" fmla="*/ 196 h 459"/>
                <a:gd name="T6" fmla="*/ 114 w 433"/>
                <a:gd name="T7" fmla="*/ 107 h 459"/>
                <a:gd name="T8" fmla="*/ 114 w 433"/>
                <a:gd name="T9" fmla="*/ 107 h 459"/>
                <a:gd name="T10" fmla="*/ 202 w 433"/>
                <a:gd name="T11" fmla="*/ 17 h 459"/>
                <a:gd name="T12" fmla="*/ 202 w 433"/>
                <a:gd name="T13" fmla="*/ 0 h 459"/>
                <a:gd name="T14" fmla="*/ 97 w 433"/>
                <a:gd name="T15" fmla="*/ 107 h 459"/>
                <a:gd name="T16" fmla="*/ 204 w 433"/>
                <a:gd name="T17" fmla="*/ 213 h 459"/>
                <a:gd name="T18" fmla="*/ 309 w 433"/>
                <a:gd name="T19" fmla="*/ 107 h 459"/>
                <a:gd name="T20" fmla="*/ 202 w 433"/>
                <a:gd name="T21" fmla="*/ 0 h 459"/>
                <a:gd name="T22" fmla="*/ 79 w 433"/>
                <a:gd name="T23" fmla="*/ 155 h 459"/>
                <a:gd name="T24" fmla="*/ 75 w 433"/>
                <a:gd name="T25" fmla="*/ 140 h 459"/>
                <a:gd name="T26" fmla="*/ 0 w 433"/>
                <a:gd name="T27" fmla="*/ 160 h 459"/>
                <a:gd name="T28" fmla="*/ 5 w 433"/>
                <a:gd name="T29" fmla="*/ 175 h 459"/>
                <a:gd name="T30" fmla="*/ 79 w 433"/>
                <a:gd name="T31" fmla="*/ 155 h 459"/>
                <a:gd name="T32" fmla="*/ 71 w 433"/>
                <a:gd name="T33" fmla="*/ 104 h 459"/>
                <a:gd name="T34" fmla="*/ 16 w 433"/>
                <a:gd name="T35" fmla="*/ 102 h 459"/>
                <a:gd name="T36" fmla="*/ 15 w 433"/>
                <a:gd name="T37" fmla="*/ 117 h 459"/>
                <a:gd name="T38" fmla="*/ 71 w 433"/>
                <a:gd name="T39" fmla="*/ 119 h 459"/>
                <a:gd name="T40" fmla="*/ 71 w 433"/>
                <a:gd name="T41" fmla="*/ 104 h 459"/>
                <a:gd name="T42" fmla="*/ 97 w 433"/>
                <a:gd name="T43" fmla="*/ 184 h 459"/>
                <a:gd name="T44" fmla="*/ 86 w 433"/>
                <a:gd name="T45" fmla="*/ 172 h 459"/>
                <a:gd name="T46" fmla="*/ 45 w 433"/>
                <a:gd name="T47" fmla="*/ 209 h 459"/>
                <a:gd name="T48" fmla="*/ 55 w 433"/>
                <a:gd name="T49" fmla="*/ 221 h 459"/>
                <a:gd name="T50" fmla="*/ 97 w 433"/>
                <a:gd name="T51" fmla="*/ 184 h 459"/>
                <a:gd name="T52" fmla="*/ 284 w 433"/>
                <a:gd name="T53" fmla="*/ 229 h 459"/>
                <a:gd name="T54" fmla="*/ 369 w 433"/>
                <a:gd name="T55" fmla="*/ 294 h 459"/>
                <a:gd name="T56" fmla="*/ 411 w 433"/>
                <a:gd name="T57" fmla="*/ 442 h 459"/>
                <a:gd name="T58" fmla="*/ 226 w 433"/>
                <a:gd name="T59" fmla="*/ 441 h 459"/>
                <a:gd name="T60" fmla="*/ 198 w 433"/>
                <a:gd name="T61" fmla="*/ 342 h 459"/>
                <a:gd name="T62" fmla="*/ 260 w 433"/>
                <a:gd name="T63" fmla="*/ 232 h 459"/>
                <a:gd name="T64" fmla="*/ 284 w 433"/>
                <a:gd name="T65" fmla="*/ 229 h 459"/>
                <a:gd name="T66" fmla="*/ 284 w 433"/>
                <a:gd name="T67" fmla="*/ 212 h 459"/>
                <a:gd name="T68" fmla="*/ 255 w 433"/>
                <a:gd name="T69" fmla="*/ 216 h 459"/>
                <a:gd name="T70" fmla="*/ 255 w 433"/>
                <a:gd name="T71" fmla="*/ 216 h 459"/>
                <a:gd name="T72" fmla="*/ 182 w 433"/>
                <a:gd name="T73" fmla="*/ 347 h 459"/>
                <a:gd name="T74" fmla="*/ 213 w 433"/>
                <a:gd name="T75" fmla="*/ 458 h 459"/>
                <a:gd name="T76" fmla="*/ 433 w 433"/>
                <a:gd name="T77" fmla="*/ 459 h 459"/>
                <a:gd name="T78" fmla="*/ 386 w 433"/>
                <a:gd name="T79" fmla="*/ 290 h 459"/>
                <a:gd name="T80" fmla="*/ 284 w 433"/>
                <a:gd name="T81" fmla="*/ 21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3" h="459">
                  <a:moveTo>
                    <a:pt x="202" y="17"/>
                  </a:moveTo>
                  <a:cubicBezTo>
                    <a:pt x="252" y="17"/>
                    <a:pt x="292" y="57"/>
                    <a:pt x="292" y="106"/>
                  </a:cubicBezTo>
                  <a:cubicBezTo>
                    <a:pt x="293" y="155"/>
                    <a:pt x="253" y="196"/>
                    <a:pt x="204" y="196"/>
                  </a:cubicBezTo>
                  <a:cubicBezTo>
                    <a:pt x="154" y="196"/>
                    <a:pt x="114" y="157"/>
                    <a:pt x="114" y="107"/>
                  </a:cubicBezTo>
                  <a:cubicBezTo>
                    <a:pt x="114" y="107"/>
                    <a:pt x="114" y="107"/>
                    <a:pt x="114" y="107"/>
                  </a:cubicBezTo>
                  <a:cubicBezTo>
                    <a:pt x="114" y="58"/>
                    <a:pt x="153" y="18"/>
                    <a:pt x="202" y="17"/>
                  </a:cubicBezTo>
                  <a:moveTo>
                    <a:pt x="202" y="0"/>
                  </a:moveTo>
                  <a:cubicBezTo>
                    <a:pt x="144" y="1"/>
                    <a:pt x="96" y="49"/>
                    <a:pt x="97" y="107"/>
                  </a:cubicBezTo>
                  <a:cubicBezTo>
                    <a:pt x="97" y="166"/>
                    <a:pt x="145" y="213"/>
                    <a:pt x="204" y="213"/>
                  </a:cubicBezTo>
                  <a:cubicBezTo>
                    <a:pt x="262" y="213"/>
                    <a:pt x="309" y="165"/>
                    <a:pt x="309" y="107"/>
                  </a:cubicBezTo>
                  <a:cubicBezTo>
                    <a:pt x="309" y="48"/>
                    <a:pt x="261" y="0"/>
                    <a:pt x="202" y="0"/>
                  </a:cubicBezTo>
                  <a:close/>
                  <a:moveTo>
                    <a:pt x="79" y="155"/>
                  </a:moveTo>
                  <a:cubicBezTo>
                    <a:pt x="75" y="140"/>
                    <a:pt x="75" y="140"/>
                    <a:pt x="75" y="140"/>
                  </a:cubicBezTo>
                  <a:cubicBezTo>
                    <a:pt x="0" y="160"/>
                    <a:pt x="0" y="160"/>
                    <a:pt x="0" y="160"/>
                  </a:cubicBezTo>
                  <a:cubicBezTo>
                    <a:pt x="5" y="175"/>
                    <a:pt x="5" y="175"/>
                    <a:pt x="5" y="175"/>
                  </a:cubicBezTo>
                  <a:lnTo>
                    <a:pt x="79" y="155"/>
                  </a:lnTo>
                  <a:close/>
                  <a:moveTo>
                    <a:pt x="71" y="104"/>
                  </a:moveTo>
                  <a:cubicBezTo>
                    <a:pt x="16" y="102"/>
                    <a:pt x="16" y="102"/>
                    <a:pt x="16" y="102"/>
                  </a:cubicBezTo>
                  <a:cubicBezTo>
                    <a:pt x="15" y="117"/>
                    <a:pt x="15" y="117"/>
                    <a:pt x="15" y="117"/>
                  </a:cubicBezTo>
                  <a:cubicBezTo>
                    <a:pt x="71" y="119"/>
                    <a:pt x="71" y="119"/>
                    <a:pt x="71" y="119"/>
                  </a:cubicBezTo>
                  <a:lnTo>
                    <a:pt x="71" y="104"/>
                  </a:lnTo>
                  <a:close/>
                  <a:moveTo>
                    <a:pt x="97" y="184"/>
                  </a:moveTo>
                  <a:cubicBezTo>
                    <a:pt x="86" y="172"/>
                    <a:pt x="86" y="172"/>
                    <a:pt x="86" y="172"/>
                  </a:cubicBezTo>
                  <a:cubicBezTo>
                    <a:pt x="45" y="209"/>
                    <a:pt x="45" y="209"/>
                    <a:pt x="45" y="209"/>
                  </a:cubicBezTo>
                  <a:cubicBezTo>
                    <a:pt x="55" y="221"/>
                    <a:pt x="55" y="221"/>
                    <a:pt x="55" y="221"/>
                  </a:cubicBezTo>
                  <a:lnTo>
                    <a:pt x="97" y="184"/>
                  </a:lnTo>
                  <a:close/>
                  <a:moveTo>
                    <a:pt x="284" y="229"/>
                  </a:moveTo>
                  <a:cubicBezTo>
                    <a:pt x="323" y="229"/>
                    <a:pt x="359" y="256"/>
                    <a:pt x="369" y="294"/>
                  </a:cubicBezTo>
                  <a:cubicBezTo>
                    <a:pt x="411" y="442"/>
                    <a:pt x="411" y="442"/>
                    <a:pt x="411" y="442"/>
                  </a:cubicBezTo>
                  <a:cubicBezTo>
                    <a:pt x="226" y="441"/>
                    <a:pt x="226" y="441"/>
                    <a:pt x="226" y="441"/>
                  </a:cubicBezTo>
                  <a:cubicBezTo>
                    <a:pt x="198" y="342"/>
                    <a:pt x="198" y="342"/>
                    <a:pt x="198" y="342"/>
                  </a:cubicBezTo>
                  <a:cubicBezTo>
                    <a:pt x="185" y="295"/>
                    <a:pt x="212" y="246"/>
                    <a:pt x="260" y="232"/>
                  </a:cubicBezTo>
                  <a:cubicBezTo>
                    <a:pt x="268" y="230"/>
                    <a:pt x="276" y="229"/>
                    <a:pt x="284" y="229"/>
                  </a:cubicBezTo>
                  <a:moveTo>
                    <a:pt x="284" y="212"/>
                  </a:moveTo>
                  <a:cubicBezTo>
                    <a:pt x="274" y="212"/>
                    <a:pt x="264" y="213"/>
                    <a:pt x="255" y="216"/>
                  </a:cubicBezTo>
                  <a:cubicBezTo>
                    <a:pt x="255" y="216"/>
                    <a:pt x="255" y="216"/>
                    <a:pt x="255" y="216"/>
                  </a:cubicBezTo>
                  <a:cubicBezTo>
                    <a:pt x="199" y="232"/>
                    <a:pt x="166" y="290"/>
                    <a:pt x="182" y="347"/>
                  </a:cubicBezTo>
                  <a:cubicBezTo>
                    <a:pt x="213" y="458"/>
                    <a:pt x="213" y="458"/>
                    <a:pt x="213" y="458"/>
                  </a:cubicBezTo>
                  <a:cubicBezTo>
                    <a:pt x="433" y="459"/>
                    <a:pt x="433" y="459"/>
                    <a:pt x="433" y="459"/>
                  </a:cubicBezTo>
                  <a:cubicBezTo>
                    <a:pt x="386" y="290"/>
                    <a:pt x="386" y="290"/>
                    <a:pt x="386" y="290"/>
                  </a:cubicBezTo>
                  <a:cubicBezTo>
                    <a:pt x="373" y="244"/>
                    <a:pt x="331" y="212"/>
                    <a:pt x="284"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NZ"/>
            </a:p>
          </p:txBody>
        </p:sp>
      </p:gr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Picture 13">
            <a:extLst>
              <a:ext uri="{FF2B5EF4-FFF2-40B4-BE49-F238E27FC236}">
                <a16:creationId xmlns:a16="http://schemas.microsoft.com/office/drawing/2014/main" id="{97021B8E-5E49-40DD-BCB8-9435BED9F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Tree>
    <p:extLst>
      <p:ext uri="{BB962C8B-B14F-4D97-AF65-F5344CB8AC3E}">
        <p14:creationId xmlns:p14="http://schemas.microsoft.com/office/powerpoint/2010/main" val="2130814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BF106-4068-4039-B9DC-2453CE1A5114}"/>
              </a:ext>
            </a:extLst>
          </p:cNvPr>
          <p:cNvSpPr/>
          <p:nvPr userDrawn="1"/>
        </p:nvSpPr>
        <p:spPr>
          <a:xfrm>
            <a:off x="0" y="0"/>
            <a:ext cx="7620000" cy="6858000"/>
          </a:xfrm>
          <a:prstGeom prst="rect">
            <a:avLst/>
          </a:prstGeom>
          <a:solidFill>
            <a:srgbClr val="586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7620000" y="0"/>
            <a:ext cx="457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2</a:t>
            </a:r>
          </a:p>
        </p:txBody>
      </p:sp>
      <p:sp>
        <p:nvSpPr>
          <p:cNvPr id="8" name="Rectangle 7">
            <a:extLst>
              <a:ext uri="{FF2B5EF4-FFF2-40B4-BE49-F238E27FC236}">
                <a16:creationId xmlns:a16="http://schemas.microsoft.com/office/drawing/2014/main" id="{B12D5C46-DE2B-4810-BED8-D52FC3F3DB0D}"/>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7370" y="6135234"/>
            <a:ext cx="1952121" cy="582892"/>
          </a:xfrm>
          <a:prstGeom prst="rect">
            <a:avLst/>
          </a:prstGeom>
        </p:spPr>
      </p:pic>
      <p:sp>
        <p:nvSpPr>
          <p:cNvPr id="5" name="Freeform 5">
            <a:extLst>
              <a:ext uri="{FF2B5EF4-FFF2-40B4-BE49-F238E27FC236}">
                <a16:creationId xmlns:a16="http://schemas.microsoft.com/office/drawing/2014/main" id="{3E1F9D08-C567-46B8-81A0-F46BA5DB6A7F}"/>
              </a:ext>
            </a:extLst>
          </p:cNvPr>
          <p:cNvSpPr>
            <a:spLocks noEditPoints="1"/>
          </p:cNvSpPr>
          <p:nvPr userDrawn="1"/>
        </p:nvSpPr>
        <p:spPr bwMode="auto">
          <a:xfrm>
            <a:off x="87313" y="1148117"/>
            <a:ext cx="6532562" cy="4897447"/>
          </a:xfrm>
          <a:custGeom>
            <a:avLst/>
            <a:gdLst>
              <a:gd name="T0" fmla="*/ 392 w 617"/>
              <a:gd name="T1" fmla="*/ 340 h 462"/>
              <a:gd name="T2" fmla="*/ 180 w 617"/>
              <a:gd name="T3" fmla="*/ 395 h 462"/>
              <a:gd name="T4" fmla="*/ 89 w 617"/>
              <a:gd name="T5" fmla="*/ 453 h 462"/>
              <a:gd name="T6" fmla="*/ 82 w 617"/>
              <a:gd name="T7" fmla="*/ 395 h 462"/>
              <a:gd name="T8" fmla="*/ 0 w 617"/>
              <a:gd name="T9" fmla="*/ 340 h 462"/>
              <a:gd name="T10" fmla="*/ 55 w 617"/>
              <a:gd name="T11" fmla="*/ 106 h 462"/>
              <a:gd name="T12" fmla="*/ 196 w 617"/>
              <a:gd name="T13" fmla="*/ 119 h 462"/>
              <a:gd name="T14" fmla="*/ 182 w 617"/>
              <a:gd name="T15" fmla="*/ 133 h 462"/>
              <a:gd name="T16" fmla="*/ 27 w 617"/>
              <a:gd name="T17" fmla="*/ 161 h 462"/>
              <a:gd name="T18" fmla="*/ 55 w 617"/>
              <a:gd name="T19" fmla="*/ 368 h 462"/>
              <a:gd name="T20" fmla="*/ 109 w 617"/>
              <a:gd name="T21" fmla="*/ 382 h 462"/>
              <a:gd name="T22" fmla="*/ 164 w 617"/>
              <a:gd name="T23" fmla="*/ 372 h 462"/>
              <a:gd name="T24" fmla="*/ 337 w 617"/>
              <a:gd name="T25" fmla="*/ 368 h 462"/>
              <a:gd name="T26" fmla="*/ 365 w 617"/>
              <a:gd name="T27" fmla="*/ 331 h 462"/>
              <a:gd name="T28" fmla="*/ 392 w 617"/>
              <a:gd name="T29" fmla="*/ 331 h 462"/>
              <a:gd name="T30" fmla="*/ 617 w 617"/>
              <a:gd name="T31" fmla="*/ 235 h 462"/>
              <a:gd name="T32" fmla="*/ 535 w 617"/>
              <a:gd name="T33" fmla="*/ 289 h 462"/>
              <a:gd name="T34" fmla="*/ 511 w 617"/>
              <a:gd name="T35" fmla="*/ 354 h 462"/>
              <a:gd name="T36" fmla="*/ 437 w 617"/>
              <a:gd name="T37" fmla="*/ 289 h 462"/>
              <a:gd name="T38" fmla="*/ 225 w 617"/>
              <a:gd name="T39" fmla="*/ 235 h 462"/>
              <a:gd name="T40" fmla="*/ 280 w 617"/>
              <a:gd name="T41" fmla="*/ 0 h 462"/>
              <a:gd name="T42" fmla="*/ 617 w 617"/>
              <a:gd name="T43" fmla="*/ 55 h 462"/>
              <a:gd name="T44" fmla="*/ 562 w 617"/>
              <a:gd name="T45" fmla="*/ 27 h 462"/>
              <a:gd name="T46" fmla="*/ 252 w 617"/>
              <a:gd name="T47" fmla="*/ 55 h 462"/>
              <a:gd name="T48" fmla="*/ 280 w 617"/>
              <a:gd name="T49" fmla="*/ 262 h 462"/>
              <a:gd name="T50" fmla="*/ 452 w 617"/>
              <a:gd name="T51" fmla="*/ 266 h 462"/>
              <a:gd name="T52" fmla="*/ 508 w 617"/>
              <a:gd name="T53" fmla="*/ 276 h 462"/>
              <a:gd name="T54" fmla="*/ 562 w 617"/>
              <a:gd name="T55" fmla="*/ 262 h 462"/>
              <a:gd name="T56" fmla="*/ 590 w 617"/>
              <a:gd name="T57" fmla="*/ 55 h 462"/>
              <a:gd name="T58" fmla="*/ 352 w 617"/>
              <a:gd name="T59" fmla="*/ 119 h 462"/>
              <a:gd name="T60" fmla="*/ 352 w 617"/>
              <a:gd name="T61" fmla="*/ 161 h 462"/>
              <a:gd name="T62" fmla="*/ 352 w 617"/>
              <a:gd name="T63" fmla="*/ 119 h 462"/>
              <a:gd name="T64" fmla="*/ 404 w 617"/>
              <a:gd name="T65" fmla="*/ 140 h 462"/>
              <a:gd name="T66" fmla="*/ 446 w 617"/>
              <a:gd name="T67" fmla="*/ 140 h 462"/>
              <a:gd name="T68" fmla="*/ 425 w 617"/>
              <a:gd name="T69" fmla="*/ 119 h 462"/>
              <a:gd name="T70" fmla="*/ 478 w 617"/>
              <a:gd name="T71" fmla="*/ 140 h 462"/>
              <a:gd name="T72" fmla="*/ 520 w 617"/>
              <a:gd name="T73" fmla="*/ 140 h 462"/>
              <a:gd name="T74" fmla="*/ 499 w 617"/>
              <a:gd name="T75" fmla="*/ 11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7" h="462">
                <a:moveTo>
                  <a:pt x="392" y="331"/>
                </a:moveTo>
                <a:cubicBezTo>
                  <a:pt x="392" y="340"/>
                  <a:pt x="392" y="340"/>
                  <a:pt x="392" y="340"/>
                </a:cubicBezTo>
                <a:cubicBezTo>
                  <a:pt x="392" y="371"/>
                  <a:pt x="367" y="395"/>
                  <a:pt x="337" y="395"/>
                </a:cubicBezTo>
                <a:cubicBezTo>
                  <a:pt x="180" y="395"/>
                  <a:pt x="180" y="395"/>
                  <a:pt x="180" y="395"/>
                </a:cubicBezTo>
                <a:cubicBezTo>
                  <a:pt x="122" y="453"/>
                  <a:pt x="122" y="453"/>
                  <a:pt x="122" y="453"/>
                </a:cubicBezTo>
                <a:cubicBezTo>
                  <a:pt x="113" y="462"/>
                  <a:pt x="98" y="462"/>
                  <a:pt x="89" y="453"/>
                </a:cubicBezTo>
                <a:cubicBezTo>
                  <a:pt x="84" y="448"/>
                  <a:pt x="82" y="442"/>
                  <a:pt x="82" y="436"/>
                </a:cubicBezTo>
                <a:cubicBezTo>
                  <a:pt x="82" y="395"/>
                  <a:pt x="82" y="395"/>
                  <a:pt x="82" y="395"/>
                </a:cubicBezTo>
                <a:cubicBezTo>
                  <a:pt x="55" y="395"/>
                  <a:pt x="55" y="395"/>
                  <a:pt x="55" y="395"/>
                </a:cubicBezTo>
                <a:cubicBezTo>
                  <a:pt x="25" y="395"/>
                  <a:pt x="0" y="371"/>
                  <a:pt x="0" y="340"/>
                </a:cubicBezTo>
                <a:cubicBezTo>
                  <a:pt x="0" y="161"/>
                  <a:pt x="0" y="161"/>
                  <a:pt x="0" y="161"/>
                </a:cubicBezTo>
                <a:cubicBezTo>
                  <a:pt x="0" y="130"/>
                  <a:pt x="25" y="106"/>
                  <a:pt x="55" y="106"/>
                </a:cubicBezTo>
                <a:cubicBezTo>
                  <a:pt x="182" y="106"/>
                  <a:pt x="182" y="106"/>
                  <a:pt x="182" y="106"/>
                </a:cubicBezTo>
                <a:cubicBezTo>
                  <a:pt x="190" y="106"/>
                  <a:pt x="196" y="112"/>
                  <a:pt x="196" y="119"/>
                </a:cubicBezTo>
                <a:cubicBezTo>
                  <a:pt x="196" y="127"/>
                  <a:pt x="190" y="133"/>
                  <a:pt x="182" y="133"/>
                </a:cubicBezTo>
                <a:cubicBezTo>
                  <a:pt x="182" y="133"/>
                  <a:pt x="182" y="133"/>
                  <a:pt x="182" y="133"/>
                </a:cubicBezTo>
                <a:cubicBezTo>
                  <a:pt x="55" y="133"/>
                  <a:pt x="55" y="133"/>
                  <a:pt x="55" y="133"/>
                </a:cubicBezTo>
                <a:cubicBezTo>
                  <a:pt x="40" y="133"/>
                  <a:pt x="27" y="145"/>
                  <a:pt x="27" y="161"/>
                </a:cubicBezTo>
                <a:cubicBezTo>
                  <a:pt x="27" y="340"/>
                  <a:pt x="27" y="340"/>
                  <a:pt x="27" y="340"/>
                </a:cubicBezTo>
                <a:cubicBezTo>
                  <a:pt x="27" y="356"/>
                  <a:pt x="40" y="368"/>
                  <a:pt x="55" y="368"/>
                </a:cubicBezTo>
                <a:cubicBezTo>
                  <a:pt x="95" y="368"/>
                  <a:pt x="95" y="368"/>
                  <a:pt x="95" y="368"/>
                </a:cubicBezTo>
                <a:cubicBezTo>
                  <a:pt x="103" y="368"/>
                  <a:pt x="109" y="374"/>
                  <a:pt x="109" y="382"/>
                </a:cubicBezTo>
                <a:cubicBezTo>
                  <a:pt x="109" y="428"/>
                  <a:pt x="109" y="428"/>
                  <a:pt x="109" y="428"/>
                </a:cubicBezTo>
                <a:cubicBezTo>
                  <a:pt x="164" y="372"/>
                  <a:pt x="164" y="372"/>
                  <a:pt x="164" y="372"/>
                </a:cubicBezTo>
                <a:cubicBezTo>
                  <a:pt x="167" y="370"/>
                  <a:pt x="170" y="368"/>
                  <a:pt x="174" y="368"/>
                </a:cubicBezTo>
                <a:cubicBezTo>
                  <a:pt x="337" y="368"/>
                  <a:pt x="337" y="368"/>
                  <a:pt x="337" y="368"/>
                </a:cubicBezTo>
                <a:cubicBezTo>
                  <a:pt x="353" y="368"/>
                  <a:pt x="365" y="356"/>
                  <a:pt x="365" y="340"/>
                </a:cubicBezTo>
                <a:cubicBezTo>
                  <a:pt x="365" y="331"/>
                  <a:pt x="365" y="331"/>
                  <a:pt x="365" y="331"/>
                </a:cubicBezTo>
                <a:cubicBezTo>
                  <a:pt x="366" y="323"/>
                  <a:pt x="373" y="318"/>
                  <a:pt x="380" y="319"/>
                </a:cubicBezTo>
                <a:cubicBezTo>
                  <a:pt x="386" y="320"/>
                  <a:pt x="391" y="325"/>
                  <a:pt x="392" y="331"/>
                </a:cubicBezTo>
                <a:close/>
                <a:moveTo>
                  <a:pt x="617" y="55"/>
                </a:moveTo>
                <a:cubicBezTo>
                  <a:pt x="617" y="235"/>
                  <a:pt x="617" y="235"/>
                  <a:pt x="617" y="235"/>
                </a:cubicBezTo>
                <a:cubicBezTo>
                  <a:pt x="617" y="265"/>
                  <a:pt x="592" y="289"/>
                  <a:pt x="562" y="289"/>
                </a:cubicBezTo>
                <a:cubicBezTo>
                  <a:pt x="535" y="289"/>
                  <a:pt x="535" y="289"/>
                  <a:pt x="535" y="289"/>
                </a:cubicBezTo>
                <a:cubicBezTo>
                  <a:pt x="535" y="330"/>
                  <a:pt x="535" y="330"/>
                  <a:pt x="535" y="330"/>
                </a:cubicBezTo>
                <a:cubicBezTo>
                  <a:pt x="535" y="343"/>
                  <a:pt x="524" y="354"/>
                  <a:pt x="511" y="354"/>
                </a:cubicBezTo>
                <a:cubicBezTo>
                  <a:pt x="505" y="354"/>
                  <a:pt x="499" y="351"/>
                  <a:pt x="494" y="347"/>
                </a:cubicBezTo>
                <a:cubicBezTo>
                  <a:pt x="437" y="289"/>
                  <a:pt x="437" y="289"/>
                  <a:pt x="437" y="289"/>
                </a:cubicBezTo>
                <a:cubicBezTo>
                  <a:pt x="280" y="289"/>
                  <a:pt x="280" y="289"/>
                  <a:pt x="280" y="289"/>
                </a:cubicBezTo>
                <a:cubicBezTo>
                  <a:pt x="249" y="289"/>
                  <a:pt x="225" y="265"/>
                  <a:pt x="225" y="235"/>
                </a:cubicBezTo>
                <a:cubicBezTo>
                  <a:pt x="225" y="55"/>
                  <a:pt x="225" y="55"/>
                  <a:pt x="225" y="55"/>
                </a:cubicBezTo>
                <a:cubicBezTo>
                  <a:pt x="225" y="24"/>
                  <a:pt x="249" y="0"/>
                  <a:pt x="280" y="0"/>
                </a:cubicBezTo>
                <a:cubicBezTo>
                  <a:pt x="562" y="0"/>
                  <a:pt x="562" y="0"/>
                  <a:pt x="562" y="0"/>
                </a:cubicBezTo>
                <a:cubicBezTo>
                  <a:pt x="592" y="0"/>
                  <a:pt x="617" y="24"/>
                  <a:pt x="617" y="55"/>
                </a:cubicBezTo>
                <a:close/>
                <a:moveTo>
                  <a:pt x="589" y="55"/>
                </a:moveTo>
                <a:cubicBezTo>
                  <a:pt x="589" y="39"/>
                  <a:pt x="577" y="27"/>
                  <a:pt x="562" y="27"/>
                </a:cubicBezTo>
                <a:cubicBezTo>
                  <a:pt x="280" y="27"/>
                  <a:pt x="280" y="27"/>
                  <a:pt x="280" y="27"/>
                </a:cubicBezTo>
                <a:cubicBezTo>
                  <a:pt x="264" y="27"/>
                  <a:pt x="252" y="39"/>
                  <a:pt x="252" y="55"/>
                </a:cubicBezTo>
                <a:cubicBezTo>
                  <a:pt x="252" y="235"/>
                  <a:pt x="252" y="235"/>
                  <a:pt x="252" y="235"/>
                </a:cubicBezTo>
                <a:cubicBezTo>
                  <a:pt x="252" y="250"/>
                  <a:pt x="264" y="262"/>
                  <a:pt x="280" y="262"/>
                </a:cubicBezTo>
                <a:cubicBezTo>
                  <a:pt x="443" y="262"/>
                  <a:pt x="443" y="262"/>
                  <a:pt x="443" y="262"/>
                </a:cubicBezTo>
                <a:cubicBezTo>
                  <a:pt x="446" y="262"/>
                  <a:pt x="450" y="264"/>
                  <a:pt x="452" y="266"/>
                </a:cubicBezTo>
                <a:cubicBezTo>
                  <a:pt x="508" y="322"/>
                  <a:pt x="508" y="322"/>
                  <a:pt x="508" y="322"/>
                </a:cubicBezTo>
                <a:cubicBezTo>
                  <a:pt x="508" y="276"/>
                  <a:pt x="508" y="276"/>
                  <a:pt x="508" y="276"/>
                </a:cubicBezTo>
                <a:cubicBezTo>
                  <a:pt x="508" y="268"/>
                  <a:pt x="514" y="262"/>
                  <a:pt x="522" y="262"/>
                </a:cubicBezTo>
                <a:cubicBezTo>
                  <a:pt x="562" y="262"/>
                  <a:pt x="562" y="262"/>
                  <a:pt x="562" y="262"/>
                </a:cubicBezTo>
                <a:cubicBezTo>
                  <a:pt x="577" y="262"/>
                  <a:pt x="590" y="250"/>
                  <a:pt x="590" y="235"/>
                </a:cubicBezTo>
                <a:cubicBezTo>
                  <a:pt x="590" y="55"/>
                  <a:pt x="590" y="55"/>
                  <a:pt x="590" y="55"/>
                </a:cubicBezTo>
                <a:lnTo>
                  <a:pt x="589" y="55"/>
                </a:lnTo>
                <a:close/>
                <a:moveTo>
                  <a:pt x="352" y="119"/>
                </a:moveTo>
                <a:cubicBezTo>
                  <a:pt x="340" y="119"/>
                  <a:pt x="331" y="129"/>
                  <a:pt x="331" y="140"/>
                </a:cubicBezTo>
                <a:cubicBezTo>
                  <a:pt x="331" y="152"/>
                  <a:pt x="340" y="161"/>
                  <a:pt x="352" y="161"/>
                </a:cubicBezTo>
                <a:cubicBezTo>
                  <a:pt x="363" y="161"/>
                  <a:pt x="373" y="152"/>
                  <a:pt x="373" y="140"/>
                </a:cubicBezTo>
                <a:cubicBezTo>
                  <a:pt x="373" y="129"/>
                  <a:pt x="363" y="119"/>
                  <a:pt x="352" y="119"/>
                </a:cubicBezTo>
                <a:close/>
                <a:moveTo>
                  <a:pt x="425" y="119"/>
                </a:moveTo>
                <a:cubicBezTo>
                  <a:pt x="414" y="119"/>
                  <a:pt x="404" y="129"/>
                  <a:pt x="404" y="140"/>
                </a:cubicBezTo>
                <a:cubicBezTo>
                  <a:pt x="404" y="152"/>
                  <a:pt x="414" y="161"/>
                  <a:pt x="425" y="161"/>
                </a:cubicBezTo>
                <a:cubicBezTo>
                  <a:pt x="437" y="161"/>
                  <a:pt x="446" y="152"/>
                  <a:pt x="446" y="140"/>
                </a:cubicBezTo>
                <a:cubicBezTo>
                  <a:pt x="446" y="140"/>
                  <a:pt x="446" y="140"/>
                  <a:pt x="446" y="140"/>
                </a:cubicBezTo>
                <a:cubicBezTo>
                  <a:pt x="446" y="129"/>
                  <a:pt x="437" y="119"/>
                  <a:pt x="425" y="119"/>
                </a:cubicBezTo>
                <a:close/>
                <a:moveTo>
                  <a:pt x="499" y="119"/>
                </a:moveTo>
                <a:cubicBezTo>
                  <a:pt x="487" y="119"/>
                  <a:pt x="478" y="129"/>
                  <a:pt x="478" y="140"/>
                </a:cubicBezTo>
                <a:cubicBezTo>
                  <a:pt x="478" y="152"/>
                  <a:pt x="487" y="161"/>
                  <a:pt x="499" y="161"/>
                </a:cubicBezTo>
                <a:cubicBezTo>
                  <a:pt x="510" y="161"/>
                  <a:pt x="520" y="152"/>
                  <a:pt x="520" y="140"/>
                </a:cubicBezTo>
                <a:cubicBezTo>
                  <a:pt x="520" y="140"/>
                  <a:pt x="520" y="140"/>
                  <a:pt x="520" y="140"/>
                </a:cubicBezTo>
                <a:cubicBezTo>
                  <a:pt x="520" y="129"/>
                  <a:pt x="510" y="119"/>
                  <a:pt x="499" y="119"/>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432648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rther Info_Standar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6A81F-98C7-4B74-AB58-874691509FB2}"/>
              </a:ext>
            </a:extLst>
          </p:cNvPr>
          <p:cNvSpPr/>
          <p:nvPr userDrawn="1"/>
        </p:nvSpPr>
        <p:spPr>
          <a:xfrm>
            <a:off x="-1" y="0"/>
            <a:ext cx="12192001" cy="6750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extBox 6"/>
          <p:cNvSpPr txBox="1"/>
          <p:nvPr userDrawn="1"/>
        </p:nvSpPr>
        <p:spPr>
          <a:xfrm>
            <a:off x="1032387" y="3121967"/>
            <a:ext cx="10127226" cy="461665"/>
          </a:xfrm>
          <a:prstGeom prst="rect">
            <a:avLst/>
          </a:prstGeom>
          <a:noFill/>
        </p:spPr>
        <p:txBody>
          <a:bodyPr wrap="square" rtlCol="0">
            <a:spAutoFit/>
          </a:bodyPr>
          <a:lstStyle/>
          <a:p>
            <a:pPr algn="ctr"/>
            <a:r>
              <a:rPr lang="en-NZ" sz="2400" spc="300" dirty="0">
                <a:solidFill>
                  <a:schemeClr val="bg1"/>
                </a:solidFill>
                <a:latin typeface="Arial Black" panose="020B0A04020102020204" pitchFamily="34" charset="0"/>
              </a:rPr>
              <a:t>FOR FURTHER INFORMATION PLEASE CONTACT:</a:t>
            </a:r>
          </a:p>
        </p:txBody>
      </p:sp>
      <p:sp>
        <p:nvSpPr>
          <p:cNvPr id="13" name="Freeform 12"/>
          <p:cNvSpPr/>
          <p:nvPr userDrawn="1"/>
        </p:nvSpPr>
        <p:spPr>
          <a:xfrm rot="5400000">
            <a:off x="4609541" y="-724459"/>
            <a:ext cx="2972918" cy="12192001"/>
          </a:xfrm>
          <a:custGeom>
            <a:avLst/>
            <a:gdLst>
              <a:gd name="connsiteX0" fmla="*/ 0 w 2972918"/>
              <a:gd name="connsiteY0" fmla="*/ 10731501 h 12192001"/>
              <a:gd name="connsiteX1" fmla="*/ 0 w 2972918"/>
              <a:gd name="connsiteY1" fmla="*/ 6347869 h 12192001"/>
              <a:gd name="connsiteX2" fmla="*/ 337328 w 2972918"/>
              <a:gd name="connsiteY2" fmla="*/ 6093944 h 12192001"/>
              <a:gd name="connsiteX3" fmla="*/ 0 w 2972918"/>
              <a:gd name="connsiteY3" fmla="*/ 5840017 h 12192001"/>
              <a:gd name="connsiteX4" fmla="*/ 0 w 2972918"/>
              <a:gd name="connsiteY4" fmla="*/ 3873501 h 12192001"/>
              <a:gd name="connsiteX5" fmla="*/ 1 w 2972918"/>
              <a:gd name="connsiteY5" fmla="*/ 3873501 h 12192001"/>
              <a:gd name="connsiteX6" fmla="*/ 1 w 2972918"/>
              <a:gd name="connsiteY6" fmla="*/ 0 h 12192001"/>
              <a:gd name="connsiteX7" fmla="*/ 2972918 w 2972918"/>
              <a:gd name="connsiteY7" fmla="*/ 0 h 12192001"/>
              <a:gd name="connsiteX8" fmla="*/ 2972918 w 2972918"/>
              <a:gd name="connsiteY8" fmla="*/ 4362451 h 12192001"/>
              <a:gd name="connsiteX9" fmla="*/ 2972917 w 2972918"/>
              <a:gd name="connsiteY9" fmla="*/ 4362451 h 12192001"/>
              <a:gd name="connsiteX10" fmla="*/ 2972917 w 2972918"/>
              <a:gd name="connsiteY10" fmla="*/ 9944100 h 12192001"/>
              <a:gd name="connsiteX11" fmla="*/ 2972918 w 2972918"/>
              <a:gd name="connsiteY11" fmla="*/ 9944100 h 12192001"/>
              <a:gd name="connsiteX12" fmla="*/ 2972918 w 2972918"/>
              <a:gd name="connsiteY12" fmla="*/ 12192001 h 12192001"/>
              <a:gd name="connsiteX13" fmla="*/ 1 w 2972918"/>
              <a:gd name="connsiteY13" fmla="*/ 12192001 h 12192001"/>
              <a:gd name="connsiteX14" fmla="*/ 1 w 2972918"/>
              <a:gd name="connsiteY14" fmla="*/ 107315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2918" h="12192001">
                <a:moveTo>
                  <a:pt x="0" y="10731501"/>
                </a:moveTo>
                <a:lnTo>
                  <a:pt x="0" y="6347869"/>
                </a:lnTo>
                <a:lnTo>
                  <a:pt x="337328" y="6093944"/>
                </a:lnTo>
                <a:lnTo>
                  <a:pt x="0" y="5840017"/>
                </a:lnTo>
                <a:lnTo>
                  <a:pt x="0" y="3873501"/>
                </a:lnTo>
                <a:lnTo>
                  <a:pt x="1" y="3873501"/>
                </a:lnTo>
                <a:lnTo>
                  <a:pt x="1" y="0"/>
                </a:lnTo>
                <a:lnTo>
                  <a:pt x="2972918" y="0"/>
                </a:lnTo>
                <a:lnTo>
                  <a:pt x="2972918" y="4362451"/>
                </a:lnTo>
                <a:lnTo>
                  <a:pt x="2972917" y="4362451"/>
                </a:lnTo>
                <a:lnTo>
                  <a:pt x="2972917" y="9944100"/>
                </a:lnTo>
                <a:lnTo>
                  <a:pt x="2972918" y="9944100"/>
                </a:lnTo>
                <a:lnTo>
                  <a:pt x="2972918" y="12192001"/>
                </a:lnTo>
                <a:lnTo>
                  <a:pt x="1" y="12192001"/>
                </a:lnTo>
                <a:lnTo>
                  <a:pt x="1" y="10731501"/>
                </a:lnTo>
                <a:close/>
              </a:path>
            </a:pathLst>
          </a:cu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ext Placeholder 42"/>
          <p:cNvSpPr>
            <a:spLocks noGrp="1"/>
          </p:cNvSpPr>
          <p:nvPr>
            <p:ph type="body" sz="quarter" idx="18" hasCustomPrompt="1"/>
          </p:nvPr>
        </p:nvSpPr>
        <p:spPr>
          <a:xfrm>
            <a:off x="4388923" y="4516590"/>
            <a:ext cx="3228975" cy="444500"/>
          </a:xfrm>
        </p:spPr>
        <p:txBody>
          <a:bodyPr lIns="0" tIns="0" rIns="0" anchor="ctr">
            <a:noAutofit/>
          </a:bodyPr>
          <a:lstStyle>
            <a:lvl1pPr marL="0" indent="0" algn="l">
              <a:buNone/>
              <a:defRPr sz="1800" spc="300">
                <a:solidFill>
                  <a:srgbClr val="66C29F"/>
                </a:solidFill>
                <a:latin typeface="Arial Black" panose="020B0A04020102020204" pitchFamily="34" charset="0"/>
              </a:defRPr>
            </a:lvl1pPr>
            <a:lvl2pPr>
              <a:defRPr sz="1600">
                <a:latin typeface="Arial Black" panose="020B0A04020102020204" pitchFamily="34" charset="0"/>
              </a:defRPr>
            </a:lvl2pPr>
            <a:lvl3pPr>
              <a:defRPr sz="1600">
                <a:latin typeface="Arial Black" panose="020B0A04020102020204" pitchFamily="34" charset="0"/>
              </a:defRPr>
            </a:lvl3pPr>
            <a:lvl4pPr>
              <a:defRPr sz="1600">
                <a:latin typeface="Arial Black" panose="020B0A04020102020204" pitchFamily="34" charset="0"/>
              </a:defRPr>
            </a:lvl4pPr>
            <a:lvl5pPr>
              <a:defRPr sz="1600">
                <a:latin typeface="Arial Black" panose="020B0A04020102020204" pitchFamily="34" charset="0"/>
              </a:defRPr>
            </a:lvl5pPr>
          </a:lstStyle>
          <a:p>
            <a:pPr lvl="0"/>
            <a:r>
              <a:rPr lang="en-US" dirty="0"/>
              <a:t>STAFF NAME</a:t>
            </a:r>
          </a:p>
        </p:txBody>
      </p:sp>
      <p:sp>
        <p:nvSpPr>
          <p:cNvPr id="16" name="Rectangle 15"/>
          <p:cNvSpPr/>
          <p:nvPr userDrawn="1"/>
        </p:nvSpPr>
        <p:spPr>
          <a:xfrm>
            <a:off x="0" y="6750000"/>
            <a:ext cx="12192000" cy="10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66C29F"/>
              </a:solidFill>
            </a:endParaRPr>
          </a:p>
        </p:txBody>
      </p:sp>
      <p:cxnSp>
        <p:nvCxnSpPr>
          <p:cNvPr id="18" name="Straight Connector 17"/>
          <p:cNvCxnSpPr/>
          <p:nvPr userDrawn="1"/>
        </p:nvCxnSpPr>
        <p:spPr>
          <a:xfrm>
            <a:off x="4178440" y="4430967"/>
            <a:ext cx="0" cy="1881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88923" y="5062176"/>
            <a:ext cx="3624638" cy="1154162"/>
          </a:xfrm>
          <a:prstGeom prst="rect">
            <a:avLst/>
          </a:prstGeom>
        </p:spPr>
        <p:txBody>
          <a:bodyPr wrap="square" lIns="0" tIns="0" rIns="0">
            <a:spAutoFit/>
          </a:bodyPr>
          <a:lstStyle/>
          <a:p>
            <a:pPr algn="l"/>
            <a:r>
              <a:rPr lang="en-US" sz="1200" dirty="0">
                <a:solidFill>
                  <a:schemeClr val="bg1"/>
                </a:solidFill>
                <a:latin typeface="+mn-lt"/>
              </a:rPr>
              <a:t>Colmar Brunton, a Kantar Millward Brown Company</a:t>
            </a:r>
          </a:p>
          <a:p>
            <a:pPr algn="l"/>
            <a:r>
              <a:rPr lang="en-US" sz="1200" dirty="0">
                <a:solidFill>
                  <a:schemeClr val="bg1"/>
                </a:solidFill>
                <a:latin typeface="+mn-lt"/>
              </a:rPr>
              <a:t>Level 1, 46 Sale</a:t>
            </a:r>
            <a:r>
              <a:rPr lang="en-US" sz="1200" baseline="0" dirty="0">
                <a:solidFill>
                  <a:schemeClr val="bg1"/>
                </a:solidFill>
                <a:latin typeface="+mn-lt"/>
              </a:rPr>
              <a:t> Street</a:t>
            </a:r>
            <a:r>
              <a:rPr lang="en-US" sz="1200" dirty="0">
                <a:solidFill>
                  <a:schemeClr val="bg1"/>
                </a:solidFill>
                <a:latin typeface="+mn-lt"/>
              </a:rPr>
              <a:t>, Auckland </a:t>
            </a:r>
          </a:p>
          <a:p>
            <a:pPr algn="l"/>
            <a:r>
              <a:rPr lang="en-US" sz="1200" dirty="0">
                <a:solidFill>
                  <a:schemeClr val="bg1"/>
                </a:solidFill>
                <a:latin typeface="+mn-lt"/>
              </a:rPr>
              <a:t>PO Box 33690, </a:t>
            </a:r>
            <a:r>
              <a:rPr lang="en-US" sz="1200" dirty="0" err="1">
                <a:solidFill>
                  <a:schemeClr val="bg1"/>
                </a:solidFill>
                <a:latin typeface="+mn-lt"/>
              </a:rPr>
              <a:t>Takapuna</a:t>
            </a:r>
            <a:r>
              <a:rPr lang="en-US" sz="1200" dirty="0">
                <a:solidFill>
                  <a:schemeClr val="bg1"/>
                </a:solidFill>
                <a:latin typeface="+mn-lt"/>
              </a:rPr>
              <a:t> 0740</a:t>
            </a:r>
          </a:p>
          <a:p>
            <a:pPr algn="l"/>
            <a:r>
              <a:rPr lang="en-US" sz="1200" dirty="0">
                <a:solidFill>
                  <a:schemeClr val="bg1"/>
                </a:solidFill>
                <a:latin typeface="+mn-lt"/>
              </a:rPr>
              <a:t>Phone (09) 919 9200 </a:t>
            </a:r>
          </a:p>
          <a:p>
            <a:pPr algn="l"/>
            <a:endParaRPr lang="en-US" sz="1200" dirty="0">
              <a:solidFill>
                <a:schemeClr val="bg1"/>
              </a:solidFill>
              <a:latin typeface="+mn-lt"/>
            </a:endParaRPr>
          </a:p>
          <a:p>
            <a:pPr algn="l"/>
            <a:r>
              <a:rPr lang="en-US" sz="1200" dirty="0">
                <a:solidFill>
                  <a:schemeClr val="bg1"/>
                </a:solidFill>
                <a:latin typeface="+mn-lt"/>
              </a:rPr>
              <a:t>www.colmarbrunton.co.nz</a:t>
            </a:r>
            <a:endParaRPr lang="en-NZ" sz="2000" dirty="0">
              <a:solidFill>
                <a:schemeClr val="bg1"/>
              </a:solidFill>
              <a:latin typeface="+mn-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270" y="360000"/>
            <a:ext cx="3371460" cy="1006699"/>
          </a:xfrm>
          <a:prstGeom prst="rect">
            <a:avLst/>
          </a:prstGeom>
        </p:spPr>
      </p:pic>
    </p:spTree>
    <p:extLst>
      <p:ext uri="{BB962C8B-B14F-4D97-AF65-F5344CB8AC3E}">
        <p14:creationId xmlns:p14="http://schemas.microsoft.com/office/powerpoint/2010/main" val="165582029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Layout">
    <p:spTree>
      <p:nvGrpSpPr>
        <p:cNvPr id="1" name=""/>
        <p:cNvGrpSpPr/>
        <p:nvPr/>
      </p:nvGrpSpPr>
      <p:grpSpPr>
        <a:xfrm>
          <a:off x="0" y="0"/>
          <a:ext cx="0" cy="0"/>
          <a:chOff x="0" y="0"/>
          <a:chExt cx="0" cy="0"/>
        </a:xfrm>
      </p:grpSpPr>
      <p:sp>
        <p:nvSpPr>
          <p:cNvPr id="8" name="Rectangle 7"/>
          <p:cNvSpPr/>
          <p:nvPr userDrawn="1"/>
        </p:nvSpPr>
        <p:spPr>
          <a:xfrm>
            <a:off x="0" y="1440000"/>
            <a:ext cx="12192000" cy="4567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userDrawn="1"/>
        </p:nvSpPr>
        <p:spPr>
          <a:xfrm>
            <a:off x="0" y="0"/>
            <a:ext cx="12192000" cy="1440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0000" y="180000"/>
            <a:ext cx="9462957" cy="369332"/>
          </a:xfrm>
        </p:spPr>
        <p:txBody>
          <a:bodyPr anchor="t">
            <a:noAutofit/>
          </a:bodyPr>
          <a:lstStyle>
            <a:lvl1pPr algn="l">
              <a:defRPr sz="2000" spc="0">
                <a:solidFill>
                  <a:schemeClr val="bg1"/>
                </a:solidFill>
                <a:latin typeface="Arial Black" panose="020B0A04020102020204" pitchFamily="34" charset="0"/>
              </a:defRPr>
            </a:lvl1pPr>
          </a:lstStyle>
          <a:p>
            <a:r>
              <a:rPr lang="en-US" dirty="0"/>
              <a:t>SLIDE TITLE</a:t>
            </a:r>
            <a:endParaRPr lang="en-NZ" dirty="0"/>
          </a:p>
        </p:txBody>
      </p:sp>
      <p:sp>
        <p:nvSpPr>
          <p:cNvPr id="16" name="Text Placeholder 3"/>
          <p:cNvSpPr>
            <a:spLocks noGrp="1"/>
          </p:cNvSpPr>
          <p:nvPr>
            <p:ph type="body" sz="quarter" idx="15"/>
          </p:nvPr>
        </p:nvSpPr>
        <p:spPr>
          <a:xfrm>
            <a:off x="360000" y="549332"/>
            <a:ext cx="9462957" cy="710668"/>
          </a:xfrm>
        </p:spPr>
        <p:txBody>
          <a:bodyPr anchor="ctr">
            <a:normAutofit/>
          </a:bodyPr>
          <a:lstStyle>
            <a:lvl1pPr marL="0" indent="0" algn="l">
              <a:buNone/>
              <a:defRPr sz="1600" baseline="0">
                <a:solidFill>
                  <a:schemeClr val="bg1"/>
                </a:solidFill>
                <a:latin typeface="+mn-lt"/>
                <a:cs typeface="Arial" panose="020B0604020202020204" pitchFamily="34"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endParaRPr lang="en-US" dirty="0"/>
          </a:p>
        </p:txBody>
      </p:sp>
      <p:sp>
        <p:nvSpPr>
          <p:cNvPr id="23" name="Footer Placeholder 22"/>
          <p:cNvSpPr>
            <a:spLocks noGrp="1"/>
          </p:cNvSpPr>
          <p:nvPr>
            <p:ph type="ftr" sz="quarter" idx="17"/>
          </p:nvPr>
        </p:nvSpPr>
        <p:spPr/>
        <p:txBody>
          <a:bodyPr/>
          <a:lstStyle/>
          <a:p>
            <a:endParaRPr lang="en-NZ" dirty="0"/>
          </a:p>
        </p:txBody>
      </p:sp>
      <p:sp>
        <p:nvSpPr>
          <p:cNvPr id="2" name="TextBox 1">
            <a:extLst>
              <a:ext uri="{FF2B5EF4-FFF2-40B4-BE49-F238E27FC236}">
                <a16:creationId xmlns:a16="http://schemas.microsoft.com/office/drawing/2014/main" id="{D61156E5-1610-4D2B-AEC3-839763870DE5}"/>
              </a:ext>
            </a:extLst>
          </p:cNvPr>
          <p:cNvSpPr txBox="1"/>
          <p:nvPr userDrawn="1"/>
        </p:nvSpPr>
        <p:spPr>
          <a:xfrm>
            <a:off x="9213669" y="6330702"/>
            <a:ext cx="27199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300" normalizeH="0" baseline="0" noProof="0" dirty="0">
                <a:ln>
                  <a:noFill/>
                </a:ln>
                <a:solidFill>
                  <a:srgbClr val="333333">
                    <a:lumMod val="75000"/>
                  </a:srgbClr>
                </a:solidFill>
                <a:effectLst/>
                <a:uLnTx/>
                <a:uFillTx/>
                <a:latin typeface="+mn-lt"/>
                <a:ea typeface="+mn-ea"/>
                <a:cs typeface="+mn-cs"/>
              </a:rPr>
              <a:t>KANTAR PUBLIC 2022 | </a:t>
            </a:r>
            <a:fld id="{6D55FA51-8AD9-474B-A8B8-21D0534F6F51}" type="slidenum">
              <a:rPr kumimoji="0" lang="en-NZ" sz="1000" b="0" i="0" u="none" strike="noStrike" kern="1200" cap="none" spc="300" normalizeH="0" baseline="0" noProof="0" smtClean="0">
                <a:ln>
                  <a:noFill/>
                </a:ln>
                <a:solidFill>
                  <a:srgbClr val="333333">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NZ" dirty="0"/>
          </a:p>
        </p:txBody>
      </p:sp>
    </p:spTree>
    <p:extLst>
      <p:ext uri="{BB962C8B-B14F-4D97-AF65-F5344CB8AC3E}">
        <p14:creationId xmlns:p14="http://schemas.microsoft.com/office/powerpoint/2010/main" val="317861862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portant Info_Standard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ED64DE-F091-4F64-A798-38D9A6CCF64E}"/>
              </a:ext>
            </a:extLst>
          </p:cNvPr>
          <p:cNvSpPr/>
          <p:nvPr userDrawn="1"/>
        </p:nvSpPr>
        <p:spPr>
          <a:xfrm>
            <a:off x="-1" y="0"/>
            <a:ext cx="12192001"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Rectangle 9"/>
          <p:cNvSpPr/>
          <p:nvPr userDrawn="1"/>
        </p:nvSpPr>
        <p:spPr>
          <a:xfrm>
            <a:off x="2246671" y="0"/>
            <a:ext cx="76986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p:cNvSpPr/>
          <p:nvPr userDrawn="1"/>
        </p:nvSpPr>
        <p:spPr>
          <a:xfrm>
            <a:off x="2246671" y="0"/>
            <a:ext cx="7698658" cy="142875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p:cNvSpPr/>
          <p:nvPr userDrawn="1"/>
        </p:nvSpPr>
        <p:spPr>
          <a:xfrm>
            <a:off x="3304948" y="347038"/>
            <a:ext cx="5582106" cy="461665"/>
          </a:xfrm>
          <a:prstGeom prst="rect">
            <a:avLst/>
          </a:prstGeom>
        </p:spPr>
        <p:txBody>
          <a:bodyPr wrap="none">
            <a:spAutoFit/>
          </a:bodyPr>
          <a:lstStyle/>
          <a:p>
            <a:pPr algn="ctr"/>
            <a:r>
              <a:rPr lang="en-NZ" sz="2400" spc="300" dirty="0">
                <a:solidFill>
                  <a:srgbClr val="7A90AF"/>
                </a:solidFill>
                <a:latin typeface="Arial Black" panose="020B0A04020102020204" pitchFamily="34" charset="0"/>
              </a:rPr>
              <a:t>IMPORTANT INFORMATION</a:t>
            </a:r>
          </a:p>
        </p:txBody>
      </p:sp>
      <p:sp>
        <p:nvSpPr>
          <p:cNvPr id="13" name="Rectangle 12"/>
          <p:cNvSpPr/>
          <p:nvPr userDrawn="1"/>
        </p:nvSpPr>
        <p:spPr>
          <a:xfrm>
            <a:off x="3568739" y="799064"/>
            <a:ext cx="5054525" cy="307777"/>
          </a:xfrm>
          <a:prstGeom prst="rect">
            <a:avLst/>
          </a:prstGeom>
        </p:spPr>
        <p:txBody>
          <a:bodyPr wrap="none">
            <a:spAutoFit/>
          </a:bodyPr>
          <a:lstStyle/>
          <a:p>
            <a:pPr algn="ctr"/>
            <a:r>
              <a:rPr lang="en-NZ" sz="1400" spc="300" dirty="0">
                <a:solidFill>
                  <a:prstClr val="white">
                    <a:lumMod val="95000"/>
                  </a:prstClr>
                </a:solidFill>
                <a:latin typeface="Palatino Linotype" panose="02040502050505030304" pitchFamily="18" charset="0"/>
              </a:rPr>
              <a:t>Research Association NZ Code of Practice</a:t>
            </a:r>
            <a:endParaRPr lang="en-NZ" sz="1400" spc="300" dirty="0">
              <a:solidFill>
                <a:srgbClr val="C1AC5F"/>
              </a:solidFill>
              <a:latin typeface="Palatino Linotype" panose="02040502050505030304" pitchFamily="18" charset="0"/>
            </a:endParaRPr>
          </a:p>
        </p:txBody>
      </p:sp>
      <p:sp>
        <p:nvSpPr>
          <p:cNvPr id="14" name="Rectangle 13"/>
          <p:cNvSpPr/>
          <p:nvPr userDrawn="1"/>
        </p:nvSpPr>
        <p:spPr>
          <a:xfrm>
            <a:off x="2514000" y="1654358"/>
            <a:ext cx="7164000" cy="4339650"/>
          </a:xfrm>
          <a:prstGeom prst="rect">
            <a:avLst/>
          </a:prstGeom>
        </p:spPr>
        <p:txBody>
          <a:bodyPr wrap="square">
            <a:spAutoFit/>
          </a:bodyPr>
          <a:lstStyle/>
          <a:p>
            <a:r>
              <a:rPr lang="en-NZ" sz="900" b="1" dirty="0">
                <a:solidFill>
                  <a:srgbClr val="333333"/>
                </a:solidFill>
                <a:latin typeface="+mn-lt"/>
              </a:rPr>
              <a:t>Colmar Brunton </a:t>
            </a:r>
            <a:r>
              <a:rPr lang="en-NZ" sz="900" dirty="0">
                <a:solidFill>
                  <a:srgbClr val="333333"/>
                </a:solidFill>
                <a:latin typeface="+mn-lt"/>
              </a:rPr>
              <a:t>practitioners are members of the Research Association NZ and are obliged to comply with the Research Association NZ Code of Practice.  A copy of the Code is available from the Executive Secretary or the Complaints Officer of the Society.</a:t>
            </a:r>
          </a:p>
          <a:p>
            <a:endParaRPr lang="en-NZ" sz="600" dirty="0">
              <a:solidFill>
                <a:srgbClr val="333333"/>
              </a:solidFill>
              <a:latin typeface="+mn-lt"/>
            </a:endParaRPr>
          </a:p>
          <a:p>
            <a:r>
              <a:rPr lang="en-NZ" sz="900" b="1" dirty="0">
                <a:solidFill>
                  <a:srgbClr val="333333"/>
                </a:solidFill>
                <a:latin typeface="+mn-lt"/>
              </a:rPr>
              <a:t>Confidentiality</a:t>
            </a:r>
          </a:p>
          <a:p>
            <a:r>
              <a:rPr lang="en-NZ" sz="900" dirty="0">
                <a:solidFill>
                  <a:srgbClr val="333333"/>
                </a:solidFill>
                <a:latin typeface="+mn-lt"/>
              </a:rPr>
              <a:t>Reports and other records relevant to a Market Research project and provided by the Researcher shall normally be for use solely by the Client and the Client’s consultants or advisers.</a:t>
            </a:r>
          </a:p>
          <a:p>
            <a:endParaRPr lang="en-NZ" sz="600" dirty="0">
              <a:solidFill>
                <a:srgbClr val="333333"/>
              </a:solidFill>
              <a:latin typeface="+mn-lt"/>
            </a:endParaRPr>
          </a:p>
          <a:p>
            <a:r>
              <a:rPr lang="en-NZ" sz="900" b="1" dirty="0">
                <a:solidFill>
                  <a:srgbClr val="333333"/>
                </a:solidFill>
                <a:latin typeface="+mn-lt"/>
              </a:rPr>
              <a:t>Research Information</a:t>
            </a:r>
          </a:p>
          <a:p>
            <a:r>
              <a:rPr lang="en-NZ" sz="900" dirty="0">
                <a:solidFill>
                  <a:srgbClr val="333333"/>
                </a:solidFill>
                <a:latin typeface="+mn-lt"/>
              </a:rPr>
              <a:t>Article 25 of the Research Association NZ Code states:</a:t>
            </a:r>
          </a:p>
          <a:p>
            <a:pPr marL="381470" lvl="1" indent="-228612">
              <a:buFont typeface="+mj-lt"/>
              <a:buAutoNum type="alphaLcPeriod"/>
            </a:pPr>
            <a:r>
              <a:rPr lang="en-NZ" sz="900" dirty="0">
                <a:solidFill>
                  <a:srgbClr val="333333"/>
                </a:solidFill>
                <a:latin typeface="+mn-lt"/>
              </a:rPr>
              <a:t>The research technique and methods used in a Marketing Research project do not become the property of the Client, who has no exclusive right to their use.</a:t>
            </a:r>
          </a:p>
          <a:p>
            <a:pPr marL="381470" lvl="1" indent="-228612">
              <a:buFont typeface="+mj-lt"/>
              <a:buAutoNum type="alphaLcPeriod"/>
            </a:pPr>
            <a:r>
              <a:rPr lang="en-NZ" sz="900" dirty="0">
                <a:solidFill>
                  <a:srgbClr val="333333"/>
                </a:solidFill>
                <a:latin typeface="+mn-lt"/>
              </a:rPr>
              <a:t>Marketing research proposals, discussion papers and quotations, unless these have been paid for by the client, remain the property of the Researcher.</a:t>
            </a:r>
          </a:p>
          <a:p>
            <a:pPr marL="381470" lvl="1" indent="-228612">
              <a:buFont typeface="+mj-lt"/>
              <a:buAutoNum type="alphaLcPeriod"/>
            </a:pPr>
            <a:r>
              <a:rPr lang="en-NZ" sz="900" dirty="0">
                <a:solidFill>
                  <a:srgbClr val="333333"/>
                </a:solidFill>
                <a:latin typeface="+mn-lt"/>
              </a:rPr>
              <a:t>They must not be disclosed by the Client to any third party, other than to a consultant working for a Client on that project.  In particular, they must not be used by the Client to influence proposals or cost quotations from other researchers.</a:t>
            </a:r>
          </a:p>
          <a:p>
            <a:pPr marL="708813" lvl="1" indent="-254309"/>
            <a:endParaRPr lang="en-NZ" sz="600" dirty="0">
              <a:solidFill>
                <a:srgbClr val="333333"/>
              </a:solidFill>
              <a:latin typeface="+mn-lt"/>
            </a:endParaRPr>
          </a:p>
          <a:p>
            <a:r>
              <a:rPr lang="en-NZ" sz="900" b="1" dirty="0">
                <a:solidFill>
                  <a:srgbClr val="333333"/>
                </a:solidFill>
                <a:latin typeface="+mn-lt"/>
              </a:rPr>
              <a:t>Publication of a Research Project</a:t>
            </a:r>
          </a:p>
          <a:p>
            <a:r>
              <a:rPr lang="en-NZ" sz="900" dirty="0">
                <a:solidFill>
                  <a:srgbClr val="333333"/>
                </a:solidFill>
                <a:latin typeface="+mn-lt"/>
              </a:rPr>
              <a:t>Article 31 of the Research Association NZ Code states:</a:t>
            </a:r>
          </a:p>
          <a:p>
            <a:r>
              <a:rPr lang="en-NZ" sz="900" dirty="0">
                <a:solidFill>
                  <a:srgbClr val="333333"/>
                </a:solidFill>
                <a:latin typeface="+mn-lt"/>
              </a:rPr>
              <a:t>Where a client publishes any of the findings of a research project the client has a responsibility to ensure these are not misleading.  The Researcher must be consulted and agree in advance to the form and content for publication.  Where this does not happen the Researcher is entitled to:</a:t>
            </a:r>
          </a:p>
          <a:p>
            <a:pPr marL="381470" lvl="1" indent="-228612">
              <a:buFont typeface="+mj-lt"/>
              <a:buAutoNum type="alphaLcPeriod"/>
            </a:pPr>
            <a:r>
              <a:rPr lang="en-NZ" sz="900" dirty="0">
                <a:solidFill>
                  <a:srgbClr val="333333"/>
                </a:solidFill>
                <a:latin typeface="+mn-lt"/>
              </a:rPr>
              <a:t>Refuse permission for their name to be quoted in connection with the published findings</a:t>
            </a:r>
          </a:p>
          <a:p>
            <a:pPr marL="381470" lvl="1" indent="-228612">
              <a:buFont typeface="+mj-lt"/>
              <a:buAutoNum type="alphaLcPeriod"/>
            </a:pPr>
            <a:r>
              <a:rPr lang="en-NZ" sz="900" dirty="0">
                <a:solidFill>
                  <a:srgbClr val="333333"/>
                </a:solidFill>
                <a:latin typeface="+mn-lt"/>
              </a:rPr>
              <a:t>Publish the appropriate details of the project</a:t>
            </a:r>
          </a:p>
          <a:p>
            <a:pPr marL="381470" lvl="1" indent="-228612">
              <a:buFont typeface="+mj-lt"/>
              <a:buAutoNum type="alphaLcPeriod"/>
            </a:pPr>
            <a:r>
              <a:rPr lang="en-NZ" sz="900" dirty="0">
                <a:solidFill>
                  <a:srgbClr val="333333"/>
                </a:solidFill>
                <a:latin typeface="+mn-lt"/>
              </a:rPr>
              <a:t>Correct any misleading aspects of the published presentation of the findings</a:t>
            </a:r>
          </a:p>
          <a:p>
            <a:pPr marL="714224" lvl="1" indent="-259718">
              <a:buFont typeface="+mj-lt"/>
              <a:buAutoNum type="alphaLcPeriod"/>
            </a:pPr>
            <a:endParaRPr lang="en-NZ" sz="600" dirty="0">
              <a:solidFill>
                <a:srgbClr val="333333"/>
              </a:solidFill>
              <a:latin typeface="+mn-lt"/>
            </a:endParaRPr>
          </a:p>
          <a:p>
            <a:r>
              <a:rPr lang="en-NZ" sz="900" b="1" dirty="0">
                <a:solidFill>
                  <a:srgbClr val="333333"/>
                </a:solidFill>
                <a:latin typeface="+mn-lt"/>
              </a:rPr>
              <a:t>Electronic Copies</a:t>
            </a:r>
          </a:p>
          <a:p>
            <a:r>
              <a:rPr lang="en-NZ" sz="900" dirty="0">
                <a:solidFill>
                  <a:srgbClr val="333333"/>
                </a:solidFill>
                <a:latin typeface="+mn-lt"/>
              </a:rPr>
              <a:t>Electronic copies of reports, presentations, proposals and other documents must not be altered or amended if that document is still identified as a Colmar Brunton document.  The authorised original of all electronic copies and hard copies derived from these are to be retained by Colmar Brunton.</a:t>
            </a:r>
          </a:p>
          <a:p>
            <a:endParaRPr lang="en-NZ" sz="600" b="1" dirty="0">
              <a:solidFill>
                <a:srgbClr val="333333"/>
              </a:solidFill>
              <a:latin typeface="+mn-lt"/>
            </a:endParaRPr>
          </a:p>
          <a:p>
            <a:r>
              <a:rPr lang="en-NZ" sz="900" dirty="0">
                <a:solidFill>
                  <a:srgbClr val="333333"/>
                </a:solidFill>
                <a:latin typeface="+mn-lt"/>
              </a:rPr>
              <a:t>Colmar Brunton ™ New Zealand is certified to International Standard ISO 20252 (2012).  This project will be/has been completed in compliance with this International Standard.</a:t>
            </a:r>
          </a:p>
          <a:p>
            <a:endParaRPr lang="en-NZ" sz="600" dirty="0">
              <a:solidFill>
                <a:srgbClr val="333333"/>
              </a:solidFill>
              <a:latin typeface="+mn-lt"/>
            </a:endParaRPr>
          </a:p>
          <a:p>
            <a:r>
              <a:rPr lang="en-NZ" sz="900" dirty="0">
                <a:solidFill>
                  <a:srgbClr val="333333"/>
                </a:solidFill>
                <a:latin typeface="+mn-lt"/>
              </a:rPr>
              <a:t>This presentation is subject to the detailed terms and conditions of Colmar Brunton, a copy of which is available on request or </a:t>
            </a:r>
            <a:r>
              <a:rPr lang="en-NZ" sz="900" dirty="0">
                <a:solidFill>
                  <a:srgbClr val="333333"/>
                </a:solidFill>
                <a:latin typeface="+mn-lt"/>
                <a:hlinkClick r:id="rId2"/>
              </a:rPr>
              <a:t>online here.</a:t>
            </a:r>
            <a:endParaRPr lang="en-NZ" sz="900" dirty="0">
              <a:solidFill>
                <a:srgbClr val="333333"/>
              </a:solidFill>
              <a:latin typeface="+mn-lt"/>
            </a:endParaRPr>
          </a:p>
        </p:txBody>
      </p:sp>
      <p:grpSp>
        <p:nvGrpSpPr>
          <p:cNvPr id="17" name="Group 16"/>
          <p:cNvGrpSpPr/>
          <p:nvPr userDrawn="1"/>
        </p:nvGrpSpPr>
        <p:grpSpPr>
          <a:xfrm>
            <a:off x="4247242" y="6025289"/>
            <a:ext cx="3697517" cy="651320"/>
            <a:chOff x="3831771" y="6025289"/>
            <a:chExt cx="3697517" cy="651320"/>
          </a:xfrm>
        </p:grpSpPr>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69459" y="6061248"/>
              <a:ext cx="1259829" cy="579402"/>
            </a:xfrm>
            <a:prstGeom prst="rect">
              <a:avLst/>
            </a:prstGeom>
          </p:spPr>
        </p:pic>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1771" y="6025289"/>
              <a:ext cx="2181288" cy="651320"/>
            </a:xfrm>
            <a:prstGeom prst="rect">
              <a:avLst/>
            </a:prstGeom>
          </p:spPr>
        </p:pic>
      </p:grpSp>
      <p:sp>
        <p:nvSpPr>
          <p:cNvPr id="18" name="Rectangle 17"/>
          <p:cNvSpPr/>
          <p:nvPr userDrawn="1"/>
        </p:nvSpPr>
        <p:spPr>
          <a:xfrm>
            <a:off x="2246670" y="1378550"/>
            <a:ext cx="7698659" cy="502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86127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Layout">
    <p:spTree>
      <p:nvGrpSpPr>
        <p:cNvPr id="1" name=""/>
        <p:cNvGrpSpPr/>
        <p:nvPr/>
      </p:nvGrpSpPr>
      <p:grpSpPr>
        <a:xfrm>
          <a:off x="0" y="0"/>
          <a:ext cx="0" cy="0"/>
          <a:chOff x="0" y="0"/>
          <a:chExt cx="0" cy="0"/>
        </a:xfrm>
      </p:grpSpPr>
      <p:sp>
        <p:nvSpPr>
          <p:cNvPr id="6" name="Rectangle 5"/>
          <p:cNvSpPr/>
          <p:nvPr userDrawn="1"/>
        </p:nvSpPr>
        <p:spPr>
          <a:xfrm>
            <a:off x="0" y="0"/>
            <a:ext cx="12192000" cy="1440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ctrTitle" hasCustomPrompt="1"/>
          </p:nvPr>
        </p:nvSpPr>
        <p:spPr>
          <a:xfrm>
            <a:off x="360000" y="180000"/>
            <a:ext cx="11472000" cy="369332"/>
          </a:xfrm>
        </p:spPr>
        <p:txBody>
          <a:bodyPr anchor="t">
            <a:noAutofit/>
          </a:bodyPr>
          <a:lstStyle>
            <a:lvl1pPr algn="l">
              <a:defRPr sz="2000" spc="0">
                <a:solidFill>
                  <a:schemeClr val="bg1"/>
                </a:solidFill>
                <a:latin typeface="Arial Black" panose="020B0A04020102020204" pitchFamily="34" charset="0"/>
              </a:defRPr>
            </a:lvl1pPr>
          </a:lstStyle>
          <a:p>
            <a:r>
              <a:rPr lang="en-US" dirty="0"/>
              <a:t>SLIDE TITLE</a:t>
            </a:r>
            <a:endParaRPr lang="en-NZ" dirty="0"/>
          </a:p>
        </p:txBody>
      </p:sp>
      <p:sp>
        <p:nvSpPr>
          <p:cNvPr id="16" name="Text Placeholder 3"/>
          <p:cNvSpPr>
            <a:spLocks noGrp="1"/>
          </p:cNvSpPr>
          <p:nvPr>
            <p:ph type="body" sz="quarter" idx="15"/>
          </p:nvPr>
        </p:nvSpPr>
        <p:spPr>
          <a:xfrm>
            <a:off x="360000" y="549332"/>
            <a:ext cx="11472000" cy="710668"/>
          </a:xfrm>
        </p:spPr>
        <p:txBody>
          <a:bodyPr anchor="ctr">
            <a:normAutofit/>
          </a:bodyPr>
          <a:lstStyle>
            <a:lvl1pPr marL="0" indent="0" algn="l">
              <a:buNone/>
              <a:defRPr sz="1600" baseline="0">
                <a:solidFill>
                  <a:schemeClr val="bg1"/>
                </a:solidFill>
                <a:latin typeface="+mn-lt"/>
                <a:cs typeface="Arial" panose="020B0604020202020204" pitchFamily="34" charset="0"/>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endParaRPr lang="en-US" dirty="0"/>
          </a:p>
        </p:txBody>
      </p:sp>
      <p:sp>
        <p:nvSpPr>
          <p:cNvPr id="23" name="Footer Placeholder 22"/>
          <p:cNvSpPr>
            <a:spLocks noGrp="1"/>
          </p:cNvSpPr>
          <p:nvPr>
            <p:ph type="ftr" sz="quarter" idx="17"/>
          </p:nvPr>
        </p:nvSpPr>
        <p:spPr>
          <a:xfrm>
            <a:off x="360000" y="6324827"/>
            <a:ext cx="7234600" cy="215444"/>
          </a:xfrm>
        </p:spPr>
        <p:txBody>
          <a:bodyPr/>
          <a:lstStyle>
            <a:lvl1pPr>
              <a:defRPr sz="800"/>
            </a:lvl1pPr>
          </a:lstStyle>
          <a:p>
            <a:endParaRPr lang="en-NZ" dirty="0"/>
          </a:p>
        </p:txBody>
      </p:sp>
      <p:cxnSp>
        <p:nvCxnSpPr>
          <p:cNvPr id="3" name="Straight Connector 2">
            <a:extLst>
              <a:ext uri="{FF2B5EF4-FFF2-40B4-BE49-F238E27FC236}">
                <a16:creationId xmlns:a16="http://schemas.microsoft.com/office/drawing/2014/main" id="{9731A3F7-692B-4DB8-B8A1-6C2E5CE898CD}"/>
              </a:ext>
            </a:extLst>
          </p:cNvPr>
          <p:cNvCxnSpPr/>
          <p:nvPr userDrawn="1"/>
        </p:nvCxnSpPr>
        <p:spPr>
          <a:xfrm>
            <a:off x="0" y="6007099"/>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6CD19DC-15BC-43BC-8AC3-418399EE9228}"/>
              </a:ext>
            </a:extLst>
          </p:cNvPr>
          <p:cNvSpPr txBox="1"/>
          <p:nvPr userDrawn="1"/>
        </p:nvSpPr>
        <p:spPr>
          <a:xfrm>
            <a:off x="9213669" y="6330702"/>
            <a:ext cx="27199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300" normalizeH="0" baseline="0" noProof="0" dirty="0">
                <a:ln>
                  <a:noFill/>
                </a:ln>
                <a:solidFill>
                  <a:srgbClr val="333333">
                    <a:lumMod val="75000"/>
                  </a:srgbClr>
                </a:solidFill>
                <a:effectLst/>
                <a:uLnTx/>
                <a:uFillTx/>
                <a:latin typeface="+mn-lt"/>
                <a:ea typeface="+mn-ea"/>
                <a:cs typeface="+mn-cs"/>
              </a:rPr>
              <a:t>KANTAR PUBLIC 2022 | </a:t>
            </a:r>
            <a:fld id="{6D55FA51-8AD9-474B-A8B8-21D0534F6F51}" type="slidenum">
              <a:rPr kumimoji="0" lang="en-NZ" sz="1000" b="0" i="0" u="none" strike="noStrike" kern="1200" cap="none" spc="300" normalizeH="0" baseline="0" noProof="0" smtClean="0">
                <a:ln>
                  <a:noFill/>
                </a:ln>
                <a:solidFill>
                  <a:srgbClr val="333333">
                    <a:lumMod val="75000"/>
                  </a:srgb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NZ" dirty="0"/>
          </a:p>
        </p:txBody>
      </p:sp>
    </p:spTree>
    <p:extLst>
      <p:ext uri="{BB962C8B-B14F-4D97-AF65-F5344CB8AC3E}">
        <p14:creationId xmlns:p14="http://schemas.microsoft.com/office/powerpoint/2010/main" val="53699991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Layout">
    <p:spTree>
      <p:nvGrpSpPr>
        <p:cNvPr id="1" name=""/>
        <p:cNvGrpSpPr/>
        <p:nvPr/>
      </p:nvGrpSpPr>
      <p:grpSpPr>
        <a:xfrm>
          <a:off x="0" y="0"/>
          <a:ext cx="0" cy="0"/>
          <a:chOff x="0" y="0"/>
          <a:chExt cx="0" cy="0"/>
        </a:xfrm>
      </p:grpSpPr>
      <p:sp>
        <p:nvSpPr>
          <p:cNvPr id="6" name="Rectangle 5"/>
          <p:cNvSpPr/>
          <p:nvPr userDrawn="1"/>
        </p:nvSpPr>
        <p:spPr>
          <a:xfrm>
            <a:off x="0" y="0"/>
            <a:ext cx="3600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itle 1"/>
          <p:cNvSpPr>
            <a:spLocks noGrp="1"/>
          </p:cNvSpPr>
          <p:nvPr>
            <p:ph type="ctrTitle"/>
          </p:nvPr>
        </p:nvSpPr>
        <p:spPr>
          <a:xfrm>
            <a:off x="360000" y="2654953"/>
            <a:ext cx="2880000" cy="897392"/>
          </a:xfrm>
        </p:spPr>
        <p:txBody>
          <a:bodyPr anchor="ctr">
            <a:normAutofit/>
          </a:bodyPr>
          <a:lstStyle>
            <a:lvl1pPr algn="ctr">
              <a:defRPr sz="2400" spc="0">
                <a:solidFill>
                  <a:schemeClr val="bg1"/>
                </a:solidFill>
                <a:latin typeface="Arial Black" panose="020B0A04020102020204" pitchFamily="34" charset="0"/>
              </a:defRPr>
            </a:lvl1pPr>
          </a:lstStyle>
          <a:p>
            <a:endParaRPr lang="en-NZ" dirty="0"/>
          </a:p>
        </p:txBody>
      </p:sp>
      <p:pic>
        <p:nvPicPr>
          <p:cNvPr id="3" name="Picture 2" descr="A black and white sign&#10;&#10;Description automatically generated with low confidence">
            <a:extLst>
              <a:ext uri="{FF2B5EF4-FFF2-40B4-BE49-F238E27FC236}">
                <a16:creationId xmlns:a16="http://schemas.microsoft.com/office/drawing/2014/main" id="{BF505B4D-7681-4F86-8CBE-59C0C96001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871" y="5938543"/>
            <a:ext cx="1685475" cy="268755"/>
          </a:xfrm>
          <a:prstGeom prst="rect">
            <a:avLst/>
          </a:prstGeom>
        </p:spPr>
      </p:pic>
    </p:spTree>
    <p:extLst>
      <p:ext uri="{BB962C8B-B14F-4D97-AF65-F5344CB8AC3E}">
        <p14:creationId xmlns:p14="http://schemas.microsoft.com/office/powerpoint/2010/main" val="27980419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4422EF-81D1-402A-80B9-38627988D2CC}"/>
              </a:ext>
            </a:extLst>
          </p:cNvPr>
          <p:cNvSpPr/>
          <p:nvPr userDrawn="1"/>
        </p:nvSpPr>
        <p:spPr>
          <a:xfrm>
            <a:off x="0" y="0"/>
            <a:ext cx="7620000" cy="6858000"/>
          </a:xfrm>
          <a:prstGeom prst="rect">
            <a:avLst/>
          </a:prstGeom>
          <a:solidFill>
            <a:srgbClr val="AB9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p:cNvSpPr/>
          <p:nvPr userDrawn="1"/>
        </p:nvSpPr>
        <p:spPr>
          <a:xfrm>
            <a:off x="7620000" y="0"/>
            <a:ext cx="4572000" cy="6858000"/>
          </a:xfrm>
          <a:prstGeom prst="rect">
            <a:avLst/>
          </a:prstGeom>
          <a:solidFill>
            <a:srgbClr val="C6B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1</a:t>
            </a:r>
          </a:p>
        </p:txBody>
      </p:sp>
      <p:sp>
        <p:nvSpPr>
          <p:cNvPr id="13" name="Rectangle 12">
            <a:extLst>
              <a:ext uri="{FF2B5EF4-FFF2-40B4-BE49-F238E27FC236}">
                <a16:creationId xmlns:a16="http://schemas.microsoft.com/office/drawing/2014/main" id="{A743CA49-9736-4F89-ABFA-5365325E7A4E}"/>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black and white sign&#10;&#10;Description automatically generated with low confidence">
            <a:extLst>
              <a:ext uri="{FF2B5EF4-FFF2-40B4-BE49-F238E27FC236}">
                <a16:creationId xmlns:a16="http://schemas.microsoft.com/office/drawing/2014/main" id="{8C07B4D1-F8B9-4ED6-8D69-BA1F2CE6B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spTree>
    <p:extLst>
      <p:ext uri="{BB962C8B-B14F-4D97-AF65-F5344CB8AC3E}">
        <p14:creationId xmlns:p14="http://schemas.microsoft.com/office/powerpoint/2010/main" val="19156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rcher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CBF106-4068-4039-B9DC-2453CE1A5114}"/>
              </a:ext>
            </a:extLst>
          </p:cNvPr>
          <p:cNvSpPr/>
          <p:nvPr userDrawn="1"/>
        </p:nvSpPr>
        <p:spPr>
          <a:xfrm>
            <a:off x="0" y="0"/>
            <a:ext cx="7620000" cy="6858000"/>
          </a:xfrm>
          <a:prstGeom prst="rect">
            <a:avLst/>
          </a:prstGeom>
          <a:solidFill>
            <a:srgbClr val="586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Rectangle 40"/>
          <p:cNvSpPr/>
          <p:nvPr userDrawn="1"/>
        </p:nvSpPr>
        <p:spPr>
          <a:xfrm>
            <a:off x="7620000" y="0"/>
            <a:ext cx="4572000" cy="6858000"/>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2</a:t>
            </a:r>
          </a:p>
        </p:txBody>
      </p:sp>
      <p:sp>
        <p:nvSpPr>
          <p:cNvPr id="6" name="Freeform 5">
            <a:extLst>
              <a:ext uri="{FF2B5EF4-FFF2-40B4-BE49-F238E27FC236}">
                <a16:creationId xmlns:a16="http://schemas.microsoft.com/office/drawing/2014/main" id="{BAF16547-0BBA-498A-A2CB-D403B013892A}"/>
              </a:ext>
            </a:extLst>
          </p:cNvPr>
          <p:cNvSpPr>
            <a:spLocks noEditPoints="1"/>
          </p:cNvSpPr>
          <p:nvPr userDrawn="1"/>
        </p:nvSpPr>
        <p:spPr bwMode="auto">
          <a:xfrm>
            <a:off x="0" y="196756"/>
            <a:ext cx="7620000" cy="5823044"/>
          </a:xfrm>
          <a:custGeom>
            <a:avLst/>
            <a:gdLst>
              <a:gd name="T0" fmla="*/ 534 w 625"/>
              <a:gd name="T1" fmla="*/ 67 h 477"/>
              <a:gd name="T2" fmla="*/ 583 w 625"/>
              <a:gd name="T3" fmla="*/ 56 h 477"/>
              <a:gd name="T4" fmla="*/ 368 w 625"/>
              <a:gd name="T5" fmla="*/ 45 h 477"/>
              <a:gd name="T6" fmla="*/ 303 w 625"/>
              <a:gd name="T7" fmla="*/ 1 h 477"/>
              <a:gd name="T8" fmla="*/ 53 w 625"/>
              <a:gd name="T9" fmla="*/ 45 h 477"/>
              <a:gd name="T10" fmla="*/ 53 w 625"/>
              <a:gd name="T11" fmla="*/ 67 h 477"/>
              <a:gd name="T12" fmla="*/ 8 w 625"/>
              <a:gd name="T13" fmla="*/ 240 h 477"/>
              <a:gd name="T14" fmla="*/ 0 w 625"/>
              <a:gd name="T15" fmla="*/ 251 h 477"/>
              <a:gd name="T16" fmla="*/ 216 w 625"/>
              <a:gd name="T17" fmla="*/ 251 h 477"/>
              <a:gd name="T18" fmla="*/ 206 w 625"/>
              <a:gd name="T19" fmla="*/ 240 h 477"/>
              <a:gd name="T20" fmla="*/ 256 w 625"/>
              <a:gd name="T21" fmla="*/ 67 h 477"/>
              <a:gd name="T22" fmla="*/ 301 w 625"/>
              <a:gd name="T23" fmla="*/ 375 h 477"/>
              <a:gd name="T24" fmla="*/ 230 w 625"/>
              <a:gd name="T25" fmla="*/ 477 h 477"/>
              <a:gd name="T26" fmla="*/ 394 w 625"/>
              <a:gd name="T27" fmla="*/ 477 h 477"/>
              <a:gd name="T28" fmla="*/ 405 w 625"/>
              <a:gd name="T29" fmla="*/ 468 h 477"/>
              <a:gd name="T30" fmla="*/ 323 w 625"/>
              <a:gd name="T31" fmla="*/ 375 h 477"/>
              <a:gd name="T32" fmla="*/ 368 w 625"/>
              <a:gd name="T33" fmla="*/ 67 h 477"/>
              <a:gd name="T34" fmla="*/ 418 w 625"/>
              <a:gd name="T35" fmla="*/ 240 h 477"/>
              <a:gd name="T36" fmla="*/ 409 w 625"/>
              <a:gd name="T37" fmla="*/ 251 h 477"/>
              <a:gd name="T38" fmla="*/ 624 w 625"/>
              <a:gd name="T39" fmla="*/ 251 h 477"/>
              <a:gd name="T40" fmla="*/ 442 w 625"/>
              <a:gd name="T41" fmla="*/ 240 h 477"/>
              <a:gd name="T42" fmla="*/ 592 w 625"/>
              <a:gd name="T43" fmla="*/ 240 h 477"/>
              <a:gd name="T44" fmla="*/ 602 w 625"/>
              <a:gd name="T45" fmla="*/ 262 h 477"/>
              <a:gd name="T46" fmla="*/ 431 w 625"/>
              <a:gd name="T47" fmla="*/ 262 h 477"/>
              <a:gd name="T48" fmla="*/ 312 w 625"/>
              <a:gd name="T49" fmla="*/ 89 h 477"/>
              <a:gd name="T50" fmla="*/ 312 w 625"/>
              <a:gd name="T51" fmla="*/ 18 h 477"/>
              <a:gd name="T52" fmla="*/ 312 w 625"/>
              <a:gd name="T53" fmla="*/ 89 h 477"/>
              <a:gd name="T54" fmla="*/ 383 w 625"/>
              <a:gd name="T55" fmla="*/ 455 h 477"/>
              <a:gd name="T56" fmla="*/ 312 w 625"/>
              <a:gd name="T57" fmla="*/ 395 h 477"/>
              <a:gd name="T58" fmla="*/ 107 w 625"/>
              <a:gd name="T59" fmla="*/ 80 h 477"/>
              <a:gd name="T60" fmla="*/ 33 w 625"/>
              <a:gd name="T61" fmla="*/ 240 h 477"/>
              <a:gd name="T62" fmla="*/ 107 w 625"/>
              <a:gd name="T63" fmla="*/ 336 h 477"/>
              <a:gd name="T64" fmla="*/ 193 w 625"/>
              <a:gd name="T65" fmla="*/ 26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5" h="477">
                <a:moveTo>
                  <a:pt x="616" y="240"/>
                </a:moveTo>
                <a:cubicBezTo>
                  <a:pt x="534" y="67"/>
                  <a:pt x="534" y="67"/>
                  <a:pt x="534" y="67"/>
                </a:cubicBezTo>
                <a:cubicBezTo>
                  <a:pt x="572" y="67"/>
                  <a:pt x="572" y="67"/>
                  <a:pt x="572" y="67"/>
                </a:cubicBezTo>
                <a:cubicBezTo>
                  <a:pt x="578" y="67"/>
                  <a:pt x="583" y="62"/>
                  <a:pt x="583" y="56"/>
                </a:cubicBezTo>
                <a:cubicBezTo>
                  <a:pt x="583" y="50"/>
                  <a:pt x="578" y="45"/>
                  <a:pt x="572" y="45"/>
                </a:cubicBezTo>
                <a:cubicBezTo>
                  <a:pt x="368" y="45"/>
                  <a:pt x="368" y="45"/>
                  <a:pt x="368" y="45"/>
                </a:cubicBezTo>
                <a:cubicBezTo>
                  <a:pt x="362" y="19"/>
                  <a:pt x="339" y="0"/>
                  <a:pt x="312" y="0"/>
                </a:cubicBezTo>
                <a:cubicBezTo>
                  <a:pt x="309" y="0"/>
                  <a:pt x="306" y="1"/>
                  <a:pt x="303" y="1"/>
                </a:cubicBezTo>
                <a:cubicBezTo>
                  <a:pt x="280" y="5"/>
                  <a:pt x="261" y="23"/>
                  <a:pt x="256" y="45"/>
                </a:cubicBezTo>
                <a:cubicBezTo>
                  <a:pt x="53" y="45"/>
                  <a:pt x="53" y="45"/>
                  <a:pt x="53" y="45"/>
                </a:cubicBezTo>
                <a:cubicBezTo>
                  <a:pt x="47" y="45"/>
                  <a:pt x="42" y="50"/>
                  <a:pt x="42" y="56"/>
                </a:cubicBezTo>
                <a:cubicBezTo>
                  <a:pt x="42" y="62"/>
                  <a:pt x="47" y="67"/>
                  <a:pt x="53" y="67"/>
                </a:cubicBezTo>
                <a:cubicBezTo>
                  <a:pt x="90" y="67"/>
                  <a:pt x="90" y="67"/>
                  <a:pt x="90" y="67"/>
                </a:cubicBezTo>
                <a:cubicBezTo>
                  <a:pt x="8" y="240"/>
                  <a:pt x="8" y="240"/>
                  <a:pt x="8" y="240"/>
                </a:cubicBezTo>
                <a:cubicBezTo>
                  <a:pt x="4" y="241"/>
                  <a:pt x="1" y="244"/>
                  <a:pt x="0" y="249"/>
                </a:cubicBezTo>
                <a:cubicBezTo>
                  <a:pt x="0" y="249"/>
                  <a:pt x="0" y="250"/>
                  <a:pt x="0" y="251"/>
                </a:cubicBezTo>
                <a:cubicBezTo>
                  <a:pt x="0" y="310"/>
                  <a:pt x="48" y="358"/>
                  <a:pt x="107" y="358"/>
                </a:cubicBezTo>
                <a:cubicBezTo>
                  <a:pt x="167" y="357"/>
                  <a:pt x="214" y="310"/>
                  <a:pt x="216" y="251"/>
                </a:cubicBezTo>
                <a:cubicBezTo>
                  <a:pt x="216" y="246"/>
                  <a:pt x="212" y="240"/>
                  <a:pt x="207" y="240"/>
                </a:cubicBezTo>
                <a:cubicBezTo>
                  <a:pt x="207" y="240"/>
                  <a:pt x="206" y="240"/>
                  <a:pt x="206" y="240"/>
                </a:cubicBezTo>
                <a:cubicBezTo>
                  <a:pt x="125" y="67"/>
                  <a:pt x="125" y="67"/>
                  <a:pt x="125" y="67"/>
                </a:cubicBezTo>
                <a:cubicBezTo>
                  <a:pt x="256" y="67"/>
                  <a:pt x="256" y="67"/>
                  <a:pt x="256" y="67"/>
                </a:cubicBezTo>
                <a:cubicBezTo>
                  <a:pt x="262" y="89"/>
                  <a:pt x="279" y="106"/>
                  <a:pt x="301" y="110"/>
                </a:cubicBezTo>
                <a:cubicBezTo>
                  <a:pt x="301" y="375"/>
                  <a:pt x="301" y="375"/>
                  <a:pt x="301" y="375"/>
                </a:cubicBezTo>
                <a:cubicBezTo>
                  <a:pt x="255" y="380"/>
                  <a:pt x="219" y="420"/>
                  <a:pt x="219" y="467"/>
                </a:cubicBezTo>
                <a:cubicBezTo>
                  <a:pt x="219" y="472"/>
                  <a:pt x="224" y="477"/>
                  <a:pt x="230" y="477"/>
                </a:cubicBezTo>
                <a:cubicBezTo>
                  <a:pt x="230" y="477"/>
                  <a:pt x="230" y="477"/>
                  <a:pt x="231" y="477"/>
                </a:cubicBezTo>
                <a:cubicBezTo>
                  <a:pt x="394" y="477"/>
                  <a:pt x="394" y="477"/>
                  <a:pt x="394" y="477"/>
                </a:cubicBezTo>
                <a:cubicBezTo>
                  <a:pt x="394" y="477"/>
                  <a:pt x="395" y="477"/>
                  <a:pt x="395" y="477"/>
                </a:cubicBezTo>
                <a:cubicBezTo>
                  <a:pt x="400" y="477"/>
                  <a:pt x="404" y="473"/>
                  <a:pt x="405" y="468"/>
                </a:cubicBezTo>
                <a:cubicBezTo>
                  <a:pt x="405" y="467"/>
                  <a:pt x="405" y="467"/>
                  <a:pt x="405" y="467"/>
                </a:cubicBezTo>
                <a:cubicBezTo>
                  <a:pt x="405" y="420"/>
                  <a:pt x="370" y="380"/>
                  <a:pt x="323" y="375"/>
                </a:cubicBezTo>
                <a:cubicBezTo>
                  <a:pt x="323" y="110"/>
                  <a:pt x="323" y="110"/>
                  <a:pt x="323" y="110"/>
                </a:cubicBezTo>
                <a:cubicBezTo>
                  <a:pt x="345" y="106"/>
                  <a:pt x="363" y="89"/>
                  <a:pt x="368" y="67"/>
                </a:cubicBezTo>
                <a:cubicBezTo>
                  <a:pt x="500" y="67"/>
                  <a:pt x="500" y="67"/>
                  <a:pt x="500" y="67"/>
                </a:cubicBezTo>
                <a:cubicBezTo>
                  <a:pt x="418" y="240"/>
                  <a:pt x="418" y="240"/>
                  <a:pt x="418" y="240"/>
                </a:cubicBezTo>
                <a:cubicBezTo>
                  <a:pt x="413" y="240"/>
                  <a:pt x="409" y="244"/>
                  <a:pt x="409" y="249"/>
                </a:cubicBezTo>
                <a:cubicBezTo>
                  <a:pt x="409" y="249"/>
                  <a:pt x="409" y="250"/>
                  <a:pt x="409" y="251"/>
                </a:cubicBezTo>
                <a:cubicBezTo>
                  <a:pt x="409" y="310"/>
                  <a:pt x="457" y="358"/>
                  <a:pt x="516" y="358"/>
                </a:cubicBezTo>
                <a:cubicBezTo>
                  <a:pt x="576" y="357"/>
                  <a:pt x="623" y="310"/>
                  <a:pt x="624" y="251"/>
                </a:cubicBezTo>
                <a:cubicBezTo>
                  <a:pt x="625" y="246"/>
                  <a:pt x="621" y="241"/>
                  <a:pt x="616" y="240"/>
                </a:cubicBezTo>
                <a:close/>
                <a:moveTo>
                  <a:pt x="442" y="240"/>
                </a:moveTo>
                <a:cubicBezTo>
                  <a:pt x="517" y="80"/>
                  <a:pt x="517" y="80"/>
                  <a:pt x="517" y="80"/>
                </a:cubicBezTo>
                <a:cubicBezTo>
                  <a:pt x="592" y="240"/>
                  <a:pt x="592" y="240"/>
                  <a:pt x="592" y="240"/>
                </a:cubicBezTo>
                <a:lnTo>
                  <a:pt x="442" y="240"/>
                </a:lnTo>
                <a:close/>
                <a:moveTo>
                  <a:pt x="602" y="262"/>
                </a:moveTo>
                <a:cubicBezTo>
                  <a:pt x="595" y="304"/>
                  <a:pt x="559" y="335"/>
                  <a:pt x="516" y="336"/>
                </a:cubicBezTo>
                <a:cubicBezTo>
                  <a:pt x="473" y="336"/>
                  <a:pt x="437" y="304"/>
                  <a:pt x="431" y="262"/>
                </a:cubicBezTo>
                <a:lnTo>
                  <a:pt x="602" y="262"/>
                </a:lnTo>
                <a:close/>
                <a:moveTo>
                  <a:pt x="312" y="89"/>
                </a:moveTo>
                <a:cubicBezTo>
                  <a:pt x="293" y="89"/>
                  <a:pt x="277" y="73"/>
                  <a:pt x="277" y="53"/>
                </a:cubicBezTo>
                <a:cubicBezTo>
                  <a:pt x="277" y="34"/>
                  <a:pt x="293" y="18"/>
                  <a:pt x="312" y="18"/>
                </a:cubicBezTo>
                <a:cubicBezTo>
                  <a:pt x="332" y="18"/>
                  <a:pt x="348" y="34"/>
                  <a:pt x="348" y="53"/>
                </a:cubicBezTo>
                <a:cubicBezTo>
                  <a:pt x="347" y="73"/>
                  <a:pt x="332" y="89"/>
                  <a:pt x="312" y="89"/>
                </a:cubicBezTo>
                <a:close/>
                <a:moveTo>
                  <a:pt x="312" y="395"/>
                </a:moveTo>
                <a:cubicBezTo>
                  <a:pt x="348" y="395"/>
                  <a:pt x="377" y="425"/>
                  <a:pt x="383" y="455"/>
                </a:cubicBezTo>
                <a:cubicBezTo>
                  <a:pt x="242" y="455"/>
                  <a:pt x="242" y="455"/>
                  <a:pt x="242" y="455"/>
                </a:cubicBezTo>
                <a:cubicBezTo>
                  <a:pt x="248" y="425"/>
                  <a:pt x="276" y="395"/>
                  <a:pt x="312" y="395"/>
                </a:cubicBezTo>
                <a:close/>
                <a:moveTo>
                  <a:pt x="33" y="240"/>
                </a:moveTo>
                <a:cubicBezTo>
                  <a:pt x="107" y="80"/>
                  <a:pt x="107" y="80"/>
                  <a:pt x="107" y="80"/>
                </a:cubicBezTo>
                <a:cubicBezTo>
                  <a:pt x="182" y="240"/>
                  <a:pt x="182" y="240"/>
                  <a:pt x="182" y="240"/>
                </a:cubicBezTo>
                <a:lnTo>
                  <a:pt x="33" y="240"/>
                </a:lnTo>
                <a:close/>
                <a:moveTo>
                  <a:pt x="193" y="262"/>
                </a:moveTo>
                <a:cubicBezTo>
                  <a:pt x="187" y="304"/>
                  <a:pt x="150" y="335"/>
                  <a:pt x="107" y="336"/>
                </a:cubicBezTo>
                <a:cubicBezTo>
                  <a:pt x="64" y="336"/>
                  <a:pt x="28" y="304"/>
                  <a:pt x="22" y="262"/>
                </a:cubicBezTo>
                <a:lnTo>
                  <a:pt x="193" y="262"/>
                </a:ln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8" name="Rectangle 7">
            <a:extLst>
              <a:ext uri="{FF2B5EF4-FFF2-40B4-BE49-F238E27FC236}">
                <a16:creationId xmlns:a16="http://schemas.microsoft.com/office/drawing/2014/main" id="{B12D5C46-DE2B-4810-BED8-D52FC3F3DB0D}"/>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descr="A black and white sign&#10;&#10;Description automatically generated with low confidence">
            <a:extLst>
              <a:ext uri="{FF2B5EF4-FFF2-40B4-BE49-F238E27FC236}">
                <a16:creationId xmlns:a16="http://schemas.microsoft.com/office/drawing/2014/main" id="{DFBE03EF-4A7D-4E59-82AA-F4ABD96F8B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spTree>
    <p:extLst>
      <p:ext uri="{BB962C8B-B14F-4D97-AF65-F5344CB8AC3E}">
        <p14:creationId xmlns:p14="http://schemas.microsoft.com/office/powerpoint/2010/main" val="284239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rcher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DF235-BA9C-429C-8B4A-8E9ABABEAAAF}"/>
              </a:ext>
            </a:extLst>
          </p:cNvPr>
          <p:cNvSpPr/>
          <p:nvPr userDrawn="1"/>
        </p:nvSpPr>
        <p:spPr>
          <a:xfrm>
            <a:off x="0" y="0"/>
            <a:ext cx="7620000" cy="6858000"/>
          </a:xfrm>
          <a:prstGeom prst="rect">
            <a:avLst/>
          </a:prstGeom>
          <a:solidFill>
            <a:srgbClr val="38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userDrawn="1"/>
        </p:nvSpPr>
        <p:spPr>
          <a:xfrm>
            <a:off x="7620000" y="0"/>
            <a:ext cx="4572000"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itle 1"/>
          <p:cNvSpPr>
            <a:spLocks noGrp="1"/>
          </p:cNvSpPr>
          <p:nvPr>
            <p:ph type="ctrTitle"/>
          </p:nvPr>
        </p:nvSpPr>
        <p:spPr>
          <a:xfrm>
            <a:off x="8340000" y="2654953"/>
            <a:ext cx="3492000" cy="461665"/>
          </a:xfrm>
        </p:spPr>
        <p:txBody>
          <a:bodyPr wrap="square" anchor="t" anchorCtr="0">
            <a:spAutoFit/>
          </a:bodyPr>
          <a:lstStyle>
            <a:lvl1pPr algn="l">
              <a:lnSpc>
                <a:spcPct val="100000"/>
              </a:lnSpc>
              <a:defRPr sz="2400" spc="0">
                <a:solidFill>
                  <a:schemeClr val="bg1"/>
                </a:solidFill>
                <a:latin typeface="Arial Black" panose="020B0A04020102020204" pitchFamily="34" charset="0"/>
              </a:defRPr>
            </a:lvl1pPr>
          </a:lstStyle>
          <a:p>
            <a:endParaRPr lang="en-NZ" dirty="0"/>
          </a:p>
        </p:txBody>
      </p:sp>
      <p:sp>
        <p:nvSpPr>
          <p:cNvPr id="34" name="Text Placeholder 3"/>
          <p:cNvSpPr>
            <a:spLocks noGrp="1"/>
          </p:cNvSpPr>
          <p:nvPr>
            <p:ph type="body" sz="quarter" idx="10" hasCustomPrompt="1"/>
          </p:nvPr>
        </p:nvSpPr>
        <p:spPr>
          <a:xfrm>
            <a:off x="8340001" y="1793070"/>
            <a:ext cx="1413600" cy="840230"/>
          </a:xfrm>
        </p:spPr>
        <p:txBody>
          <a:bodyPr wrap="square">
            <a:spAutoFit/>
          </a:bodyPr>
          <a:lstStyle>
            <a:lvl1pPr marL="0" indent="0" algn="l">
              <a:buNone/>
              <a:defRPr sz="5400">
                <a:solidFill>
                  <a:schemeClr val="bg1"/>
                </a:solidFill>
                <a:latin typeface="+mj-lt"/>
              </a:defRPr>
            </a:lvl1pPr>
            <a:lvl2pPr marL="457200" indent="0">
              <a:buNone/>
              <a:defRPr sz="1400">
                <a:solidFill>
                  <a:schemeClr val="bg1"/>
                </a:solidFill>
                <a:latin typeface="Palatino Linotype" panose="02040502050505030304" pitchFamily="18" charset="0"/>
              </a:defRPr>
            </a:lvl2pPr>
            <a:lvl3pPr marL="914400" indent="0">
              <a:buNone/>
              <a:defRPr sz="1400">
                <a:solidFill>
                  <a:schemeClr val="bg1"/>
                </a:solidFill>
                <a:latin typeface="Palatino Linotype" panose="02040502050505030304" pitchFamily="18" charset="0"/>
              </a:defRPr>
            </a:lvl3pPr>
            <a:lvl4pPr marL="1371600" indent="0">
              <a:buNone/>
              <a:defRPr sz="1400">
                <a:solidFill>
                  <a:schemeClr val="bg1"/>
                </a:solidFill>
                <a:latin typeface="Palatino Linotype" panose="02040502050505030304" pitchFamily="18" charset="0"/>
              </a:defRPr>
            </a:lvl4pPr>
            <a:lvl5pPr marL="1828800" indent="0">
              <a:buNone/>
              <a:defRPr sz="1400">
                <a:solidFill>
                  <a:schemeClr val="bg1"/>
                </a:solidFill>
                <a:latin typeface="Palatino Linotype" panose="02040502050505030304" pitchFamily="18" charset="0"/>
              </a:defRPr>
            </a:lvl5pPr>
          </a:lstStyle>
          <a:p>
            <a:pPr lvl="0"/>
            <a:r>
              <a:rPr lang="en-US" dirty="0"/>
              <a:t>3</a:t>
            </a:r>
          </a:p>
        </p:txBody>
      </p:sp>
      <p:sp>
        <p:nvSpPr>
          <p:cNvPr id="6" name="Freeform 5">
            <a:extLst>
              <a:ext uri="{FF2B5EF4-FFF2-40B4-BE49-F238E27FC236}">
                <a16:creationId xmlns:a16="http://schemas.microsoft.com/office/drawing/2014/main" id="{4C846997-B763-45F4-94E4-B135F2DFF468}"/>
              </a:ext>
            </a:extLst>
          </p:cNvPr>
          <p:cNvSpPr>
            <a:spLocks noEditPoints="1"/>
          </p:cNvSpPr>
          <p:nvPr userDrawn="1"/>
        </p:nvSpPr>
        <p:spPr bwMode="auto">
          <a:xfrm>
            <a:off x="1562100" y="1"/>
            <a:ext cx="3876675" cy="6046519"/>
          </a:xfrm>
          <a:custGeom>
            <a:avLst/>
            <a:gdLst>
              <a:gd name="T0" fmla="*/ 108 w 350"/>
              <a:gd name="T1" fmla="*/ 384 h 552"/>
              <a:gd name="T2" fmla="*/ 175 w 350"/>
              <a:gd name="T3" fmla="*/ 360 h 552"/>
              <a:gd name="T4" fmla="*/ 232 w 350"/>
              <a:gd name="T5" fmla="*/ 383 h 552"/>
              <a:gd name="T6" fmla="*/ 232 w 350"/>
              <a:gd name="T7" fmla="*/ 475 h 552"/>
              <a:gd name="T8" fmla="*/ 188 w 350"/>
              <a:gd name="T9" fmla="*/ 475 h 552"/>
              <a:gd name="T10" fmla="*/ 177 w 350"/>
              <a:gd name="T11" fmla="*/ 485 h 552"/>
              <a:gd name="T12" fmla="*/ 188 w 350"/>
              <a:gd name="T13" fmla="*/ 496 h 552"/>
              <a:gd name="T14" fmla="*/ 232 w 350"/>
              <a:gd name="T15" fmla="*/ 496 h 552"/>
              <a:gd name="T16" fmla="*/ 232 w 350"/>
              <a:gd name="T17" fmla="*/ 542 h 552"/>
              <a:gd name="T18" fmla="*/ 243 w 350"/>
              <a:gd name="T19" fmla="*/ 552 h 552"/>
              <a:gd name="T20" fmla="*/ 253 w 350"/>
              <a:gd name="T21" fmla="*/ 542 h 552"/>
              <a:gd name="T22" fmla="*/ 253 w 350"/>
              <a:gd name="T23" fmla="*/ 496 h 552"/>
              <a:gd name="T24" fmla="*/ 297 w 350"/>
              <a:gd name="T25" fmla="*/ 496 h 552"/>
              <a:gd name="T26" fmla="*/ 308 w 350"/>
              <a:gd name="T27" fmla="*/ 485 h 552"/>
              <a:gd name="T28" fmla="*/ 297 w 350"/>
              <a:gd name="T29" fmla="*/ 475 h 552"/>
              <a:gd name="T30" fmla="*/ 253 w 350"/>
              <a:gd name="T31" fmla="*/ 475 h 552"/>
              <a:gd name="T32" fmla="*/ 253 w 350"/>
              <a:gd name="T33" fmla="*/ 383 h 552"/>
              <a:gd name="T34" fmla="*/ 350 w 350"/>
              <a:gd name="T35" fmla="*/ 276 h 552"/>
              <a:gd name="T36" fmla="*/ 243 w 350"/>
              <a:gd name="T37" fmla="*/ 168 h 552"/>
              <a:gd name="T38" fmla="*/ 175 w 350"/>
              <a:gd name="T39" fmla="*/ 192 h 552"/>
              <a:gd name="T40" fmla="*/ 119 w 350"/>
              <a:gd name="T41" fmla="*/ 169 h 552"/>
              <a:gd name="T42" fmla="*/ 119 w 350"/>
              <a:gd name="T43" fmla="*/ 36 h 552"/>
              <a:gd name="T44" fmla="*/ 163 w 350"/>
              <a:gd name="T45" fmla="*/ 81 h 552"/>
              <a:gd name="T46" fmla="*/ 171 w 350"/>
              <a:gd name="T47" fmla="*/ 84 h 552"/>
              <a:gd name="T48" fmla="*/ 179 w 350"/>
              <a:gd name="T49" fmla="*/ 81 h 552"/>
              <a:gd name="T50" fmla="*/ 179 w 350"/>
              <a:gd name="T51" fmla="*/ 66 h 552"/>
              <a:gd name="T52" fmla="*/ 116 w 350"/>
              <a:gd name="T53" fmla="*/ 3 h 552"/>
              <a:gd name="T54" fmla="*/ 108 w 350"/>
              <a:gd name="T55" fmla="*/ 0 h 552"/>
              <a:gd name="T56" fmla="*/ 100 w 350"/>
              <a:gd name="T57" fmla="*/ 3 h 552"/>
              <a:gd name="T58" fmla="*/ 37 w 350"/>
              <a:gd name="T59" fmla="*/ 66 h 552"/>
              <a:gd name="T60" fmla="*/ 37 w 350"/>
              <a:gd name="T61" fmla="*/ 81 h 552"/>
              <a:gd name="T62" fmla="*/ 52 w 350"/>
              <a:gd name="T63" fmla="*/ 81 h 552"/>
              <a:gd name="T64" fmla="*/ 97 w 350"/>
              <a:gd name="T65" fmla="*/ 36 h 552"/>
              <a:gd name="T66" fmla="*/ 97 w 350"/>
              <a:gd name="T67" fmla="*/ 169 h 552"/>
              <a:gd name="T68" fmla="*/ 0 w 350"/>
              <a:gd name="T69" fmla="*/ 276 h 552"/>
              <a:gd name="T70" fmla="*/ 108 w 350"/>
              <a:gd name="T71" fmla="*/ 384 h 552"/>
              <a:gd name="T72" fmla="*/ 175 w 350"/>
              <a:gd name="T73" fmla="*/ 222 h 552"/>
              <a:gd name="T74" fmla="*/ 194 w 350"/>
              <a:gd name="T75" fmla="*/ 276 h 552"/>
              <a:gd name="T76" fmla="*/ 175 w 350"/>
              <a:gd name="T77" fmla="*/ 330 h 552"/>
              <a:gd name="T78" fmla="*/ 156 w 350"/>
              <a:gd name="T79" fmla="*/ 276 h 552"/>
              <a:gd name="T80" fmla="*/ 175 w 350"/>
              <a:gd name="T81" fmla="*/ 222 h 552"/>
              <a:gd name="T82" fmla="*/ 329 w 350"/>
              <a:gd name="T83" fmla="*/ 276 h 552"/>
              <a:gd name="T84" fmla="*/ 243 w 350"/>
              <a:gd name="T85" fmla="*/ 362 h 552"/>
              <a:gd name="T86" fmla="*/ 191 w 350"/>
              <a:gd name="T87" fmla="*/ 345 h 552"/>
              <a:gd name="T88" fmla="*/ 216 w 350"/>
              <a:gd name="T89" fmla="*/ 276 h 552"/>
              <a:gd name="T90" fmla="*/ 191 w 350"/>
              <a:gd name="T91" fmla="*/ 207 h 552"/>
              <a:gd name="T92" fmla="*/ 243 w 350"/>
              <a:gd name="T93" fmla="*/ 190 h 552"/>
              <a:gd name="T94" fmla="*/ 329 w 350"/>
              <a:gd name="T95" fmla="*/ 276 h 552"/>
              <a:gd name="T96" fmla="*/ 108 w 350"/>
              <a:gd name="T97" fmla="*/ 190 h 552"/>
              <a:gd name="T98" fmla="*/ 160 w 350"/>
              <a:gd name="T99" fmla="*/ 207 h 552"/>
              <a:gd name="T100" fmla="*/ 135 w 350"/>
              <a:gd name="T101" fmla="*/ 276 h 552"/>
              <a:gd name="T102" fmla="*/ 160 w 350"/>
              <a:gd name="T103" fmla="*/ 345 h 552"/>
              <a:gd name="T104" fmla="*/ 108 w 350"/>
              <a:gd name="T105" fmla="*/ 362 h 552"/>
              <a:gd name="T106" fmla="*/ 22 w 350"/>
              <a:gd name="T107" fmla="*/ 276 h 552"/>
              <a:gd name="T108" fmla="*/ 108 w 350"/>
              <a:gd name="T109" fmla="*/ 19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0" h="552">
                <a:moveTo>
                  <a:pt x="108" y="384"/>
                </a:moveTo>
                <a:cubicBezTo>
                  <a:pt x="133" y="384"/>
                  <a:pt x="157" y="375"/>
                  <a:pt x="175" y="360"/>
                </a:cubicBezTo>
                <a:cubicBezTo>
                  <a:pt x="191" y="373"/>
                  <a:pt x="211" y="381"/>
                  <a:pt x="232" y="383"/>
                </a:cubicBezTo>
                <a:cubicBezTo>
                  <a:pt x="232" y="475"/>
                  <a:pt x="232" y="475"/>
                  <a:pt x="232" y="475"/>
                </a:cubicBezTo>
                <a:cubicBezTo>
                  <a:pt x="188" y="475"/>
                  <a:pt x="188" y="475"/>
                  <a:pt x="188" y="475"/>
                </a:cubicBezTo>
                <a:cubicBezTo>
                  <a:pt x="182" y="475"/>
                  <a:pt x="177" y="480"/>
                  <a:pt x="177" y="485"/>
                </a:cubicBezTo>
                <a:cubicBezTo>
                  <a:pt x="177" y="491"/>
                  <a:pt x="182" y="496"/>
                  <a:pt x="188" y="496"/>
                </a:cubicBezTo>
                <a:cubicBezTo>
                  <a:pt x="232" y="496"/>
                  <a:pt x="232" y="496"/>
                  <a:pt x="232" y="496"/>
                </a:cubicBezTo>
                <a:cubicBezTo>
                  <a:pt x="232" y="542"/>
                  <a:pt x="232" y="542"/>
                  <a:pt x="232" y="542"/>
                </a:cubicBezTo>
                <a:cubicBezTo>
                  <a:pt x="232" y="548"/>
                  <a:pt x="237" y="552"/>
                  <a:pt x="243" y="552"/>
                </a:cubicBezTo>
                <a:cubicBezTo>
                  <a:pt x="248" y="552"/>
                  <a:pt x="253" y="548"/>
                  <a:pt x="253" y="542"/>
                </a:cubicBezTo>
                <a:cubicBezTo>
                  <a:pt x="253" y="496"/>
                  <a:pt x="253" y="496"/>
                  <a:pt x="253" y="496"/>
                </a:cubicBezTo>
                <a:cubicBezTo>
                  <a:pt x="297" y="496"/>
                  <a:pt x="297" y="496"/>
                  <a:pt x="297" y="496"/>
                </a:cubicBezTo>
                <a:cubicBezTo>
                  <a:pt x="303" y="496"/>
                  <a:pt x="308" y="491"/>
                  <a:pt x="308" y="485"/>
                </a:cubicBezTo>
                <a:cubicBezTo>
                  <a:pt x="308" y="480"/>
                  <a:pt x="303" y="475"/>
                  <a:pt x="297" y="475"/>
                </a:cubicBezTo>
                <a:cubicBezTo>
                  <a:pt x="253" y="475"/>
                  <a:pt x="253" y="475"/>
                  <a:pt x="253" y="475"/>
                </a:cubicBezTo>
                <a:cubicBezTo>
                  <a:pt x="253" y="383"/>
                  <a:pt x="253" y="383"/>
                  <a:pt x="253" y="383"/>
                </a:cubicBezTo>
                <a:cubicBezTo>
                  <a:pt x="308" y="378"/>
                  <a:pt x="350" y="332"/>
                  <a:pt x="350" y="276"/>
                </a:cubicBezTo>
                <a:cubicBezTo>
                  <a:pt x="350" y="217"/>
                  <a:pt x="302" y="168"/>
                  <a:pt x="243" y="168"/>
                </a:cubicBezTo>
                <a:cubicBezTo>
                  <a:pt x="217" y="168"/>
                  <a:pt x="194" y="177"/>
                  <a:pt x="175" y="192"/>
                </a:cubicBezTo>
                <a:cubicBezTo>
                  <a:pt x="159" y="180"/>
                  <a:pt x="140" y="171"/>
                  <a:pt x="119" y="169"/>
                </a:cubicBezTo>
                <a:cubicBezTo>
                  <a:pt x="119" y="36"/>
                  <a:pt x="119" y="36"/>
                  <a:pt x="119" y="36"/>
                </a:cubicBezTo>
                <a:cubicBezTo>
                  <a:pt x="163" y="81"/>
                  <a:pt x="163" y="81"/>
                  <a:pt x="163" y="81"/>
                </a:cubicBezTo>
                <a:cubicBezTo>
                  <a:pt x="166" y="83"/>
                  <a:pt x="168" y="84"/>
                  <a:pt x="171" y="84"/>
                </a:cubicBezTo>
                <a:cubicBezTo>
                  <a:pt x="174" y="84"/>
                  <a:pt x="176" y="83"/>
                  <a:pt x="179" y="81"/>
                </a:cubicBezTo>
                <a:cubicBezTo>
                  <a:pt x="183" y="77"/>
                  <a:pt x="183" y="70"/>
                  <a:pt x="179" y="66"/>
                </a:cubicBezTo>
                <a:cubicBezTo>
                  <a:pt x="116" y="3"/>
                  <a:pt x="116" y="3"/>
                  <a:pt x="116" y="3"/>
                </a:cubicBezTo>
                <a:cubicBezTo>
                  <a:pt x="114" y="1"/>
                  <a:pt x="111" y="0"/>
                  <a:pt x="108" y="0"/>
                </a:cubicBezTo>
                <a:cubicBezTo>
                  <a:pt x="105" y="0"/>
                  <a:pt x="102" y="1"/>
                  <a:pt x="100" y="3"/>
                </a:cubicBezTo>
                <a:cubicBezTo>
                  <a:pt x="37" y="66"/>
                  <a:pt x="37" y="66"/>
                  <a:pt x="37" y="66"/>
                </a:cubicBezTo>
                <a:cubicBezTo>
                  <a:pt x="33" y="70"/>
                  <a:pt x="33" y="77"/>
                  <a:pt x="37" y="81"/>
                </a:cubicBezTo>
                <a:cubicBezTo>
                  <a:pt x="42" y="85"/>
                  <a:pt x="48" y="85"/>
                  <a:pt x="52" y="81"/>
                </a:cubicBezTo>
                <a:cubicBezTo>
                  <a:pt x="97" y="36"/>
                  <a:pt x="97" y="36"/>
                  <a:pt x="97" y="36"/>
                </a:cubicBezTo>
                <a:cubicBezTo>
                  <a:pt x="97" y="169"/>
                  <a:pt x="97" y="169"/>
                  <a:pt x="97" y="169"/>
                </a:cubicBezTo>
                <a:cubicBezTo>
                  <a:pt x="43" y="174"/>
                  <a:pt x="0" y="220"/>
                  <a:pt x="0" y="276"/>
                </a:cubicBezTo>
                <a:cubicBezTo>
                  <a:pt x="0" y="335"/>
                  <a:pt x="49" y="384"/>
                  <a:pt x="108" y="384"/>
                </a:cubicBezTo>
                <a:close/>
                <a:moveTo>
                  <a:pt x="175" y="222"/>
                </a:moveTo>
                <a:cubicBezTo>
                  <a:pt x="187" y="237"/>
                  <a:pt x="194" y="256"/>
                  <a:pt x="194" y="276"/>
                </a:cubicBezTo>
                <a:cubicBezTo>
                  <a:pt x="194" y="296"/>
                  <a:pt x="187" y="315"/>
                  <a:pt x="175" y="330"/>
                </a:cubicBezTo>
                <a:cubicBezTo>
                  <a:pt x="163" y="315"/>
                  <a:pt x="156" y="296"/>
                  <a:pt x="156" y="276"/>
                </a:cubicBezTo>
                <a:cubicBezTo>
                  <a:pt x="156" y="256"/>
                  <a:pt x="163" y="237"/>
                  <a:pt x="175" y="222"/>
                </a:cubicBezTo>
                <a:close/>
                <a:moveTo>
                  <a:pt x="329" y="276"/>
                </a:moveTo>
                <a:cubicBezTo>
                  <a:pt x="329" y="324"/>
                  <a:pt x="290" y="362"/>
                  <a:pt x="243" y="362"/>
                </a:cubicBezTo>
                <a:cubicBezTo>
                  <a:pt x="223" y="362"/>
                  <a:pt x="205" y="356"/>
                  <a:pt x="191" y="345"/>
                </a:cubicBezTo>
                <a:cubicBezTo>
                  <a:pt x="206" y="326"/>
                  <a:pt x="216" y="302"/>
                  <a:pt x="216" y="276"/>
                </a:cubicBezTo>
                <a:cubicBezTo>
                  <a:pt x="216" y="250"/>
                  <a:pt x="206" y="226"/>
                  <a:pt x="191" y="207"/>
                </a:cubicBezTo>
                <a:cubicBezTo>
                  <a:pt x="205" y="196"/>
                  <a:pt x="223" y="190"/>
                  <a:pt x="243" y="190"/>
                </a:cubicBezTo>
                <a:cubicBezTo>
                  <a:pt x="290" y="190"/>
                  <a:pt x="329" y="228"/>
                  <a:pt x="329" y="276"/>
                </a:cubicBezTo>
                <a:close/>
                <a:moveTo>
                  <a:pt x="108" y="190"/>
                </a:moveTo>
                <a:cubicBezTo>
                  <a:pt x="128" y="190"/>
                  <a:pt x="145" y="196"/>
                  <a:pt x="160" y="207"/>
                </a:cubicBezTo>
                <a:cubicBezTo>
                  <a:pt x="144" y="226"/>
                  <a:pt x="135" y="250"/>
                  <a:pt x="135" y="276"/>
                </a:cubicBezTo>
                <a:cubicBezTo>
                  <a:pt x="135" y="302"/>
                  <a:pt x="144" y="326"/>
                  <a:pt x="160" y="345"/>
                </a:cubicBezTo>
                <a:cubicBezTo>
                  <a:pt x="145" y="356"/>
                  <a:pt x="128" y="362"/>
                  <a:pt x="108" y="362"/>
                </a:cubicBezTo>
                <a:cubicBezTo>
                  <a:pt x="60" y="362"/>
                  <a:pt x="22" y="324"/>
                  <a:pt x="22" y="276"/>
                </a:cubicBezTo>
                <a:cubicBezTo>
                  <a:pt x="22" y="228"/>
                  <a:pt x="60" y="190"/>
                  <a:pt x="108" y="190"/>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17" name="Rectangle 16">
            <a:extLst>
              <a:ext uri="{FF2B5EF4-FFF2-40B4-BE49-F238E27FC236}">
                <a16:creationId xmlns:a16="http://schemas.microsoft.com/office/drawing/2014/main" id="{340A6A15-F963-4C79-906C-480F412C043A}"/>
              </a:ext>
            </a:extLst>
          </p:cNvPr>
          <p:cNvSpPr/>
          <p:nvPr userDrawn="1"/>
        </p:nvSpPr>
        <p:spPr>
          <a:xfrm>
            <a:off x="0" y="6019800"/>
            <a:ext cx="12192000" cy="838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descr="A black and white sign&#10;&#10;Description automatically generated with low confidence">
            <a:extLst>
              <a:ext uri="{FF2B5EF4-FFF2-40B4-BE49-F238E27FC236}">
                <a16:creationId xmlns:a16="http://schemas.microsoft.com/office/drawing/2014/main" id="{5A3CABA4-FC85-454A-BE49-3F57102E6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4755" y="6239675"/>
            <a:ext cx="2498845" cy="398449"/>
          </a:xfrm>
          <a:prstGeom prst="rect">
            <a:avLst/>
          </a:prstGeom>
        </p:spPr>
      </p:pic>
    </p:spTree>
    <p:extLst>
      <p:ext uri="{BB962C8B-B14F-4D97-AF65-F5344CB8AC3E}">
        <p14:creationId xmlns:p14="http://schemas.microsoft.com/office/powerpoint/2010/main" val="417922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825625"/>
            <a:ext cx="10515600" cy="3864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Box 3"/>
          <p:cNvSpPr txBox="1"/>
          <p:nvPr userDrawn="1"/>
        </p:nvSpPr>
        <p:spPr>
          <a:xfrm>
            <a:off x="838200" y="6225438"/>
            <a:ext cx="6756400" cy="369332"/>
          </a:xfrm>
          <a:prstGeom prst="rect">
            <a:avLst/>
          </a:prstGeom>
          <a:noFill/>
        </p:spPr>
        <p:txBody>
          <a:bodyPr wrap="square" rtlCol="0">
            <a:spAutoFit/>
          </a:bodyPr>
          <a:lstStyle/>
          <a:p>
            <a:endParaRPr lang="en-NZ" dirty="0"/>
          </a:p>
        </p:txBody>
      </p:sp>
      <p:sp>
        <p:nvSpPr>
          <p:cNvPr id="10" name="Footer Placeholder 4"/>
          <p:cNvSpPr>
            <a:spLocks noGrp="1"/>
          </p:cNvSpPr>
          <p:nvPr>
            <p:ph type="ftr" sz="quarter" idx="3"/>
          </p:nvPr>
        </p:nvSpPr>
        <p:spPr>
          <a:xfrm>
            <a:off x="360000" y="6305591"/>
            <a:ext cx="7234600" cy="253916"/>
          </a:xfrm>
          <a:prstGeom prst="rect">
            <a:avLst/>
          </a:prstGeom>
        </p:spPr>
        <p:txBody>
          <a:bodyPr vert="horz" wrap="square" lIns="91440" tIns="45720" rIns="91440" bIns="45720" rtlCol="0" anchor="ctr">
            <a:spAutoFit/>
          </a:bodyPr>
          <a:lstStyle>
            <a:lvl1pPr algn="l">
              <a:defRPr sz="1050">
                <a:solidFill>
                  <a:schemeClr val="bg1">
                    <a:lumMod val="50000"/>
                  </a:schemeClr>
                </a:solidFill>
              </a:defRPr>
            </a:lvl1pPr>
          </a:lstStyle>
          <a:p>
            <a:endParaRPr lang="en-NZ" dirty="0"/>
          </a:p>
        </p:txBody>
      </p:sp>
    </p:spTree>
    <p:extLst>
      <p:ext uri="{BB962C8B-B14F-4D97-AF65-F5344CB8AC3E}">
        <p14:creationId xmlns:p14="http://schemas.microsoft.com/office/powerpoint/2010/main" val="3253416048"/>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0" r:id="rId3"/>
    <p:sldLayoutId id="2147483665" r:id="rId4"/>
    <p:sldLayoutId id="2147483678" r:id="rId5"/>
    <p:sldLayoutId id="2147483664" r:id="rId6"/>
    <p:sldLayoutId id="2147483679" r:id="rId7"/>
    <p:sldLayoutId id="2147483673" r:id="rId8"/>
    <p:sldLayoutId id="2147483677" r:id="rId9"/>
    <p:sldLayoutId id="2147483696" r:id="rId10"/>
    <p:sldLayoutId id="2147483676" r:id="rId11"/>
    <p:sldLayoutId id="2147483680" r:id="rId12"/>
    <p:sldLayoutId id="2147483695" r:id="rId13"/>
    <p:sldLayoutId id="2147483655" r:id="rId14"/>
    <p:sldLayoutId id="2147483656"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825625"/>
            <a:ext cx="10515600" cy="3864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Box 3"/>
          <p:cNvSpPr txBox="1"/>
          <p:nvPr userDrawn="1"/>
        </p:nvSpPr>
        <p:spPr>
          <a:xfrm>
            <a:off x="838200" y="6225438"/>
            <a:ext cx="6756400" cy="369332"/>
          </a:xfrm>
          <a:prstGeom prst="rect">
            <a:avLst/>
          </a:prstGeom>
          <a:noFill/>
        </p:spPr>
        <p:txBody>
          <a:bodyPr wrap="square" rtlCol="0">
            <a:spAutoFit/>
          </a:bodyPr>
          <a:lstStyle/>
          <a:p>
            <a:endParaRPr lang="en-NZ" dirty="0"/>
          </a:p>
        </p:txBody>
      </p:sp>
      <p:sp>
        <p:nvSpPr>
          <p:cNvPr id="10" name="Footer Placeholder 4"/>
          <p:cNvSpPr>
            <a:spLocks noGrp="1"/>
          </p:cNvSpPr>
          <p:nvPr>
            <p:ph type="ftr" sz="quarter" idx="3"/>
          </p:nvPr>
        </p:nvSpPr>
        <p:spPr>
          <a:xfrm>
            <a:off x="360000" y="6305591"/>
            <a:ext cx="7234600" cy="253916"/>
          </a:xfrm>
          <a:prstGeom prst="rect">
            <a:avLst/>
          </a:prstGeom>
        </p:spPr>
        <p:txBody>
          <a:bodyPr vert="horz" wrap="square" lIns="91440" tIns="45720" rIns="91440" bIns="45720" rtlCol="0" anchor="ctr">
            <a:spAutoFit/>
          </a:bodyPr>
          <a:lstStyle>
            <a:lvl1pPr algn="l">
              <a:defRPr sz="1050">
                <a:solidFill>
                  <a:schemeClr val="bg1">
                    <a:lumMod val="50000"/>
                  </a:schemeClr>
                </a:solidFill>
              </a:defRPr>
            </a:lvl1pPr>
          </a:lstStyle>
          <a:p>
            <a:endParaRPr lang="en-NZ" dirty="0"/>
          </a:p>
        </p:txBody>
      </p:sp>
    </p:spTree>
    <p:extLst>
      <p:ext uri="{BB962C8B-B14F-4D97-AF65-F5344CB8AC3E}">
        <p14:creationId xmlns:p14="http://schemas.microsoft.com/office/powerpoint/2010/main" val="8574033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838200" y="1825625"/>
            <a:ext cx="10515600" cy="3864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Box 3"/>
          <p:cNvSpPr txBox="1"/>
          <p:nvPr userDrawn="1"/>
        </p:nvSpPr>
        <p:spPr>
          <a:xfrm>
            <a:off x="838200" y="6225438"/>
            <a:ext cx="6756400" cy="369332"/>
          </a:xfrm>
          <a:prstGeom prst="rect">
            <a:avLst/>
          </a:prstGeom>
          <a:noFill/>
        </p:spPr>
        <p:txBody>
          <a:bodyPr wrap="square" rtlCol="0">
            <a:spAutoFit/>
          </a:bodyPr>
          <a:lstStyle/>
          <a:p>
            <a:endParaRPr lang="en-NZ" dirty="0"/>
          </a:p>
        </p:txBody>
      </p:sp>
      <p:sp>
        <p:nvSpPr>
          <p:cNvPr id="10" name="Footer Placeholder 4"/>
          <p:cNvSpPr>
            <a:spLocks noGrp="1"/>
          </p:cNvSpPr>
          <p:nvPr>
            <p:ph type="ftr" sz="quarter" idx="3"/>
          </p:nvPr>
        </p:nvSpPr>
        <p:spPr>
          <a:xfrm>
            <a:off x="360000" y="6305591"/>
            <a:ext cx="7234600" cy="253916"/>
          </a:xfrm>
          <a:prstGeom prst="rect">
            <a:avLst/>
          </a:prstGeom>
        </p:spPr>
        <p:txBody>
          <a:bodyPr vert="horz" wrap="square" lIns="91440" tIns="45720" rIns="91440" bIns="45720" rtlCol="0" anchor="ctr">
            <a:spAutoFit/>
          </a:bodyPr>
          <a:lstStyle>
            <a:lvl1pPr algn="l">
              <a:defRPr sz="1050">
                <a:solidFill>
                  <a:schemeClr val="bg1">
                    <a:lumMod val="50000"/>
                  </a:schemeClr>
                </a:solidFill>
              </a:defRPr>
            </a:lvl1pPr>
          </a:lstStyle>
          <a:p>
            <a:endParaRPr lang="en-NZ" dirty="0"/>
          </a:p>
        </p:txBody>
      </p:sp>
    </p:spTree>
    <p:extLst>
      <p:ext uri="{BB962C8B-B14F-4D97-AF65-F5344CB8AC3E}">
        <p14:creationId xmlns:p14="http://schemas.microsoft.com/office/powerpoint/2010/main" val="25667453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chart" Target="../charts/chart26.xml"/><Relationship Id="rId13" Type="http://schemas.openxmlformats.org/officeDocument/2006/relationships/chart" Target="../charts/chart31.xml"/><Relationship Id="rId3" Type="http://schemas.openxmlformats.org/officeDocument/2006/relationships/chart" Target="../charts/chart21.xml"/><Relationship Id="rId7" Type="http://schemas.openxmlformats.org/officeDocument/2006/relationships/chart" Target="../charts/chart25.xml"/><Relationship Id="rId12" Type="http://schemas.openxmlformats.org/officeDocument/2006/relationships/chart" Target="../charts/chart30.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24.xml"/><Relationship Id="rId11" Type="http://schemas.openxmlformats.org/officeDocument/2006/relationships/chart" Target="../charts/chart29.xml"/><Relationship Id="rId5" Type="http://schemas.openxmlformats.org/officeDocument/2006/relationships/chart" Target="../charts/chart23.xml"/><Relationship Id="rId10" Type="http://schemas.openxmlformats.org/officeDocument/2006/relationships/chart" Target="../charts/chart28.xml"/><Relationship Id="rId4" Type="http://schemas.openxmlformats.org/officeDocument/2006/relationships/chart" Target="../charts/chart22.xml"/><Relationship Id="rId9" Type="http://schemas.openxmlformats.org/officeDocument/2006/relationships/chart" Target="../charts/chart27.xml"/><Relationship Id="rId14" Type="http://schemas.openxmlformats.org/officeDocument/2006/relationships/chart" Target="../charts/char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chart" Target="../charts/chart52.xml"/><Relationship Id="rId3" Type="http://schemas.openxmlformats.org/officeDocument/2006/relationships/chart" Target="../charts/chart48.xml"/><Relationship Id="rId7" Type="http://schemas.openxmlformats.org/officeDocument/2006/relationships/chart" Target="../charts/chart50.xml"/><Relationship Id="rId12" Type="http://schemas.openxmlformats.org/officeDocument/2006/relationships/image" Target="../media/image21.svg"/><Relationship Id="rId2" Type="http://schemas.openxmlformats.org/officeDocument/2006/relationships/chart" Target="../charts/chart47.xml"/><Relationship Id="rId1" Type="http://schemas.openxmlformats.org/officeDocument/2006/relationships/slideLayout" Target="../slideLayouts/slideLayout5.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chart" Target="../charts/chart49.xml"/><Relationship Id="rId9"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F9A55A-BEC4-FCC4-B985-4D612A562675}"/>
              </a:ext>
            </a:extLst>
          </p:cNvPr>
          <p:cNvSpPr/>
          <p:nvPr/>
        </p:nvSpPr>
        <p:spPr>
          <a:xfrm>
            <a:off x="0" y="0"/>
            <a:ext cx="12192000" cy="6000748"/>
          </a:xfrm>
          <a:prstGeom prst="rect">
            <a:avLst/>
          </a:prstGeom>
          <a:solidFill>
            <a:srgbClr val="00B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 name="Title 4">
            <a:extLst>
              <a:ext uri="{FF2B5EF4-FFF2-40B4-BE49-F238E27FC236}">
                <a16:creationId xmlns:a16="http://schemas.microsoft.com/office/drawing/2014/main" id="{F684B88B-091F-E8C8-05B6-C449BE911914}"/>
              </a:ext>
            </a:extLst>
          </p:cNvPr>
          <p:cNvSpPr txBox="1">
            <a:spLocks/>
          </p:cNvSpPr>
          <p:nvPr/>
        </p:nvSpPr>
        <p:spPr>
          <a:xfrm>
            <a:off x="524626" y="3645636"/>
            <a:ext cx="6023956" cy="89739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400" kern="1200" spc="300">
                <a:solidFill>
                  <a:schemeClr val="bg1"/>
                </a:solidFill>
                <a:latin typeface="Arial Black" panose="020B0A04020102020204" pitchFamily="34" charset="0"/>
                <a:ea typeface="+mj-ea"/>
                <a:cs typeface="+mj-cs"/>
              </a:defRPr>
            </a:lvl1pPr>
          </a:lstStyle>
          <a:p>
            <a:pPr algn="l">
              <a:lnSpc>
                <a:spcPct val="110000"/>
              </a:lnSpc>
              <a:spcAft>
                <a:spcPts val="1200"/>
              </a:spcAft>
            </a:pPr>
            <a:r>
              <a:rPr lang="en-NZ" sz="2000" spc="0" dirty="0">
                <a:latin typeface="Arial" panose="020B0604020202020204" pitchFamily="34" charset="0"/>
                <a:cs typeface="Arial" panose="020B0604020202020204" pitchFamily="34" charset="0"/>
              </a:rPr>
              <a:t>A NATIONWIDE SURVEY FOR THE</a:t>
            </a:r>
            <a:br>
              <a:rPr lang="en-NZ" sz="2000" spc="0" dirty="0">
                <a:latin typeface="Arial" panose="020B0604020202020204" pitchFamily="34" charset="0"/>
                <a:cs typeface="Arial" panose="020B0604020202020204" pitchFamily="34" charset="0"/>
              </a:rPr>
            </a:br>
            <a:r>
              <a:rPr lang="en-NZ" sz="2000" spc="0" dirty="0">
                <a:latin typeface="Arial" panose="020B0604020202020204" pitchFamily="34" charset="0"/>
                <a:cs typeface="Arial" panose="020B0604020202020204" pitchFamily="34" charset="0"/>
              </a:rPr>
              <a:t>HUMAN RIGHTS COMMISSION</a:t>
            </a:r>
          </a:p>
        </p:txBody>
      </p:sp>
      <p:cxnSp>
        <p:nvCxnSpPr>
          <p:cNvPr id="4" name="Straight Connector 3">
            <a:extLst>
              <a:ext uri="{FF2B5EF4-FFF2-40B4-BE49-F238E27FC236}">
                <a16:creationId xmlns:a16="http://schemas.microsoft.com/office/drawing/2014/main" id="{770066E9-9082-8EBD-9657-A5C56C7A08C2}"/>
              </a:ext>
            </a:extLst>
          </p:cNvPr>
          <p:cNvCxnSpPr>
            <a:cxnSpLocks/>
          </p:cNvCxnSpPr>
          <p:nvPr/>
        </p:nvCxnSpPr>
        <p:spPr>
          <a:xfrm>
            <a:off x="631537" y="3344283"/>
            <a:ext cx="65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287FEDFE-7D44-CCBD-D144-78D444CBDC31}"/>
              </a:ext>
            </a:extLst>
          </p:cNvPr>
          <p:cNvSpPr txBox="1">
            <a:spLocks/>
          </p:cNvSpPr>
          <p:nvPr/>
        </p:nvSpPr>
        <p:spPr>
          <a:xfrm>
            <a:off x="524626" y="1274811"/>
            <a:ext cx="7095374" cy="897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NZ" sz="4000" dirty="0">
                <a:solidFill>
                  <a:schemeClr val="bg1"/>
                </a:solidFill>
              </a:rPr>
              <a:t>EXPERIENCES OF WORKPLACE BULLYING AND HARASSMENT IN AOTEAROA</a:t>
            </a:r>
          </a:p>
        </p:txBody>
      </p:sp>
      <p:sp>
        <p:nvSpPr>
          <p:cNvPr id="7" name="TextBox 6">
            <a:extLst>
              <a:ext uri="{FF2B5EF4-FFF2-40B4-BE49-F238E27FC236}">
                <a16:creationId xmlns:a16="http://schemas.microsoft.com/office/drawing/2014/main" id="{F4AF7CD6-56C9-9656-65BB-B44848BBF460}"/>
              </a:ext>
            </a:extLst>
          </p:cNvPr>
          <p:cNvSpPr txBox="1"/>
          <p:nvPr/>
        </p:nvSpPr>
        <p:spPr>
          <a:xfrm>
            <a:off x="524626" y="5318034"/>
            <a:ext cx="6096000" cy="310919"/>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NZ"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AUGUST 2022</a:t>
            </a:r>
          </a:p>
        </p:txBody>
      </p:sp>
      <p:sp>
        <p:nvSpPr>
          <p:cNvPr id="10" name="Rectangle 9">
            <a:extLst>
              <a:ext uri="{FF2B5EF4-FFF2-40B4-BE49-F238E27FC236}">
                <a16:creationId xmlns:a16="http://schemas.microsoft.com/office/drawing/2014/main" id="{7836DB7D-E554-5D9F-E802-D63D7C60293D}"/>
              </a:ext>
            </a:extLst>
          </p:cNvPr>
          <p:cNvSpPr/>
          <p:nvPr/>
        </p:nvSpPr>
        <p:spPr>
          <a:xfrm>
            <a:off x="7632696" y="0"/>
            <a:ext cx="4559303" cy="6000748"/>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52" name="Picture 2" descr="Disability Convention: How is New Zealand Doing? - Access">
            <a:extLst>
              <a:ext uri="{FF2B5EF4-FFF2-40B4-BE49-F238E27FC236}">
                <a16:creationId xmlns:a16="http://schemas.microsoft.com/office/drawing/2014/main" id="{310A83E3-DF12-E780-880D-73636FC487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303"/>
          <a:stretch/>
        </p:blipFill>
        <p:spPr bwMode="auto">
          <a:xfrm>
            <a:off x="6620626" y="1852141"/>
            <a:ext cx="5571373" cy="5226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logo&#10;&#10;Description automatically generated">
            <a:extLst>
              <a:ext uri="{FF2B5EF4-FFF2-40B4-BE49-F238E27FC236}">
                <a16:creationId xmlns:a16="http://schemas.microsoft.com/office/drawing/2014/main" id="{CFDCBBAF-3D88-67CA-9819-63F0B76013E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24625" y="6099498"/>
            <a:ext cx="1381996" cy="666060"/>
          </a:xfrm>
          <a:prstGeom prst="rect">
            <a:avLst/>
          </a:prstGeom>
        </p:spPr>
      </p:pic>
    </p:spTree>
    <p:extLst>
      <p:ext uri="{BB962C8B-B14F-4D97-AF65-F5344CB8AC3E}">
        <p14:creationId xmlns:p14="http://schemas.microsoft.com/office/powerpoint/2010/main" val="406519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2538FF0-7006-CCC2-504A-9A7B89E6963D}"/>
              </a:ext>
            </a:extLst>
          </p:cNvPr>
          <p:cNvSpPr/>
          <p:nvPr/>
        </p:nvSpPr>
        <p:spPr>
          <a:xfrm>
            <a:off x="0" y="1634836"/>
            <a:ext cx="12192000" cy="4378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2" name="Title 1"/>
          <p:cNvSpPr>
            <a:spLocks noGrp="1"/>
          </p:cNvSpPr>
          <p:nvPr>
            <p:ph type="ctrTitle"/>
          </p:nvPr>
        </p:nvSpPr>
        <p:spPr>
          <a:xfrm>
            <a:off x="360000" y="180000"/>
            <a:ext cx="9944890" cy="369332"/>
          </a:xfrm>
        </p:spPr>
        <p:txBody>
          <a:bodyPr/>
          <a:lstStyle/>
          <a:p>
            <a:r>
              <a:rPr lang="en-NZ" sz="1500" dirty="0"/>
              <a:t>SUMMARY OF PREVALENCE OF WORKPLACE SEXUAL HARASSMENT</a:t>
            </a:r>
            <a:endParaRPr lang="en-NZ" sz="1500" spc="0" dirty="0"/>
          </a:p>
        </p:txBody>
      </p:sp>
      <p:sp>
        <p:nvSpPr>
          <p:cNvPr id="3" name="Text Placeholder 2"/>
          <p:cNvSpPr>
            <a:spLocks noGrp="1"/>
          </p:cNvSpPr>
          <p:nvPr>
            <p:ph type="body" sz="quarter" idx="15"/>
          </p:nvPr>
        </p:nvSpPr>
        <p:spPr>
          <a:xfrm>
            <a:off x="360000" y="549331"/>
            <a:ext cx="11136583" cy="793363"/>
          </a:xfrm>
        </p:spPr>
        <p:txBody>
          <a:bodyPr>
            <a:normAutofit/>
          </a:bodyPr>
          <a:lstStyle/>
          <a:p>
            <a:r>
              <a:rPr lang="en-NZ" dirty="0"/>
              <a:t>Nearly one in three (30%) workers have personally experienced sexual harassment in the last 5 years (based on the behavioural definition).  However, there appears to be a gap in understanding what can constitute sexual harassment, with just 17% of workers saying they’ve been ‘sexually harassed’ in their lifetime.</a:t>
            </a:r>
          </a:p>
        </p:txBody>
      </p:sp>
      <p:sp>
        <p:nvSpPr>
          <p:cNvPr id="5" name="Footer Placeholder 4"/>
          <p:cNvSpPr>
            <a:spLocks noGrp="1"/>
          </p:cNvSpPr>
          <p:nvPr>
            <p:ph type="ftr" sz="quarter" idx="17"/>
          </p:nvPr>
        </p:nvSpPr>
        <p:spPr>
          <a:xfrm>
            <a:off x="359999" y="6047830"/>
            <a:ext cx="8728341" cy="769441"/>
          </a:xfrm>
        </p:spPr>
        <p:txBody>
          <a:bodyPr/>
          <a:lstStyle/>
          <a:p>
            <a:r>
              <a:rPr lang="en-NZ" sz="900" dirty="0"/>
              <a:t>Base: All respondents (2,512)</a:t>
            </a:r>
          </a:p>
          <a:p>
            <a:r>
              <a:rPr lang="en-NZ" sz="900" i="1" dirty="0"/>
              <a:t>Q1 Have you personally ever been sexually harassed in a work environment (e.g. at work or a work-related event)?</a:t>
            </a:r>
          </a:p>
          <a:p>
            <a:r>
              <a:rPr lang="en-NZ" sz="900" i="1" dirty="0"/>
              <a:t>Q2A In the last 5 years, have you personally experienced this in a work environment (e.g. from a colleague or customer/client)?</a:t>
            </a:r>
          </a:p>
          <a:p>
            <a:r>
              <a:rPr lang="en-NZ" sz="900" i="1" dirty="0"/>
              <a:t>Q5 Have you been aware of sexual harassment happening to someone else in your workplace in the last 5 years?</a:t>
            </a:r>
          </a:p>
          <a:p>
            <a:endParaRPr lang="en-NZ" sz="700" i="1" dirty="0"/>
          </a:p>
        </p:txBody>
      </p:sp>
      <p:graphicFrame>
        <p:nvGraphicFramePr>
          <p:cNvPr id="24" name="Chart 23">
            <a:extLst>
              <a:ext uri="{FF2B5EF4-FFF2-40B4-BE49-F238E27FC236}">
                <a16:creationId xmlns:a16="http://schemas.microsoft.com/office/drawing/2014/main" id="{D70B4775-7303-4BF0-AE7F-AC94D413B1C1}"/>
              </a:ext>
            </a:extLst>
          </p:cNvPr>
          <p:cNvGraphicFramePr/>
          <p:nvPr>
            <p:extLst>
              <p:ext uri="{D42A27DB-BD31-4B8C-83A1-F6EECF244321}">
                <p14:modId xmlns:p14="http://schemas.microsoft.com/office/powerpoint/2010/main" val="2638264429"/>
              </p:ext>
            </p:extLst>
          </p:nvPr>
        </p:nvGraphicFramePr>
        <p:xfrm>
          <a:off x="532478" y="3451839"/>
          <a:ext cx="11063432" cy="206825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Placeholder 2">
            <a:extLst>
              <a:ext uri="{FF2B5EF4-FFF2-40B4-BE49-F238E27FC236}">
                <a16:creationId xmlns:a16="http://schemas.microsoft.com/office/drawing/2014/main" id="{50911429-0ED3-FB34-0115-F6602C2F8F04}"/>
              </a:ext>
            </a:extLst>
          </p:cNvPr>
          <p:cNvSpPr txBox="1">
            <a:spLocks/>
          </p:cNvSpPr>
          <p:nvPr/>
        </p:nvSpPr>
        <p:spPr>
          <a:xfrm>
            <a:off x="1372960" y="1653148"/>
            <a:ext cx="2298136"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Lifetime prevalence</a:t>
            </a:r>
          </a:p>
        </p:txBody>
      </p:sp>
      <p:sp>
        <p:nvSpPr>
          <p:cNvPr id="20" name="Text Placeholder 2">
            <a:extLst>
              <a:ext uri="{FF2B5EF4-FFF2-40B4-BE49-F238E27FC236}">
                <a16:creationId xmlns:a16="http://schemas.microsoft.com/office/drawing/2014/main" id="{7A47496F-25B6-EB73-A1DF-A16514C1900F}"/>
              </a:ext>
            </a:extLst>
          </p:cNvPr>
          <p:cNvSpPr txBox="1">
            <a:spLocks/>
          </p:cNvSpPr>
          <p:nvPr/>
        </p:nvSpPr>
        <p:spPr>
          <a:xfrm>
            <a:off x="4243348" y="1675743"/>
            <a:ext cx="3411373"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Prevalence in last 5 years (behavioural definition)</a:t>
            </a:r>
          </a:p>
        </p:txBody>
      </p:sp>
      <p:sp>
        <p:nvSpPr>
          <p:cNvPr id="21" name="Text Placeholder 2">
            <a:extLst>
              <a:ext uri="{FF2B5EF4-FFF2-40B4-BE49-F238E27FC236}">
                <a16:creationId xmlns:a16="http://schemas.microsoft.com/office/drawing/2014/main" id="{758C6903-E897-CA38-53DC-BA0863A7CFAB}"/>
              </a:ext>
            </a:extLst>
          </p:cNvPr>
          <p:cNvSpPr txBox="1">
            <a:spLocks/>
          </p:cNvSpPr>
          <p:nvPr/>
        </p:nvSpPr>
        <p:spPr>
          <a:xfrm>
            <a:off x="8459066" y="1716636"/>
            <a:ext cx="2704132"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Bystander workplace prevalence</a:t>
            </a:r>
          </a:p>
        </p:txBody>
      </p:sp>
      <p:cxnSp>
        <p:nvCxnSpPr>
          <p:cNvPr id="27" name="Straight Connector 26">
            <a:extLst>
              <a:ext uri="{FF2B5EF4-FFF2-40B4-BE49-F238E27FC236}">
                <a16:creationId xmlns:a16="http://schemas.microsoft.com/office/drawing/2014/main" id="{0F78E7B3-C5F3-8311-2EC1-9E91E1F94963}"/>
              </a:ext>
            </a:extLst>
          </p:cNvPr>
          <p:cNvCxnSpPr>
            <a:cxnSpLocks/>
          </p:cNvCxnSpPr>
          <p:nvPr/>
        </p:nvCxnSpPr>
        <p:spPr>
          <a:xfrm flipV="1">
            <a:off x="7879177" y="1995596"/>
            <a:ext cx="0" cy="3141930"/>
          </a:xfrm>
          <a:prstGeom prst="line">
            <a:avLst/>
          </a:prstGeom>
          <a:ln>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3111A7-E513-A47D-B5FD-1D504061A793}"/>
              </a:ext>
            </a:extLst>
          </p:cNvPr>
          <p:cNvCxnSpPr>
            <a:cxnSpLocks/>
          </p:cNvCxnSpPr>
          <p:nvPr/>
        </p:nvCxnSpPr>
        <p:spPr>
          <a:xfrm flipV="1">
            <a:off x="4243348" y="1997774"/>
            <a:ext cx="0" cy="3141930"/>
          </a:xfrm>
          <a:prstGeom prst="line">
            <a:avLst/>
          </a:prstGeom>
          <a:ln>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FD310C4-3256-87D5-664A-D26ED9F38DDD}"/>
              </a:ext>
            </a:extLst>
          </p:cNvPr>
          <p:cNvSpPr txBox="1">
            <a:spLocks/>
          </p:cNvSpPr>
          <p:nvPr/>
        </p:nvSpPr>
        <p:spPr>
          <a:xfrm>
            <a:off x="1230466" y="2367961"/>
            <a:ext cx="3033156"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report being ‘sexually harassed’ at sometime in their working life…</a:t>
            </a:r>
          </a:p>
        </p:txBody>
      </p:sp>
      <p:sp>
        <p:nvSpPr>
          <p:cNvPr id="14" name="Text Placeholder 2">
            <a:extLst>
              <a:ext uri="{FF2B5EF4-FFF2-40B4-BE49-F238E27FC236}">
                <a16:creationId xmlns:a16="http://schemas.microsoft.com/office/drawing/2014/main" id="{871F8488-6EAA-4D3E-C258-D83253A3347B}"/>
              </a:ext>
            </a:extLst>
          </p:cNvPr>
          <p:cNvSpPr txBox="1">
            <a:spLocks/>
          </p:cNvSpPr>
          <p:nvPr/>
        </p:nvSpPr>
        <p:spPr>
          <a:xfrm>
            <a:off x="4665794" y="2549391"/>
            <a:ext cx="2952253"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report experiencing at least one of the sexual harassment behaviours measured in the survey (see page 15). Note,  the term ‘sexually harassed’ was </a:t>
            </a:r>
            <a:r>
              <a:rPr lang="en-NZ" sz="1200" i="1" u="sng" dirty="0">
                <a:solidFill>
                  <a:srgbClr val="333333"/>
                </a:solidFill>
              </a:rPr>
              <a:t>not</a:t>
            </a:r>
            <a:r>
              <a:rPr lang="en-NZ" sz="1200" i="1" dirty="0">
                <a:solidFill>
                  <a:srgbClr val="333333"/>
                </a:solidFill>
              </a:rPr>
              <a:t> used.</a:t>
            </a:r>
          </a:p>
        </p:txBody>
      </p:sp>
      <p:sp>
        <p:nvSpPr>
          <p:cNvPr id="15" name="Text Placeholder 2">
            <a:extLst>
              <a:ext uri="{FF2B5EF4-FFF2-40B4-BE49-F238E27FC236}">
                <a16:creationId xmlns:a16="http://schemas.microsoft.com/office/drawing/2014/main" id="{A7FA3A3D-60DA-3A9B-3EAF-738BF34AE0B1}"/>
              </a:ext>
            </a:extLst>
          </p:cNvPr>
          <p:cNvSpPr txBox="1">
            <a:spLocks/>
          </p:cNvSpPr>
          <p:nvPr/>
        </p:nvSpPr>
        <p:spPr>
          <a:xfrm>
            <a:off x="8456174" y="2403301"/>
            <a:ext cx="2929370"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are aware of sexual harassment affecting others in their workplace in the last 5 years…</a:t>
            </a:r>
          </a:p>
        </p:txBody>
      </p:sp>
    </p:spTree>
    <p:extLst>
      <p:ext uri="{BB962C8B-B14F-4D97-AF65-F5344CB8AC3E}">
        <p14:creationId xmlns:p14="http://schemas.microsoft.com/office/powerpoint/2010/main" val="272160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E4E3486-A909-47ED-887A-0C52214869AB}"/>
              </a:ext>
            </a:extLst>
          </p:cNvPr>
          <p:cNvSpPr/>
          <p:nvPr/>
        </p:nvSpPr>
        <p:spPr>
          <a:xfrm>
            <a:off x="452364" y="1620750"/>
            <a:ext cx="11314762" cy="25398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5" name="Chart 54">
            <a:extLst>
              <a:ext uri="{FF2B5EF4-FFF2-40B4-BE49-F238E27FC236}">
                <a16:creationId xmlns:a16="http://schemas.microsoft.com/office/drawing/2014/main" id="{E054F5C8-D52D-4B37-B017-75BA654C91F4}"/>
              </a:ext>
            </a:extLst>
          </p:cNvPr>
          <p:cNvGraphicFramePr/>
          <p:nvPr>
            <p:extLst>
              <p:ext uri="{D42A27DB-BD31-4B8C-83A1-F6EECF244321}">
                <p14:modId xmlns:p14="http://schemas.microsoft.com/office/powerpoint/2010/main" val="1449303339"/>
              </p:ext>
            </p:extLst>
          </p:nvPr>
        </p:nvGraphicFramePr>
        <p:xfrm>
          <a:off x="4730435" y="1832238"/>
          <a:ext cx="2768032" cy="2134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360000" y="180000"/>
            <a:ext cx="11044121" cy="369332"/>
          </a:xfrm>
        </p:spPr>
        <p:txBody>
          <a:bodyPr/>
          <a:lstStyle/>
          <a:p>
            <a:r>
              <a:rPr lang="en-NZ" sz="1500" spc="0" dirty="0"/>
              <a:t>PREVALENCE OF SEXUAL HARASSMENT IN THE LAST 5 YEARS (BEHAVIOURAL DEFINITION)</a:t>
            </a:r>
          </a:p>
        </p:txBody>
      </p:sp>
      <p:sp>
        <p:nvSpPr>
          <p:cNvPr id="3" name="Text Placeholder 2"/>
          <p:cNvSpPr>
            <a:spLocks noGrp="1"/>
          </p:cNvSpPr>
          <p:nvPr>
            <p:ph type="body" sz="quarter" idx="15"/>
          </p:nvPr>
        </p:nvSpPr>
        <p:spPr>
          <a:xfrm>
            <a:off x="360001" y="549332"/>
            <a:ext cx="11314762" cy="710668"/>
          </a:xfrm>
        </p:spPr>
        <p:txBody>
          <a:bodyPr>
            <a:normAutofit lnSpcReduction="10000"/>
          </a:bodyPr>
          <a:lstStyle/>
          <a:p>
            <a:r>
              <a:rPr lang="en-NZ" dirty="0"/>
              <a:t>Nearly four in ten (38%) women have experienced sexual harassment in the last 5 years.  While women are much more likely to experience sexual harassment, sexual harassment affects men too; nearly a quarter of men (23%) have been sexually harassed in a work environment in the last 5 years.</a:t>
            </a:r>
          </a:p>
        </p:txBody>
      </p:sp>
      <p:sp>
        <p:nvSpPr>
          <p:cNvPr id="15" name="Text Placeholder 2">
            <a:extLst>
              <a:ext uri="{FF2B5EF4-FFF2-40B4-BE49-F238E27FC236}">
                <a16:creationId xmlns:a16="http://schemas.microsoft.com/office/drawing/2014/main" id="{92F17171-D4E6-48E6-8E98-6ACC8BE00ECA}"/>
              </a:ext>
            </a:extLst>
          </p:cNvPr>
          <p:cNvSpPr txBox="1">
            <a:spLocks/>
          </p:cNvSpPr>
          <p:nvPr/>
        </p:nvSpPr>
        <p:spPr>
          <a:xfrm>
            <a:off x="3366702" y="1488968"/>
            <a:ext cx="4983667"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cap="all" dirty="0">
                <a:solidFill>
                  <a:schemeClr val="tx1"/>
                </a:solidFill>
              </a:rPr>
              <a:t>Prevalence of sexual harassment IN THE LAST 5 YEARS</a:t>
            </a:r>
          </a:p>
        </p:txBody>
      </p:sp>
      <p:sp>
        <p:nvSpPr>
          <p:cNvPr id="16" name="Text Placeholder 2">
            <a:extLst>
              <a:ext uri="{FF2B5EF4-FFF2-40B4-BE49-F238E27FC236}">
                <a16:creationId xmlns:a16="http://schemas.microsoft.com/office/drawing/2014/main" id="{DF3E90CD-8186-4268-8623-362E93431C52}"/>
              </a:ext>
            </a:extLst>
          </p:cNvPr>
          <p:cNvSpPr txBox="1">
            <a:spLocks/>
          </p:cNvSpPr>
          <p:nvPr/>
        </p:nvSpPr>
        <p:spPr>
          <a:xfrm>
            <a:off x="5665102" y="2738429"/>
            <a:ext cx="898699"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30% </a:t>
            </a:r>
            <a:endParaRPr lang="en-NZ" sz="2400" dirty="0">
              <a:solidFill>
                <a:schemeClr val="tx1">
                  <a:lumMod val="75000"/>
                </a:schemeClr>
              </a:solidFill>
              <a:latin typeface="+mj-lt"/>
              <a:cs typeface="Calibri" panose="020F0502020204030204" pitchFamily="34" charset="0"/>
            </a:endParaRPr>
          </a:p>
        </p:txBody>
      </p:sp>
      <p:sp>
        <p:nvSpPr>
          <p:cNvPr id="17" name="Rectangle 16">
            <a:extLst>
              <a:ext uri="{FF2B5EF4-FFF2-40B4-BE49-F238E27FC236}">
                <a16:creationId xmlns:a16="http://schemas.microsoft.com/office/drawing/2014/main" id="{2681FEE6-96EC-4031-8FB7-60D23FFEE6C3}"/>
              </a:ext>
            </a:extLst>
          </p:cNvPr>
          <p:cNvSpPr/>
          <p:nvPr/>
        </p:nvSpPr>
        <p:spPr>
          <a:xfrm>
            <a:off x="5641530" y="3859185"/>
            <a:ext cx="881538"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 ALL WORKERS</a:t>
            </a:r>
          </a:p>
        </p:txBody>
      </p:sp>
      <p:sp>
        <p:nvSpPr>
          <p:cNvPr id="20" name="Rectangle 19">
            <a:extLst>
              <a:ext uri="{FF2B5EF4-FFF2-40B4-BE49-F238E27FC236}">
                <a16:creationId xmlns:a16="http://schemas.microsoft.com/office/drawing/2014/main" id="{4D09EEE9-DAB6-4501-A579-168A53F94F2E}"/>
              </a:ext>
            </a:extLst>
          </p:cNvPr>
          <p:cNvSpPr/>
          <p:nvPr/>
        </p:nvSpPr>
        <p:spPr>
          <a:xfrm>
            <a:off x="1780086" y="3830785"/>
            <a:ext cx="1503072" cy="590438"/>
          </a:xfrm>
          <a:prstGeom prst="rect">
            <a:avLst/>
          </a:prstGeom>
        </p:spPr>
        <p:txBody>
          <a:bodyPr wrap="none">
            <a:noAutofit/>
          </a:bodyPr>
          <a:lstStyle/>
          <a:p>
            <a:pPr algn="ctr"/>
            <a:r>
              <a:rPr lang="en-NZ" sz="1100" dirty="0">
                <a:solidFill>
                  <a:schemeClr val="accent6"/>
                </a:solidFill>
                <a:cs typeface="Calibri" panose="020F0502020204030204" pitchFamily="34" charset="0"/>
              </a:rPr>
              <a:t>FEMALE</a:t>
            </a:r>
            <a:endParaRPr lang="en-NZ" sz="1100" dirty="0">
              <a:solidFill>
                <a:schemeClr val="accent6"/>
              </a:solidFill>
            </a:endParaRPr>
          </a:p>
        </p:txBody>
      </p:sp>
      <p:sp>
        <p:nvSpPr>
          <p:cNvPr id="38" name="Text Placeholder 2">
            <a:extLst>
              <a:ext uri="{FF2B5EF4-FFF2-40B4-BE49-F238E27FC236}">
                <a16:creationId xmlns:a16="http://schemas.microsoft.com/office/drawing/2014/main" id="{B39A157D-E60D-4236-A41A-51FC5C5D9D9A}"/>
              </a:ext>
            </a:extLst>
          </p:cNvPr>
          <p:cNvSpPr txBox="1">
            <a:spLocks/>
          </p:cNvSpPr>
          <p:nvPr/>
        </p:nvSpPr>
        <p:spPr>
          <a:xfrm>
            <a:off x="6353004" y="4549159"/>
            <a:ext cx="5256000" cy="119076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NZ" sz="1200" i="1" dirty="0">
                <a:solidFill>
                  <a:schemeClr val="tx1"/>
                </a:solidFill>
              </a:rPr>
              <a:t>“A s</a:t>
            </a:r>
            <a:r>
              <a:rPr lang="en-NZ" sz="1200" i="1" dirty="0">
                <a:solidFill>
                  <a:schemeClr val="tx1"/>
                </a:solidFill>
                <a:latin typeface="+mn-lt"/>
              </a:rPr>
              <a:t>enior female leader sexually harassed me. When I complained nothing was done. Jokes made about me. Taunts such as a white male in your 40s you should be flattered anyone is interested in you.” </a:t>
            </a:r>
            <a:r>
              <a:rPr lang="en-NZ" sz="1200" dirty="0">
                <a:solidFill>
                  <a:schemeClr val="tx1"/>
                </a:solidFill>
                <a:latin typeface="+mn-lt"/>
              </a:rPr>
              <a:t>40-49 year old man who was working in the public administration and safety sector</a:t>
            </a:r>
          </a:p>
        </p:txBody>
      </p:sp>
      <p:cxnSp>
        <p:nvCxnSpPr>
          <p:cNvPr id="48" name="Straight Connector 47">
            <a:extLst>
              <a:ext uri="{FF2B5EF4-FFF2-40B4-BE49-F238E27FC236}">
                <a16:creationId xmlns:a16="http://schemas.microsoft.com/office/drawing/2014/main" id="{5F9A8B47-EBB9-4F62-AA9F-4BDF206D45C5}"/>
              </a:ext>
            </a:extLst>
          </p:cNvPr>
          <p:cNvCxnSpPr>
            <a:cxnSpLocks/>
          </p:cNvCxnSpPr>
          <p:nvPr/>
        </p:nvCxnSpPr>
        <p:spPr>
          <a:xfrm>
            <a:off x="452364" y="4422273"/>
            <a:ext cx="1131476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57" name="Chart 56">
            <a:extLst>
              <a:ext uri="{FF2B5EF4-FFF2-40B4-BE49-F238E27FC236}">
                <a16:creationId xmlns:a16="http://schemas.microsoft.com/office/drawing/2014/main" id="{197A6EF3-3D0A-4A7C-A179-D65F0051DEC1}"/>
              </a:ext>
            </a:extLst>
          </p:cNvPr>
          <p:cNvGraphicFramePr/>
          <p:nvPr>
            <p:extLst>
              <p:ext uri="{D42A27DB-BD31-4B8C-83A1-F6EECF244321}">
                <p14:modId xmlns:p14="http://schemas.microsoft.com/office/powerpoint/2010/main" val="3012484266"/>
              </p:ext>
            </p:extLst>
          </p:nvPr>
        </p:nvGraphicFramePr>
        <p:xfrm>
          <a:off x="1661434" y="2246771"/>
          <a:ext cx="1705270" cy="17314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8" name="Chart 57">
            <a:extLst>
              <a:ext uri="{FF2B5EF4-FFF2-40B4-BE49-F238E27FC236}">
                <a16:creationId xmlns:a16="http://schemas.microsoft.com/office/drawing/2014/main" id="{BB8F7CF4-C9EE-408B-8CCD-15C5F2C5EDBE}"/>
              </a:ext>
            </a:extLst>
          </p:cNvPr>
          <p:cNvGraphicFramePr/>
          <p:nvPr>
            <p:extLst>
              <p:ext uri="{D42A27DB-BD31-4B8C-83A1-F6EECF244321}">
                <p14:modId xmlns:p14="http://schemas.microsoft.com/office/powerpoint/2010/main" val="1313962346"/>
              </p:ext>
            </p:extLst>
          </p:nvPr>
        </p:nvGraphicFramePr>
        <p:xfrm>
          <a:off x="8823903" y="2246771"/>
          <a:ext cx="1705270" cy="1731426"/>
        </p:xfrm>
        <a:graphic>
          <a:graphicData uri="http://schemas.openxmlformats.org/drawingml/2006/chart">
            <c:chart xmlns:c="http://schemas.openxmlformats.org/drawingml/2006/chart" xmlns:r="http://schemas.openxmlformats.org/officeDocument/2006/relationships" r:id="rId5"/>
          </a:graphicData>
        </a:graphic>
      </p:graphicFrame>
      <p:sp>
        <p:nvSpPr>
          <p:cNvPr id="60" name="Freeform 46">
            <a:extLst>
              <a:ext uri="{FF2B5EF4-FFF2-40B4-BE49-F238E27FC236}">
                <a16:creationId xmlns:a16="http://schemas.microsoft.com/office/drawing/2014/main" id="{BB19A058-C00B-465F-994F-D41704E7DE10}"/>
              </a:ext>
            </a:extLst>
          </p:cNvPr>
          <p:cNvSpPr>
            <a:spLocks noEditPoints="1"/>
          </p:cNvSpPr>
          <p:nvPr/>
        </p:nvSpPr>
        <p:spPr bwMode="auto">
          <a:xfrm>
            <a:off x="9435273" y="1737953"/>
            <a:ext cx="540000" cy="540000"/>
          </a:xfrm>
          <a:custGeom>
            <a:avLst/>
            <a:gdLst>
              <a:gd name="T0" fmla="*/ 656 w 2184"/>
              <a:gd name="T1" fmla="*/ 771 h 2214"/>
              <a:gd name="T2" fmla="*/ 487 w 2184"/>
              <a:gd name="T3" fmla="*/ 857 h 2214"/>
              <a:gd name="T4" fmla="*/ 366 w 2184"/>
              <a:gd name="T5" fmla="*/ 984 h 2214"/>
              <a:gd name="T6" fmla="*/ 313 w 2184"/>
              <a:gd name="T7" fmla="*/ 1065 h 2214"/>
              <a:gd name="T8" fmla="*/ 262 w 2184"/>
              <a:gd name="T9" fmla="*/ 1182 h 2214"/>
              <a:gd name="T10" fmla="*/ 236 w 2184"/>
              <a:gd name="T11" fmla="*/ 1370 h 2214"/>
              <a:gd name="T12" fmla="*/ 281 w 2184"/>
              <a:gd name="T13" fmla="*/ 1603 h 2214"/>
              <a:gd name="T14" fmla="*/ 401 w 2184"/>
              <a:gd name="T15" fmla="*/ 1781 h 2214"/>
              <a:gd name="T16" fmla="*/ 571 w 2184"/>
              <a:gd name="T17" fmla="*/ 1902 h 2214"/>
              <a:gd name="T18" fmla="*/ 771 w 2184"/>
              <a:gd name="T19" fmla="*/ 1962 h 2214"/>
              <a:gd name="T20" fmla="*/ 980 w 2184"/>
              <a:gd name="T21" fmla="*/ 1958 h 2214"/>
              <a:gd name="T22" fmla="*/ 1179 w 2184"/>
              <a:gd name="T23" fmla="*/ 1889 h 2214"/>
              <a:gd name="T24" fmla="*/ 1345 w 2184"/>
              <a:gd name="T25" fmla="*/ 1749 h 2214"/>
              <a:gd name="T26" fmla="*/ 1465 w 2184"/>
              <a:gd name="T27" fmla="*/ 1514 h 2214"/>
              <a:gd name="T28" fmla="*/ 1476 w 2184"/>
              <a:gd name="T29" fmla="*/ 1247 h 2214"/>
              <a:gd name="T30" fmla="*/ 1376 w 2184"/>
              <a:gd name="T31" fmla="*/ 1017 h 2214"/>
              <a:gd name="T32" fmla="*/ 1195 w 2184"/>
              <a:gd name="T33" fmla="*/ 844 h 2214"/>
              <a:gd name="T34" fmla="*/ 960 w 2184"/>
              <a:gd name="T35" fmla="*/ 752 h 2214"/>
              <a:gd name="T36" fmla="*/ 2045 w 2184"/>
              <a:gd name="T37" fmla="*/ 0 h 2214"/>
              <a:gd name="T38" fmla="*/ 2184 w 2184"/>
              <a:gd name="T39" fmla="*/ 794 h 2214"/>
              <a:gd name="T40" fmla="*/ 1852 w 2184"/>
              <a:gd name="T41" fmla="*/ 497 h 2214"/>
              <a:gd name="T42" fmla="*/ 1636 w 2184"/>
              <a:gd name="T43" fmla="*/ 715 h 2214"/>
              <a:gd name="T44" fmla="*/ 1614 w 2184"/>
              <a:gd name="T45" fmla="*/ 951 h 2214"/>
              <a:gd name="T46" fmla="*/ 1703 w 2184"/>
              <a:gd name="T47" fmla="*/ 1223 h 2214"/>
              <a:gd name="T48" fmla="*/ 1698 w 2184"/>
              <a:gd name="T49" fmla="*/ 1498 h 2214"/>
              <a:gd name="T50" fmla="*/ 1612 w 2184"/>
              <a:gd name="T51" fmla="*/ 1756 h 2214"/>
              <a:gd name="T52" fmla="*/ 1452 w 2184"/>
              <a:gd name="T53" fmla="*/ 1975 h 2214"/>
              <a:gd name="T54" fmla="*/ 1230 w 2184"/>
              <a:gd name="T55" fmla="*/ 2134 h 2214"/>
              <a:gd name="T56" fmla="*/ 956 w 2184"/>
              <a:gd name="T57" fmla="*/ 2210 h 2214"/>
              <a:gd name="T58" fmla="*/ 648 w 2184"/>
              <a:gd name="T59" fmla="*/ 2190 h 2214"/>
              <a:gd name="T60" fmla="*/ 392 w 2184"/>
              <a:gd name="T61" fmla="*/ 2081 h 2214"/>
              <a:gd name="T62" fmla="*/ 194 w 2184"/>
              <a:gd name="T63" fmla="*/ 1903 h 2214"/>
              <a:gd name="T64" fmla="*/ 61 w 2184"/>
              <a:gd name="T65" fmla="*/ 1674 h 2214"/>
              <a:gd name="T66" fmla="*/ 2 w 2184"/>
              <a:gd name="T67" fmla="*/ 1412 h 2214"/>
              <a:gd name="T68" fmla="*/ 22 w 2184"/>
              <a:gd name="T69" fmla="*/ 1149 h 2214"/>
              <a:gd name="T70" fmla="*/ 117 w 2184"/>
              <a:gd name="T71" fmla="*/ 912 h 2214"/>
              <a:gd name="T72" fmla="*/ 283 w 2184"/>
              <a:gd name="T73" fmla="*/ 710 h 2214"/>
              <a:gd name="T74" fmla="*/ 512 w 2184"/>
              <a:gd name="T75" fmla="*/ 566 h 2214"/>
              <a:gd name="T76" fmla="*/ 795 w 2184"/>
              <a:gd name="T77" fmla="*/ 500 h 2214"/>
              <a:gd name="T78" fmla="*/ 1064 w 2184"/>
              <a:gd name="T79" fmla="*/ 519 h 2214"/>
              <a:gd name="T80" fmla="*/ 1248 w 2184"/>
              <a:gd name="T81" fmla="*/ 594 h 2214"/>
              <a:gd name="T82" fmla="*/ 1478 w 2184"/>
              <a:gd name="T83" fmla="*/ 541 h 2214"/>
              <a:gd name="T84" fmla="*/ 1724 w 2184"/>
              <a:gd name="T85" fmla="*/ 298 h 2214"/>
              <a:gd name="T86" fmla="*/ 1363 w 2184"/>
              <a:gd name="T87" fmla="*/ 184 h 2214"/>
              <a:gd name="T88" fmla="*/ 1362 w 2184"/>
              <a:gd name="T89" fmla="*/ 54 h 2214"/>
              <a:gd name="T90" fmla="*/ 1468 w 2184"/>
              <a:gd name="T91" fmla="*/ 2 h 2214"/>
              <a:gd name="T92" fmla="*/ 1720 w 2184"/>
              <a:gd name="T93" fmla="*/ 2 h 2214"/>
              <a:gd name="T94" fmla="*/ 1986 w 2184"/>
              <a:gd name="T9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4" h="2214">
                <a:moveTo>
                  <a:pt x="832" y="742"/>
                </a:moveTo>
                <a:lnTo>
                  <a:pt x="766" y="747"/>
                </a:lnTo>
                <a:lnTo>
                  <a:pt x="708" y="758"/>
                </a:lnTo>
                <a:lnTo>
                  <a:pt x="656" y="771"/>
                </a:lnTo>
                <a:lnTo>
                  <a:pt x="608" y="789"/>
                </a:lnTo>
                <a:lnTo>
                  <a:pt x="563" y="808"/>
                </a:lnTo>
                <a:lnTo>
                  <a:pt x="523" y="832"/>
                </a:lnTo>
                <a:lnTo>
                  <a:pt x="487" y="857"/>
                </a:lnTo>
                <a:lnTo>
                  <a:pt x="453" y="886"/>
                </a:lnTo>
                <a:lnTo>
                  <a:pt x="422" y="917"/>
                </a:lnTo>
                <a:lnTo>
                  <a:pt x="393" y="950"/>
                </a:lnTo>
                <a:lnTo>
                  <a:pt x="366" y="984"/>
                </a:lnTo>
                <a:lnTo>
                  <a:pt x="342" y="1021"/>
                </a:lnTo>
                <a:lnTo>
                  <a:pt x="334" y="1031"/>
                </a:lnTo>
                <a:lnTo>
                  <a:pt x="326" y="1046"/>
                </a:lnTo>
                <a:lnTo>
                  <a:pt x="313" y="1065"/>
                </a:lnTo>
                <a:lnTo>
                  <a:pt x="301" y="1089"/>
                </a:lnTo>
                <a:lnTo>
                  <a:pt x="288" y="1117"/>
                </a:lnTo>
                <a:lnTo>
                  <a:pt x="274" y="1148"/>
                </a:lnTo>
                <a:lnTo>
                  <a:pt x="262" y="1182"/>
                </a:lnTo>
                <a:lnTo>
                  <a:pt x="252" y="1220"/>
                </a:lnTo>
                <a:lnTo>
                  <a:pt x="243" y="1261"/>
                </a:lnTo>
                <a:lnTo>
                  <a:pt x="238" y="1304"/>
                </a:lnTo>
                <a:lnTo>
                  <a:pt x="236" y="1370"/>
                </a:lnTo>
                <a:lnTo>
                  <a:pt x="240" y="1433"/>
                </a:lnTo>
                <a:lnTo>
                  <a:pt x="248" y="1493"/>
                </a:lnTo>
                <a:lnTo>
                  <a:pt x="263" y="1549"/>
                </a:lnTo>
                <a:lnTo>
                  <a:pt x="281" y="1603"/>
                </a:lnTo>
                <a:lnTo>
                  <a:pt x="306" y="1652"/>
                </a:lnTo>
                <a:lnTo>
                  <a:pt x="333" y="1699"/>
                </a:lnTo>
                <a:lnTo>
                  <a:pt x="365" y="1742"/>
                </a:lnTo>
                <a:lnTo>
                  <a:pt x="401" y="1781"/>
                </a:lnTo>
                <a:lnTo>
                  <a:pt x="439" y="1817"/>
                </a:lnTo>
                <a:lnTo>
                  <a:pt x="481" y="1849"/>
                </a:lnTo>
                <a:lnTo>
                  <a:pt x="524" y="1877"/>
                </a:lnTo>
                <a:lnTo>
                  <a:pt x="571" y="1902"/>
                </a:lnTo>
                <a:lnTo>
                  <a:pt x="619" y="1922"/>
                </a:lnTo>
                <a:lnTo>
                  <a:pt x="668" y="1940"/>
                </a:lnTo>
                <a:lnTo>
                  <a:pt x="720" y="1952"/>
                </a:lnTo>
                <a:lnTo>
                  <a:pt x="771" y="1962"/>
                </a:lnTo>
                <a:lnTo>
                  <a:pt x="823" y="1967"/>
                </a:lnTo>
                <a:lnTo>
                  <a:pt x="876" y="1968"/>
                </a:lnTo>
                <a:lnTo>
                  <a:pt x="929" y="1965"/>
                </a:lnTo>
                <a:lnTo>
                  <a:pt x="980" y="1958"/>
                </a:lnTo>
                <a:lnTo>
                  <a:pt x="1032" y="1947"/>
                </a:lnTo>
                <a:lnTo>
                  <a:pt x="1083" y="1932"/>
                </a:lnTo>
                <a:lnTo>
                  <a:pt x="1132" y="1913"/>
                </a:lnTo>
                <a:lnTo>
                  <a:pt x="1179" y="1889"/>
                </a:lnTo>
                <a:lnTo>
                  <a:pt x="1224" y="1861"/>
                </a:lnTo>
                <a:lnTo>
                  <a:pt x="1267" y="1828"/>
                </a:lnTo>
                <a:lnTo>
                  <a:pt x="1308" y="1791"/>
                </a:lnTo>
                <a:lnTo>
                  <a:pt x="1345" y="1749"/>
                </a:lnTo>
                <a:lnTo>
                  <a:pt x="1379" y="1704"/>
                </a:lnTo>
                <a:lnTo>
                  <a:pt x="1409" y="1653"/>
                </a:lnTo>
                <a:lnTo>
                  <a:pt x="1442" y="1583"/>
                </a:lnTo>
                <a:lnTo>
                  <a:pt x="1465" y="1514"/>
                </a:lnTo>
                <a:lnTo>
                  <a:pt x="1480" y="1445"/>
                </a:lnTo>
                <a:lnTo>
                  <a:pt x="1486" y="1378"/>
                </a:lnTo>
                <a:lnTo>
                  <a:pt x="1485" y="1312"/>
                </a:lnTo>
                <a:lnTo>
                  <a:pt x="1476" y="1247"/>
                </a:lnTo>
                <a:lnTo>
                  <a:pt x="1460" y="1186"/>
                </a:lnTo>
                <a:lnTo>
                  <a:pt x="1438" y="1127"/>
                </a:lnTo>
                <a:lnTo>
                  <a:pt x="1410" y="1070"/>
                </a:lnTo>
                <a:lnTo>
                  <a:pt x="1376" y="1017"/>
                </a:lnTo>
                <a:lnTo>
                  <a:pt x="1337" y="968"/>
                </a:lnTo>
                <a:lnTo>
                  <a:pt x="1293" y="923"/>
                </a:lnTo>
                <a:lnTo>
                  <a:pt x="1245" y="881"/>
                </a:lnTo>
                <a:lnTo>
                  <a:pt x="1195" y="844"/>
                </a:lnTo>
                <a:lnTo>
                  <a:pt x="1139" y="813"/>
                </a:lnTo>
                <a:lnTo>
                  <a:pt x="1081" y="786"/>
                </a:lnTo>
                <a:lnTo>
                  <a:pt x="1021" y="765"/>
                </a:lnTo>
                <a:lnTo>
                  <a:pt x="960" y="752"/>
                </a:lnTo>
                <a:lnTo>
                  <a:pt x="897" y="743"/>
                </a:lnTo>
                <a:lnTo>
                  <a:pt x="832" y="742"/>
                </a:lnTo>
                <a:close/>
                <a:moveTo>
                  <a:pt x="1986" y="0"/>
                </a:moveTo>
                <a:lnTo>
                  <a:pt x="2045" y="0"/>
                </a:lnTo>
                <a:lnTo>
                  <a:pt x="2098" y="0"/>
                </a:lnTo>
                <a:lnTo>
                  <a:pt x="2145" y="2"/>
                </a:lnTo>
                <a:lnTo>
                  <a:pt x="2184" y="2"/>
                </a:lnTo>
                <a:lnTo>
                  <a:pt x="2184" y="794"/>
                </a:lnTo>
                <a:lnTo>
                  <a:pt x="1956" y="794"/>
                </a:lnTo>
                <a:lnTo>
                  <a:pt x="1956" y="407"/>
                </a:lnTo>
                <a:lnTo>
                  <a:pt x="1905" y="450"/>
                </a:lnTo>
                <a:lnTo>
                  <a:pt x="1852" y="497"/>
                </a:lnTo>
                <a:lnTo>
                  <a:pt x="1799" y="549"/>
                </a:lnTo>
                <a:lnTo>
                  <a:pt x="1745" y="603"/>
                </a:lnTo>
                <a:lnTo>
                  <a:pt x="1691" y="658"/>
                </a:lnTo>
                <a:lnTo>
                  <a:pt x="1636" y="715"/>
                </a:lnTo>
                <a:lnTo>
                  <a:pt x="1584" y="769"/>
                </a:lnTo>
                <a:lnTo>
                  <a:pt x="1532" y="822"/>
                </a:lnTo>
                <a:lnTo>
                  <a:pt x="1576" y="886"/>
                </a:lnTo>
                <a:lnTo>
                  <a:pt x="1614" y="951"/>
                </a:lnTo>
                <a:lnTo>
                  <a:pt x="1645" y="1017"/>
                </a:lnTo>
                <a:lnTo>
                  <a:pt x="1671" y="1085"/>
                </a:lnTo>
                <a:lnTo>
                  <a:pt x="1689" y="1154"/>
                </a:lnTo>
                <a:lnTo>
                  <a:pt x="1703" y="1223"/>
                </a:lnTo>
                <a:lnTo>
                  <a:pt x="1710" y="1292"/>
                </a:lnTo>
                <a:lnTo>
                  <a:pt x="1711" y="1362"/>
                </a:lnTo>
                <a:lnTo>
                  <a:pt x="1708" y="1431"/>
                </a:lnTo>
                <a:lnTo>
                  <a:pt x="1698" y="1498"/>
                </a:lnTo>
                <a:lnTo>
                  <a:pt x="1684" y="1566"/>
                </a:lnTo>
                <a:lnTo>
                  <a:pt x="1665" y="1631"/>
                </a:lnTo>
                <a:lnTo>
                  <a:pt x="1640" y="1695"/>
                </a:lnTo>
                <a:lnTo>
                  <a:pt x="1612" y="1756"/>
                </a:lnTo>
                <a:lnTo>
                  <a:pt x="1577" y="1815"/>
                </a:lnTo>
                <a:lnTo>
                  <a:pt x="1540" y="1872"/>
                </a:lnTo>
                <a:lnTo>
                  <a:pt x="1497" y="1926"/>
                </a:lnTo>
                <a:lnTo>
                  <a:pt x="1452" y="1975"/>
                </a:lnTo>
                <a:lnTo>
                  <a:pt x="1401" y="2022"/>
                </a:lnTo>
                <a:lnTo>
                  <a:pt x="1348" y="2064"/>
                </a:lnTo>
                <a:lnTo>
                  <a:pt x="1291" y="2101"/>
                </a:lnTo>
                <a:lnTo>
                  <a:pt x="1230" y="2134"/>
                </a:lnTo>
                <a:lnTo>
                  <a:pt x="1166" y="2161"/>
                </a:lnTo>
                <a:lnTo>
                  <a:pt x="1099" y="2183"/>
                </a:lnTo>
                <a:lnTo>
                  <a:pt x="1028" y="2199"/>
                </a:lnTo>
                <a:lnTo>
                  <a:pt x="956" y="2210"/>
                </a:lnTo>
                <a:lnTo>
                  <a:pt x="875" y="2214"/>
                </a:lnTo>
                <a:lnTo>
                  <a:pt x="796" y="2213"/>
                </a:lnTo>
                <a:lnTo>
                  <a:pt x="721" y="2204"/>
                </a:lnTo>
                <a:lnTo>
                  <a:pt x="648" y="2190"/>
                </a:lnTo>
                <a:lnTo>
                  <a:pt x="579" y="2171"/>
                </a:lnTo>
                <a:lnTo>
                  <a:pt x="513" y="2145"/>
                </a:lnTo>
                <a:lnTo>
                  <a:pt x="451" y="2115"/>
                </a:lnTo>
                <a:lnTo>
                  <a:pt x="392" y="2081"/>
                </a:lnTo>
                <a:lnTo>
                  <a:pt x="337" y="2043"/>
                </a:lnTo>
                <a:lnTo>
                  <a:pt x="285" y="2000"/>
                </a:lnTo>
                <a:lnTo>
                  <a:pt x="237" y="1953"/>
                </a:lnTo>
                <a:lnTo>
                  <a:pt x="194" y="1903"/>
                </a:lnTo>
                <a:lnTo>
                  <a:pt x="153" y="1850"/>
                </a:lnTo>
                <a:lnTo>
                  <a:pt x="119" y="1793"/>
                </a:lnTo>
                <a:lnTo>
                  <a:pt x="87" y="1735"/>
                </a:lnTo>
                <a:lnTo>
                  <a:pt x="61" y="1674"/>
                </a:lnTo>
                <a:lnTo>
                  <a:pt x="39" y="1611"/>
                </a:lnTo>
                <a:lnTo>
                  <a:pt x="22" y="1546"/>
                </a:lnTo>
                <a:lnTo>
                  <a:pt x="9" y="1480"/>
                </a:lnTo>
                <a:lnTo>
                  <a:pt x="2" y="1412"/>
                </a:lnTo>
                <a:lnTo>
                  <a:pt x="0" y="1344"/>
                </a:lnTo>
                <a:lnTo>
                  <a:pt x="2" y="1276"/>
                </a:lnTo>
                <a:lnTo>
                  <a:pt x="9" y="1212"/>
                </a:lnTo>
                <a:lnTo>
                  <a:pt x="22" y="1149"/>
                </a:lnTo>
                <a:lnTo>
                  <a:pt x="38" y="1087"/>
                </a:lnTo>
                <a:lnTo>
                  <a:pt x="60" y="1027"/>
                </a:lnTo>
                <a:lnTo>
                  <a:pt x="86" y="968"/>
                </a:lnTo>
                <a:lnTo>
                  <a:pt x="117" y="912"/>
                </a:lnTo>
                <a:lnTo>
                  <a:pt x="152" y="857"/>
                </a:lnTo>
                <a:lnTo>
                  <a:pt x="192" y="805"/>
                </a:lnTo>
                <a:lnTo>
                  <a:pt x="235" y="755"/>
                </a:lnTo>
                <a:lnTo>
                  <a:pt x="283" y="710"/>
                </a:lnTo>
                <a:lnTo>
                  <a:pt x="334" y="668"/>
                </a:lnTo>
                <a:lnTo>
                  <a:pt x="390" y="630"/>
                </a:lnTo>
                <a:lnTo>
                  <a:pt x="449" y="596"/>
                </a:lnTo>
                <a:lnTo>
                  <a:pt x="512" y="566"/>
                </a:lnTo>
                <a:lnTo>
                  <a:pt x="577" y="541"/>
                </a:lnTo>
                <a:lnTo>
                  <a:pt x="647" y="522"/>
                </a:lnTo>
                <a:lnTo>
                  <a:pt x="720" y="507"/>
                </a:lnTo>
                <a:lnTo>
                  <a:pt x="795" y="500"/>
                </a:lnTo>
                <a:lnTo>
                  <a:pt x="873" y="497"/>
                </a:lnTo>
                <a:lnTo>
                  <a:pt x="956" y="502"/>
                </a:lnTo>
                <a:lnTo>
                  <a:pt x="1012" y="508"/>
                </a:lnTo>
                <a:lnTo>
                  <a:pt x="1064" y="519"/>
                </a:lnTo>
                <a:lnTo>
                  <a:pt x="1112" y="533"/>
                </a:lnTo>
                <a:lnTo>
                  <a:pt x="1159" y="550"/>
                </a:lnTo>
                <a:lnTo>
                  <a:pt x="1203" y="571"/>
                </a:lnTo>
                <a:lnTo>
                  <a:pt x="1248" y="594"/>
                </a:lnTo>
                <a:lnTo>
                  <a:pt x="1294" y="621"/>
                </a:lnTo>
                <a:lnTo>
                  <a:pt x="1342" y="652"/>
                </a:lnTo>
                <a:lnTo>
                  <a:pt x="1411" y="598"/>
                </a:lnTo>
                <a:lnTo>
                  <a:pt x="1478" y="541"/>
                </a:lnTo>
                <a:lnTo>
                  <a:pt x="1540" y="481"/>
                </a:lnTo>
                <a:lnTo>
                  <a:pt x="1602" y="421"/>
                </a:lnTo>
                <a:lnTo>
                  <a:pt x="1664" y="359"/>
                </a:lnTo>
                <a:lnTo>
                  <a:pt x="1724" y="298"/>
                </a:lnTo>
                <a:lnTo>
                  <a:pt x="1787" y="238"/>
                </a:lnTo>
                <a:lnTo>
                  <a:pt x="1372" y="238"/>
                </a:lnTo>
                <a:lnTo>
                  <a:pt x="1367" y="213"/>
                </a:lnTo>
                <a:lnTo>
                  <a:pt x="1363" y="184"/>
                </a:lnTo>
                <a:lnTo>
                  <a:pt x="1361" y="153"/>
                </a:lnTo>
                <a:lnTo>
                  <a:pt x="1360" y="120"/>
                </a:lnTo>
                <a:lnTo>
                  <a:pt x="1360" y="86"/>
                </a:lnTo>
                <a:lnTo>
                  <a:pt x="1362" y="54"/>
                </a:lnTo>
                <a:lnTo>
                  <a:pt x="1366" y="26"/>
                </a:lnTo>
                <a:lnTo>
                  <a:pt x="1372" y="2"/>
                </a:lnTo>
                <a:lnTo>
                  <a:pt x="1416" y="2"/>
                </a:lnTo>
                <a:lnTo>
                  <a:pt x="1468" y="2"/>
                </a:lnTo>
                <a:lnTo>
                  <a:pt x="1526" y="2"/>
                </a:lnTo>
                <a:lnTo>
                  <a:pt x="1587" y="2"/>
                </a:lnTo>
                <a:lnTo>
                  <a:pt x="1652" y="2"/>
                </a:lnTo>
                <a:lnTo>
                  <a:pt x="1720" y="2"/>
                </a:lnTo>
                <a:lnTo>
                  <a:pt x="1789" y="0"/>
                </a:lnTo>
                <a:lnTo>
                  <a:pt x="1857" y="0"/>
                </a:lnTo>
                <a:lnTo>
                  <a:pt x="1922" y="0"/>
                </a:lnTo>
                <a:lnTo>
                  <a:pt x="1986"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dirty="0"/>
          </a:p>
        </p:txBody>
      </p:sp>
      <p:sp>
        <p:nvSpPr>
          <p:cNvPr id="61" name="Freeform 47">
            <a:extLst>
              <a:ext uri="{FF2B5EF4-FFF2-40B4-BE49-F238E27FC236}">
                <a16:creationId xmlns:a16="http://schemas.microsoft.com/office/drawing/2014/main" id="{F8359F60-CDC9-4649-848D-6F54886F8FF6}"/>
              </a:ext>
            </a:extLst>
          </p:cNvPr>
          <p:cNvSpPr>
            <a:spLocks noEditPoints="1"/>
          </p:cNvSpPr>
          <p:nvPr/>
        </p:nvSpPr>
        <p:spPr bwMode="auto">
          <a:xfrm>
            <a:off x="2269747" y="1678975"/>
            <a:ext cx="488643" cy="644841"/>
          </a:xfrm>
          <a:custGeom>
            <a:avLst/>
            <a:gdLst>
              <a:gd name="T0" fmla="*/ 748 w 1797"/>
              <a:gd name="T1" fmla="*/ 271 h 2496"/>
              <a:gd name="T2" fmla="*/ 571 w 1797"/>
              <a:gd name="T3" fmla="*/ 338 h 2496"/>
              <a:gd name="T4" fmla="*/ 431 w 1797"/>
              <a:gd name="T5" fmla="*/ 442 h 2496"/>
              <a:gd name="T6" fmla="*/ 334 w 1797"/>
              <a:gd name="T7" fmla="*/ 570 h 2496"/>
              <a:gd name="T8" fmla="*/ 309 w 1797"/>
              <a:gd name="T9" fmla="*/ 619 h 2496"/>
              <a:gd name="T10" fmla="*/ 277 w 1797"/>
              <a:gd name="T11" fmla="*/ 709 h 2496"/>
              <a:gd name="T12" fmla="*/ 249 w 1797"/>
              <a:gd name="T13" fmla="*/ 854 h 2496"/>
              <a:gd name="T14" fmla="*/ 257 w 1797"/>
              <a:gd name="T15" fmla="*/ 1040 h 2496"/>
              <a:gd name="T16" fmla="*/ 313 w 1797"/>
              <a:gd name="T17" fmla="*/ 1199 h 2496"/>
              <a:gd name="T18" fmla="*/ 409 w 1797"/>
              <a:gd name="T19" fmla="*/ 1328 h 2496"/>
              <a:gd name="T20" fmla="*/ 533 w 1797"/>
              <a:gd name="T21" fmla="*/ 1427 h 2496"/>
              <a:gd name="T22" fmla="*/ 679 w 1797"/>
              <a:gd name="T23" fmla="*/ 1495 h 2496"/>
              <a:gd name="T24" fmla="*/ 838 w 1797"/>
              <a:gd name="T25" fmla="*/ 1529 h 2496"/>
              <a:gd name="T26" fmla="*/ 1001 w 1797"/>
              <a:gd name="T27" fmla="*/ 1527 h 2496"/>
              <a:gd name="T28" fmla="*/ 1158 w 1797"/>
              <a:gd name="T29" fmla="*/ 1488 h 2496"/>
              <a:gd name="T30" fmla="*/ 1301 w 1797"/>
              <a:gd name="T31" fmla="*/ 1408 h 2496"/>
              <a:gd name="T32" fmla="*/ 1421 w 1797"/>
              <a:gd name="T33" fmla="*/ 1288 h 2496"/>
              <a:gd name="T34" fmla="*/ 1508 w 1797"/>
              <a:gd name="T35" fmla="*/ 1132 h 2496"/>
              <a:gd name="T36" fmla="*/ 1540 w 1797"/>
              <a:gd name="T37" fmla="*/ 966 h 2496"/>
              <a:gd name="T38" fmla="*/ 1530 w 1797"/>
              <a:gd name="T39" fmla="*/ 794 h 2496"/>
              <a:gd name="T40" fmla="*/ 1487 w 1797"/>
              <a:gd name="T41" fmla="*/ 634 h 2496"/>
              <a:gd name="T42" fmla="*/ 1418 w 1797"/>
              <a:gd name="T43" fmla="*/ 501 h 2496"/>
              <a:gd name="T44" fmla="*/ 1311 w 1797"/>
              <a:gd name="T45" fmla="*/ 391 h 2496"/>
              <a:gd name="T46" fmla="*/ 1151 w 1797"/>
              <a:gd name="T47" fmla="*/ 301 h 2496"/>
              <a:gd name="T48" fmla="*/ 957 w 1797"/>
              <a:gd name="T49" fmla="*/ 257 h 2496"/>
              <a:gd name="T50" fmla="*/ 955 w 1797"/>
              <a:gd name="T51" fmla="*/ 1 h 2496"/>
              <a:gd name="T52" fmla="*/ 1186 w 1797"/>
              <a:gd name="T53" fmla="*/ 41 h 2496"/>
              <a:gd name="T54" fmla="*/ 1387 w 1797"/>
              <a:gd name="T55" fmla="*/ 132 h 2496"/>
              <a:gd name="T56" fmla="*/ 1553 w 1797"/>
              <a:gd name="T57" fmla="*/ 268 h 2496"/>
              <a:gd name="T58" fmla="*/ 1680 w 1797"/>
              <a:gd name="T59" fmla="*/ 439 h 2496"/>
              <a:gd name="T60" fmla="*/ 1762 w 1797"/>
              <a:gd name="T61" fmla="*/ 639 h 2496"/>
              <a:gd name="T62" fmla="*/ 1797 w 1797"/>
              <a:gd name="T63" fmla="*/ 863 h 2496"/>
              <a:gd name="T64" fmla="*/ 1778 w 1797"/>
              <a:gd name="T65" fmla="*/ 1099 h 2496"/>
              <a:gd name="T66" fmla="*/ 1708 w 1797"/>
              <a:gd name="T67" fmla="*/ 1303 h 2496"/>
              <a:gd name="T68" fmla="*/ 1591 w 1797"/>
              <a:gd name="T69" fmla="*/ 1475 h 2496"/>
              <a:gd name="T70" fmla="*/ 1434 w 1797"/>
              <a:gd name="T71" fmla="*/ 1612 h 2496"/>
              <a:gd name="T72" fmla="*/ 1242 w 1797"/>
              <a:gd name="T73" fmla="*/ 1714 h 2496"/>
              <a:gd name="T74" fmla="*/ 1023 w 1797"/>
              <a:gd name="T75" fmla="*/ 1779 h 2496"/>
              <a:gd name="T76" fmla="*/ 1021 w 1797"/>
              <a:gd name="T77" fmla="*/ 1821 h 2496"/>
              <a:gd name="T78" fmla="*/ 1020 w 1797"/>
              <a:gd name="T79" fmla="*/ 1876 h 2496"/>
              <a:gd name="T80" fmla="*/ 1136 w 1797"/>
              <a:gd name="T81" fmla="*/ 1902 h 2496"/>
              <a:gd name="T82" fmla="*/ 1334 w 1797"/>
              <a:gd name="T83" fmla="*/ 1901 h 2496"/>
              <a:gd name="T84" fmla="*/ 1532 w 1797"/>
              <a:gd name="T85" fmla="*/ 1901 h 2496"/>
              <a:gd name="T86" fmla="*/ 1021 w 1797"/>
              <a:gd name="T87" fmla="*/ 2171 h 2496"/>
              <a:gd name="T88" fmla="*/ 1023 w 1797"/>
              <a:gd name="T89" fmla="*/ 2271 h 2496"/>
              <a:gd name="T90" fmla="*/ 1024 w 1797"/>
              <a:gd name="T91" fmla="*/ 2383 h 2496"/>
              <a:gd name="T92" fmla="*/ 1018 w 1797"/>
              <a:gd name="T93" fmla="*/ 2475 h 2496"/>
              <a:gd name="T94" fmla="*/ 768 w 1797"/>
              <a:gd name="T95" fmla="*/ 2147 h 2496"/>
              <a:gd name="T96" fmla="*/ 768 w 1797"/>
              <a:gd name="T97" fmla="*/ 1901 h 2496"/>
              <a:gd name="T98" fmla="*/ 635 w 1797"/>
              <a:gd name="T99" fmla="*/ 1748 h 2496"/>
              <a:gd name="T100" fmla="*/ 453 w 1797"/>
              <a:gd name="T101" fmla="*/ 1666 h 2496"/>
              <a:gd name="T102" fmla="*/ 293 w 1797"/>
              <a:gd name="T103" fmla="*/ 1555 h 2496"/>
              <a:gd name="T104" fmla="*/ 162 w 1797"/>
              <a:gd name="T105" fmla="*/ 1415 h 2496"/>
              <a:gd name="T106" fmla="*/ 66 w 1797"/>
              <a:gd name="T107" fmla="*/ 1244 h 2496"/>
              <a:gd name="T108" fmla="*/ 11 w 1797"/>
              <a:gd name="T109" fmla="*/ 1042 h 2496"/>
              <a:gd name="T110" fmla="*/ 4 w 1797"/>
              <a:gd name="T111" fmla="*/ 809 h 2496"/>
              <a:gd name="T112" fmla="*/ 55 w 1797"/>
              <a:gd name="T113" fmla="*/ 584 h 2496"/>
              <a:gd name="T114" fmla="*/ 159 w 1797"/>
              <a:gd name="T115" fmla="*/ 383 h 2496"/>
              <a:gd name="T116" fmla="*/ 306 w 1797"/>
              <a:gd name="T117" fmla="*/ 215 h 2496"/>
              <a:gd name="T118" fmla="*/ 492 w 1797"/>
              <a:gd name="T119" fmla="*/ 89 h 2496"/>
              <a:gd name="T120" fmla="*/ 709 w 1797"/>
              <a:gd name="T121" fmla="*/ 16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7" h="2496">
                <a:moveTo>
                  <a:pt x="887" y="254"/>
                </a:moveTo>
                <a:lnTo>
                  <a:pt x="815" y="259"/>
                </a:lnTo>
                <a:lnTo>
                  <a:pt x="748" y="271"/>
                </a:lnTo>
                <a:lnTo>
                  <a:pt x="685" y="289"/>
                </a:lnTo>
                <a:lnTo>
                  <a:pt x="626" y="311"/>
                </a:lnTo>
                <a:lnTo>
                  <a:pt x="571" y="338"/>
                </a:lnTo>
                <a:lnTo>
                  <a:pt x="521" y="370"/>
                </a:lnTo>
                <a:lnTo>
                  <a:pt x="474" y="404"/>
                </a:lnTo>
                <a:lnTo>
                  <a:pt x="431" y="442"/>
                </a:lnTo>
                <a:lnTo>
                  <a:pt x="394" y="483"/>
                </a:lnTo>
                <a:lnTo>
                  <a:pt x="361" y="526"/>
                </a:lnTo>
                <a:lnTo>
                  <a:pt x="334" y="570"/>
                </a:lnTo>
                <a:lnTo>
                  <a:pt x="327" y="581"/>
                </a:lnTo>
                <a:lnTo>
                  <a:pt x="319" y="599"/>
                </a:lnTo>
                <a:lnTo>
                  <a:pt x="309" y="619"/>
                </a:lnTo>
                <a:lnTo>
                  <a:pt x="299" y="645"/>
                </a:lnTo>
                <a:lnTo>
                  <a:pt x="287" y="676"/>
                </a:lnTo>
                <a:lnTo>
                  <a:pt x="277" y="709"/>
                </a:lnTo>
                <a:lnTo>
                  <a:pt x="266" y="747"/>
                </a:lnTo>
                <a:lnTo>
                  <a:pt x="257" y="788"/>
                </a:lnTo>
                <a:lnTo>
                  <a:pt x="249" y="854"/>
                </a:lnTo>
                <a:lnTo>
                  <a:pt x="245" y="920"/>
                </a:lnTo>
                <a:lnTo>
                  <a:pt x="249" y="981"/>
                </a:lnTo>
                <a:lnTo>
                  <a:pt x="257" y="1040"/>
                </a:lnTo>
                <a:lnTo>
                  <a:pt x="271" y="1095"/>
                </a:lnTo>
                <a:lnTo>
                  <a:pt x="289" y="1148"/>
                </a:lnTo>
                <a:lnTo>
                  <a:pt x="313" y="1199"/>
                </a:lnTo>
                <a:lnTo>
                  <a:pt x="341" y="1244"/>
                </a:lnTo>
                <a:lnTo>
                  <a:pt x="373" y="1288"/>
                </a:lnTo>
                <a:lnTo>
                  <a:pt x="409" y="1328"/>
                </a:lnTo>
                <a:lnTo>
                  <a:pt x="447" y="1365"/>
                </a:lnTo>
                <a:lnTo>
                  <a:pt x="489" y="1398"/>
                </a:lnTo>
                <a:lnTo>
                  <a:pt x="533" y="1427"/>
                </a:lnTo>
                <a:lnTo>
                  <a:pt x="580" y="1454"/>
                </a:lnTo>
                <a:lnTo>
                  <a:pt x="629" y="1477"/>
                </a:lnTo>
                <a:lnTo>
                  <a:pt x="679" y="1495"/>
                </a:lnTo>
                <a:lnTo>
                  <a:pt x="731" y="1510"/>
                </a:lnTo>
                <a:lnTo>
                  <a:pt x="784" y="1522"/>
                </a:lnTo>
                <a:lnTo>
                  <a:pt x="838" y="1529"/>
                </a:lnTo>
                <a:lnTo>
                  <a:pt x="892" y="1532"/>
                </a:lnTo>
                <a:lnTo>
                  <a:pt x="946" y="1532"/>
                </a:lnTo>
                <a:lnTo>
                  <a:pt x="1001" y="1527"/>
                </a:lnTo>
                <a:lnTo>
                  <a:pt x="1053" y="1518"/>
                </a:lnTo>
                <a:lnTo>
                  <a:pt x="1106" y="1505"/>
                </a:lnTo>
                <a:lnTo>
                  <a:pt x="1158" y="1488"/>
                </a:lnTo>
                <a:lnTo>
                  <a:pt x="1207" y="1466"/>
                </a:lnTo>
                <a:lnTo>
                  <a:pt x="1255" y="1438"/>
                </a:lnTo>
                <a:lnTo>
                  <a:pt x="1301" y="1408"/>
                </a:lnTo>
                <a:lnTo>
                  <a:pt x="1344" y="1373"/>
                </a:lnTo>
                <a:lnTo>
                  <a:pt x="1385" y="1333"/>
                </a:lnTo>
                <a:lnTo>
                  <a:pt x="1421" y="1288"/>
                </a:lnTo>
                <a:lnTo>
                  <a:pt x="1456" y="1238"/>
                </a:lnTo>
                <a:lnTo>
                  <a:pt x="1485" y="1184"/>
                </a:lnTo>
                <a:lnTo>
                  <a:pt x="1508" y="1132"/>
                </a:lnTo>
                <a:lnTo>
                  <a:pt x="1524" y="1079"/>
                </a:lnTo>
                <a:lnTo>
                  <a:pt x="1533" y="1023"/>
                </a:lnTo>
                <a:lnTo>
                  <a:pt x="1540" y="966"/>
                </a:lnTo>
                <a:lnTo>
                  <a:pt x="1541" y="908"/>
                </a:lnTo>
                <a:lnTo>
                  <a:pt x="1537" y="851"/>
                </a:lnTo>
                <a:lnTo>
                  <a:pt x="1530" y="794"/>
                </a:lnTo>
                <a:lnTo>
                  <a:pt x="1519" y="739"/>
                </a:lnTo>
                <a:lnTo>
                  <a:pt x="1504" y="685"/>
                </a:lnTo>
                <a:lnTo>
                  <a:pt x="1487" y="634"/>
                </a:lnTo>
                <a:lnTo>
                  <a:pt x="1466" y="585"/>
                </a:lnTo>
                <a:lnTo>
                  <a:pt x="1442" y="541"/>
                </a:lnTo>
                <a:lnTo>
                  <a:pt x="1418" y="501"/>
                </a:lnTo>
                <a:lnTo>
                  <a:pt x="1391" y="467"/>
                </a:lnTo>
                <a:lnTo>
                  <a:pt x="1354" y="428"/>
                </a:lnTo>
                <a:lnTo>
                  <a:pt x="1311" y="391"/>
                </a:lnTo>
                <a:lnTo>
                  <a:pt x="1261" y="358"/>
                </a:lnTo>
                <a:lnTo>
                  <a:pt x="1209" y="327"/>
                </a:lnTo>
                <a:lnTo>
                  <a:pt x="1151" y="301"/>
                </a:lnTo>
                <a:lnTo>
                  <a:pt x="1090" y="280"/>
                </a:lnTo>
                <a:lnTo>
                  <a:pt x="1025" y="265"/>
                </a:lnTo>
                <a:lnTo>
                  <a:pt x="957" y="257"/>
                </a:lnTo>
                <a:lnTo>
                  <a:pt x="887" y="254"/>
                </a:lnTo>
                <a:close/>
                <a:moveTo>
                  <a:pt x="873" y="0"/>
                </a:moveTo>
                <a:lnTo>
                  <a:pt x="955" y="1"/>
                </a:lnTo>
                <a:lnTo>
                  <a:pt x="1035" y="8"/>
                </a:lnTo>
                <a:lnTo>
                  <a:pt x="1113" y="22"/>
                </a:lnTo>
                <a:lnTo>
                  <a:pt x="1186" y="41"/>
                </a:lnTo>
                <a:lnTo>
                  <a:pt x="1257" y="67"/>
                </a:lnTo>
                <a:lnTo>
                  <a:pt x="1324" y="97"/>
                </a:lnTo>
                <a:lnTo>
                  <a:pt x="1387" y="132"/>
                </a:lnTo>
                <a:lnTo>
                  <a:pt x="1446" y="173"/>
                </a:lnTo>
                <a:lnTo>
                  <a:pt x="1501" y="219"/>
                </a:lnTo>
                <a:lnTo>
                  <a:pt x="1553" y="268"/>
                </a:lnTo>
                <a:lnTo>
                  <a:pt x="1600" y="321"/>
                </a:lnTo>
                <a:lnTo>
                  <a:pt x="1643" y="377"/>
                </a:lnTo>
                <a:lnTo>
                  <a:pt x="1680" y="439"/>
                </a:lnTo>
                <a:lnTo>
                  <a:pt x="1713" y="503"/>
                </a:lnTo>
                <a:lnTo>
                  <a:pt x="1740" y="569"/>
                </a:lnTo>
                <a:lnTo>
                  <a:pt x="1762" y="639"/>
                </a:lnTo>
                <a:lnTo>
                  <a:pt x="1780" y="712"/>
                </a:lnTo>
                <a:lnTo>
                  <a:pt x="1792" y="787"/>
                </a:lnTo>
                <a:lnTo>
                  <a:pt x="1797" y="863"/>
                </a:lnTo>
                <a:lnTo>
                  <a:pt x="1797" y="945"/>
                </a:lnTo>
                <a:lnTo>
                  <a:pt x="1791" y="1024"/>
                </a:lnTo>
                <a:lnTo>
                  <a:pt x="1778" y="1099"/>
                </a:lnTo>
                <a:lnTo>
                  <a:pt x="1760" y="1170"/>
                </a:lnTo>
                <a:lnTo>
                  <a:pt x="1736" y="1239"/>
                </a:lnTo>
                <a:lnTo>
                  <a:pt x="1708" y="1303"/>
                </a:lnTo>
                <a:lnTo>
                  <a:pt x="1674" y="1365"/>
                </a:lnTo>
                <a:lnTo>
                  <a:pt x="1634" y="1421"/>
                </a:lnTo>
                <a:lnTo>
                  <a:pt x="1591" y="1475"/>
                </a:lnTo>
                <a:lnTo>
                  <a:pt x="1542" y="1525"/>
                </a:lnTo>
                <a:lnTo>
                  <a:pt x="1490" y="1570"/>
                </a:lnTo>
                <a:lnTo>
                  <a:pt x="1434" y="1612"/>
                </a:lnTo>
                <a:lnTo>
                  <a:pt x="1373" y="1650"/>
                </a:lnTo>
                <a:lnTo>
                  <a:pt x="1309" y="1683"/>
                </a:lnTo>
                <a:lnTo>
                  <a:pt x="1242" y="1714"/>
                </a:lnTo>
                <a:lnTo>
                  <a:pt x="1172" y="1740"/>
                </a:lnTo>
                <a:lnTo>
                  <a:pt x="1099" y="1761"/>
                </a:lnTo>
                <a:lnTo>
                  <a:pt x="1023" y="1779"/>
                </a:lnTo>
                <a:lnTo>
                  <a:pt x="1020" y="1789"/>
                </a:lnTo>
                <a:lnTo>
                  <a:pt x="1020" y="1804"/>
                </a:lnTo>
                <a:lnTo>
                  <a:pt x="1021" y="1821"/>
                </a:lnTo>
                <a:lnTo>
                  <a:pt x="1023" y="1841"/>
                </a:lnTo>
                <a:lnTo>
                  <a:pt x="1023" y="1859"/>
                </a:lnTo>
                <a:lnTo>
                  <a:pt x="1020" y="1876"/>
                </a:lnTo>
                <a:lnTo>
                  <a:pt x="1013" y="1892"/>
                </a:lnTo>
                <a:lnTo>
                  <a:pt x="1073" y="1898"/>
                </a:lnTo>
                <a:lnTo>
                  <a:pt x="1136" y="1902"/>
                </a:lnTo>
                <a:lnTo>
                  <a:pt x="1201" y="1903"/>
                </a:lnTo>
                <a:lnTo>
                  <a:pt x="1268" y="1902"/>
                </a:lnTo>
                <a:lnTo>
                  <a:pt x="1334" y="1901"/>
                </a:lnTo>
                <a:lnTo>
                  <a:pt x="1402" y="1901"/>
                </a:lnTo>
                <a:lnTo>
                  <a:pt x="1468" y="1900"/>
                </a:lnTo>
                <a:lnTo>
                  <a:pt x="1532" y="1901"/>
                </a:lnTo>
                <a:lnTo>
                  <a:pt x="1532" y="2147"/>
                </a:lnTo>
                <a:lnTo>
                  <a:pt x="1023" y="2147"/>
                </a:lnTo>
                <a:lnTo>
                  <a:pt x="1021" y="2171"/>
                </a:lnTo>
                <a:lnTo>
                  <a:pt x="1021" y="2201"/>
                </a:lnTo>
                <a:lnTo>
                  <a:pt x="1021" y="2234"/>
                </a:lnTo>
                <a:lnTo>
                  <a:pt x="1023" y="2271"/>
                </a:lnTo>
                <a:lnTo>
                  <a:pt x="1023" y="2308"/>
                </a:lnTo>
                <a:lnTo>
                  <a:pt x="1024" y="2346"/>
                </a:lnTo>
                <a:lnTo>
                  <a:pt x="1024" y="2383"/>
                </a:lnTo>
                <a:lnTo>
                  <a:pt x="1023" y="2417"/>
                </a:lnTo>
                <a:lnTo>
                  <a:pt x="1021" y="2448"/>
                </a:lnTo>
                <a:lnTo>
                  <a:pt x="1018" y="2475"/>
                </a:lnTo>
                <a:lnTo>
                  <a:pt x="1013" y="2496"/>
                </a:lnTo>
                <a:lnTo>
                  <a:pt x="768" y="2496"/>
                </a:lnTo>
                <a:lnTo>
                  <a:pt x="768" y="2147"/>
                </a:lnTo>
                <a:lnTo>
                  <a:pt x="249" y="2147"/>
                </a:lnTo>
                <a:lnTo>
                  <a:pt x="249" y="1901"/>
                </a:lnTo>
                <a:lnTo>
                  <a:pt x="768" y="1901"/>
                </a:lnTo>
                <a:lnTo>
                  <a:pt x="768" y="1788"/>
                </a:lnTo>
                <a:lnTo>
                  <a:pt x="700" y="1769"/>
                </a:lnTo>
                <a:lnTo>
                  <a:pt x="635" y="1748"/>
                </a:lnTo>
                <a:lnTo>
                  <a:pt x="572" y="1724"/>
                </a:lnTo>
                <a:lnTo>
                  <a:pt x="511" y="1697"/>
                </a:lnTo>
                <a:lnTo>
                  <a:pt x="453" y="1666"/>
                </a:lnTo>
                <a:lnTo>
                  <a:pt x="396" y="1633"/>
                </a:lnTo>
                <a:lnTo>
                  <a:pt x="343" y="1596"/>
                </a:lnTo>
                <a:lnTo>
                  <a:pt x="293" y="1555"/>
                </a:lnTo>
                <a:lnTo>
                  <a:pt x="246" y="1512"/>
                </a:lnTo>
                <a:lnTo>
                  <a:pt x="202" y="1466"/>
                </a:lnTo>
                <a:lnTo>
                  <a:pt x="162" y="1415"/>
                </a:lnTo>
                <a:lnTo>
                  <a:pt x="127" y="1362"/>
                </a:lnTo>
                <a:lnTo>
                  <a:pt x="95" y="1306"/>
                </a:lnTo>
                <a:lnTo>
                  <a:pt x="66" y="1244"/>
                </a:lnTo>
                <a:lnTo>
                  <a:pt x="43" y="1180"/>
                </a:lnTo>
                <a:lnTo>
                  <a:pt x="25" y="1113"/>
                </a:lnTo>
                <a:lnTo>
                  <a:pt x="11" y="1042"/>
                </a:lnTo>
                <a:lnTo>
                  <a:pt x="2" y="967"/>
                </a:lnTo>
                <a:lnTo>
                  <a:pt x="0" y="888"/>
                </a:lnTo>
                <a:lnTo>
                  <a:pt x="4" y="809"/>
                </a:lnTo>
                <a:lnTo>
                  <a:pt x="15" y="733"/>
                </a:lnTo>
                <a:lnTo>
                  <a:pt x="32" y="658"/>
                </a:lnTo>
                <a:lnTo>
                  <a:pt x="55" y="584"/>
                </a:lnTo>
                <a:lnTo>
                  <a:pt x="85" y="514"/>
                </a:lnTo>
                <a:lnTo>
                  <a:pt x="119" y="447"/>
                </a:lnTo>
                <a:lnTo>
                  <a:pt x="159" y="383"/>
                </a:lnTo>
                <a:lnTo>
                  <a:pt x="203" y="323"/>
                </a:lnTo>
                <a:lnTo>
                  <a:pt x="252" y="267"/>
                </a:lnTo>
                <a:lnTo>
                  <a:pt x="306" y="215"/>
                </a:lnTo>
                <a:lnTo>
                  <a:pt x="364" y="168"/>
                </a:lnTo>
                <a:lnTo>
                  <a:pt x="427" y="125"/>
                </a:lnTo>
                <a:lnTo>
                  <a:pt x="492" y="89"/>
                </a:lnTo>
                <a:lnTo>
                  <a:pt x="561" y="59"/>
                </a:lnTo>
                <a:lnTo>
                  <a:pt x="634" y="34"/>
                </a:lnTo>
                <a:lnTo>
                  <a:pt x="709" y="16"/>
                </a:lnTo>
                <a:lnTo>
                  <a:pt x="786" y="5"/>
                </a:lnTo>
                <a:lnTo>
                  <a:pt x="873"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NZ"/>
          </a:p>
        </p:txBody>
      </p:sp>
      <p:sp>
        <p:nvSpPr>
          <p:cNvPr id="18" name="Text Placeholder 2">
            <a:extLst>
              <a:ext uri="{FF2B5EF4-FFF2-40B4-BE49-F238E27FC236}">
                <a16:creationId xmlns:a16="http://schemas.microsoft.com/office/drawing/2014/main" id="{91CF968E-8719-4160-A4E3-430A42BA92DC}"/>
              </a:ext>
            </a:extLst>
          </p:cNvPr>
          <p:cNvSpPr txBox="1">
            <a:spLocks/>
          </p:cNvSpPr>
          <p:nvPr/>
        </p:nvSpPr>
        <p:spPr>
          <a:xfrm>
            <a:off x="2015876" y="2733167"/>
            <a:ext cx="1154513" cy="7846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38% </a:t>
            </a:r>
            <a:endParaRPr lang="en-NZ" sz="2400" dirty="0">
              <a:solidFill>
                <a:schemeClr val="tx1">
                  <a:lumMod val="75000"/>
                </a:schemeClr>
              </a:solidFill>
              <a:latin typeface="+mj-lt"/>
              <a:cs typeface="Calibri" panose="020F0502020204030204" pitchFamily="34" charset="0"/>
            </a:endParaRPr>
          </a:p>
        </p:txBody>
      </p:sp>
      <p:sp>
        <p:nvSpPr>
          <p:cNvPr id="19" name="Text Placeholder 2">
            <a:extLst>
              <a:ext uri="{FF2B5EF4-FFF2-40B4-BE49-F238E27FC236}">
                <a16:creationId xmlns:a16="http://schemas.microsoft.com/office/drawing/2014/main" id="{284995E5-6FF2-458D-BF8A-98A78FF08B37}"/>
              </a:ext>
            </a:extLst>
          </p:cNvPr>
          <p:cNvSpPr txBox="1">
            <a:spLocks/>
          </p:cNvSpPr>
          <p:nvPr/>
        </p:nvSpPr>
        <p:spPr>
          <a:xfrm>
            <a:off x="9140658" y="2716548"/>
            <a:ext cx="1129683" cy="7846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23% </a:t>
            </a:r>
            <a:endParaRPr lang="en-NZ" sz="2400" dirty="0">
              <a:solidFill>
                <a:schemeClr val="tx1">
                  <a:lumMod val="75000"/>
                </a:schemeClr>
              </a:solidFill>
              <a:latin typeface="+mj-lt"/>
              <a:cs typeface="Calibri" panose="020F0502020204030204" pitchFamily="34" charset="0"/>
            </a:endParaRPr>
          </a:p>
        </p:txBody>
      </p:sp>
      <p:sp>
        <p:nvSpPr>
          <p:cNvPr id="62" name="Rectangle 61">
            <a:extLst>
              <a:ext uri="{FF2B5EF4-FFF2-40B4-BE49-F238E27FC236}">
                <a16:creationId xmlns:a16="http://schemas.microsoft.com/office/drawing/2014/main" id="{49DAB2C2-A000-47CA-958E-FC26C382C533}"/>
              </a:ext>
            </a:extLst>
          </p:cNvPr>
          <p:cNvSpPr/>
          <p:nvPr/>
        </p:nvSpPr>
        <p:spPr>
          <a:xfrm>
            <a:off x="9038813" y="3877920"/>
            <a:ext cx="1292397" cy="590438"/>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MALE</a:t>
            </a:r>
          </a:p>
        </p:txBody>
      </p:sp>
      <p:sp>
        <p:nvSpPr>
          <p:cNvPr id="25" name="Footer Placeholder 4">
            <a:extLst>
              <a:ext uri="{FF2B5EF4-FFF2-40B4-BE49-F238E27FC236}">
                <a16:creationId xmlns:a16="http://schemas.microsoft.com/office/drawing/2014/main" id="{6DF44B25-8CF7-7832-DE89-BF5A2136E683}"/>
              </a:ext>
            </a:extLst>
          </p:cNvPr>
          <p:cNvSpPr>
            <a:spLocks noGrp="1"/>
          </p:cNvSpPr>
          <p:nvPr>
            <p:ph type="ftr" sz="quarter" idx="17"/>
          </p:nvPr>
        </p:nvSpPr>
        <p:spPr>
          <a:xfrm>
            <a:off x="359999" y="6247884"/>
            <a:ext cx="9075274" cy="369332"/>
          </a:xfrm>
        </p:spPr>
        <p:txBody>
          <a:bodyPr/>
          <a:lstStyle/>
          <a:p>
            <a:r>
              <a:rPr lang="en-NZ" sz="900" dirty="0"/>
              <a:t>Base: All respondents (2,512), Males (1,243), Females (1,255)</a:t>
            </a:r>
          </a:p>
          <a:p>
            <a:r>
              <a:rPr lang="en-NZ" sz="900" i="1" dirty="0"/>
              <a:t>Q2A In the last 5 years, have you personally experienced this in a work environment (e.g. from a colleague or customer/client)? </a:t>
            </a:r>
            <a:r>
              <a:rPr lang="en-NZ" sz="900" dirty="0"/>
              <a:t>Respondents were shown 11 sexual harassment behaviours.</a:t>
            </a:r>
            <a:endParaRPr lang="en-NZ" sz="900" i="1" dirty="0"/>
          </a:p>
        </p:txBody>
      </p:sp>
      <p:sp>
        <p:nvSpPr>
          <p:cNvPr id="23" name="TextBox 22">
            <a:extLst>
              <a:ext uri="{FF2B5EF4-FFF2-40B4-BE49-F238E27FC236}">
                <a16:creationId xmlns:a16="http://schemas.microsoft.com/office/drawing/2014/main" id="{0CEA1B1A-6B9D-0EEA-99EC-67BD502307BD}"/>
              </a:ext>
            </a:extLst>
          </p:cNvPr>
          <p:cNvSpPr txBox="1"/>
          <p:nvPr/>
        </p:nvSpPr>
        <p:spPr>
          <a:xfrm>
            <a:off x="6353004" y="5330023"/>
            <a:ext cx="5256000" cy="646331"/>
          </a:xfrm>
          <a:prstGeom prst="rect">
            <a:avLst/>
          </a:prstGeom>
          <a:noFill/>
        </p:spPr>
        <p:txBody>
          <a:bodyPr wrap="square">
            <a:spAutoFit/>
          </a:bodyPr>
          <a:lstStyle/>
          <a:p>
            <a:r>
              <a:rPr lang="en-NZ" sz="1200" i="1" dirty="0">
                <a:cs typeface="Arial" panose="020B0604020202020204" pitchFamily="34" charset="0"/>
              </a:rPr>
              <a:t>“I was sexually, verbally, mentally harassed in a job for 5 years. I couldn’t speak as I am an immigrant.” </a:t>
            </a:r>
            <a:r>
              <a:rPr lang="en-NZ" sz="1200" dirty="0">
                <a:cs typeface="Arial" panose="020B0604020202020204" pitchFamily="34" charset="0"/>
              </a:rPr>
              <a:t>30-39 year old Indian woman who was working in the accommodation and food services sector</a:t>
            </a:r>
          </a:p>
        </p:txBody>
      </p:sp>
      <p:sp>
        <p:nvSpPr>
          <p:cNvPr id="26" name="TextBox 25">
            <a:extLst>
              <a:ext uri="{FF2B5EF4-FFF2-40B4-BE49-F238E27FC236}">
                <a16:creationId xmlns:a16="http://schemas.microsoft.com/office/drawing/2014/main" id="{DB1052AC-FAAE-FDAA-E4D8-6A3153CC0967}"/>
              </a:ext>
            </a:extLst>
          </p:cNvPr>
          <p:cNvSpPr txBox="1"/>
          <p:nvPr/>
        </p:nvSpPr>
        <p:spPr>
          <a:xfrm>
            <a:off x="452364" y="4592454"/>
            <a:ext cx="5256000" cy="1200329"/>
          </a:xfrm>
          <a:prstGeom prst="rect">
            <a:avLst/>
          </a:prstGeom>
          <a:noFill/>
        </p:spPr>
        <p:txBody>
          <a:bodyPr wrap="square">
            <a:spAutoFit/>
          </a:bodyPr>
          <a:lstStyle/>
          <a:p>
            <a:r>
              <a:rPr lang="en-NZ" sz="1200" i="1" dirty="0">
                <a:cs typeface="Arial" panose="020B0604020202020204" pitchFamily="34" charset="0"/>
              </a:rPr>
              <a:t>“A co-worker would continuously walk up to me during work hours and make sexual comments and say we should "hang out" outside of the work. I was 19 at the time and he was at least 50. I told him he was disgusting and to leave me alone which made it worse. When I told the store manager, nothing was done and he still had his job so I resigned and left.” </a:t>
            </a:r>
            <a:r>
              <a:rPr lang="en-NZ" sz="1200" dirty="0">
                <a:cs typeface="Arial" panose="020B0604020202020204" pitchFamily="34" charset="0"/>
              </a:rPr>
              <a:t>20-29 year old woman who was working in the retail trade sector</a:t>
            </a:r>
          </a:p>
        </p:txBody>
      </p:sp>
      <p:sp>
        <p:nvSpPr>
          <p:cNvPr id="4" name="Oval 3">
            <a:extLst>
              <a:ext uri="{FF2B5EF4-FFF2-40B4-BE49-F238E27FC236}">
                <a16:creationId xmlns:a16="http://schemas.microsoft.com/office/drawing/2014/main" id="{D313C8FC-23B6-8F1F-6D2C-F038E4963995}"/>
              </a:ext>
            </a:extLst>
          </p:cNvPr>
          <p:cNvSpPr/>
          <p:nvPr/>
        </p:nvSpPr>
        <p:spPr>
          <a:xfrm>
            <a:off x="5891339" y="4191611"/>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Freeform 25">
            <a:extLst>
              <a:ext uri="{FF2B5EF4-FFF2-40B4-BE49-F238E27FC236}">
                <a16:creationId xmlns:a16="http://schemas.microsoft.com/office/drawing/2014/main" id="{9A9037E7-ED35-6826-4DFE-BC3DB5212BE0}"/>
              </a:ext>
            </a:extLst>
          </p:cNvPr>
          <p:cNvSpPr>
            <a:spLocks noEditPoints="1"/>
          </p:cNvSpPr>
          <p:nvPr/>
        </p:nvSpPr>
        <p:spPr bwMode="auto">
          <a:xfrm flipH="1" flipV="1">
            <a:off x="5979678" y="4300982"/>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cxnSp>
        <p:nvCxnSpPr>
          <p:cNvPr id="28" name="Straight Connector 27">
            <a:extLst>
              <a:ext uri="{FF2B5EF4-FFF2-40B4-BE49-F238E27FC236}">
                <a16:creationId xmlns:a16="http://schemas.microsoft.com/office/drawing/2014/main" id="{FBF3535D-E448-9543-2FB5-12ADEFB61987}"/>
              </a:ext>
            </a:extLst>
          </p:cNvPr>
          <p:cNvCxnSpPr>
            <a:cxnSpLocks/>
          </p:cNvCxnSpPr>
          <p:nvPr/>
        </p:nvCxnSpPr>
        <p:spPr>
          <a:xfrm flipV="1">
            <a:off x="6105236" y="4722870"/>
            <a:ext cx="0" cy="1152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4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CDA7379-F6A4-A273-366D-130C1DB20CA3}"/>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6BEE25E6-0AF9-480C-8A7B-802A7374DF64}"/>
              </a:ext>
            </a:extLst>
          </p:cNvPr>
          <p:cNvSpPr/>
          <p:nvPr/>
        </p:nvSpPr>
        <p:spPr>
          <a:xfrm>
            <a:off x="0" y="2009279"/>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59999" y="180000"/>
            <a:ext cx="11029419" cy="369332"/>
          </a:xfrm>
        </p:spPr>
        <p:txBody>
          <a:bodyPr/>
          <a:lstStyle/>
          <a:p>
            <a:r>
              <a:rPr lang="en-NZ" sz="1500" spc="0" dirty="0"/>
              <a:t>PREVALENCE OF SEXUAL HARASSMENT (BEHAVIOURAL DEFINITION) BY DEMOGRAPHIC GROUPS</a:t>
            </a:r>
          </a:p>
        </p:txBody>
      </p:sp>
      <p:sp>
        <p:nvSpPr>
          <p:cNvPr id="3" name="Text Placeholder 2"/>
          <p:cNvSpPr>
            <a:spLocks noGrp="1"/>
          </p:cNvSpPr>
          <p:nvPr>
            <p:ph type="body" sz="quarter" idx="15"/>
          </p:nvPr>
        </p:nvSpPr>
        <p:spPr>
          <a:xfrm>
            <a:off x="360001" y="549332"/>
            <a:ext cx="11289598" cy="710668"/>
          </a:xfrm>
        </p:spPr>
        <p:txBody>
          <a:bodyPr>
            <a:normAutofit/>
          </a:bodyPr>
          <a:lstStyle/>
          <a:p>
            <a:r>
              <a:rPr lang="en-NZ" dirty="0"/>
              <a:t>Young women, bisexual workers, and disabled workers are especially likely to have experienced sexual harassment.</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1737098781"/>
              </p:ext>
            </p:extLst>
          </p:nvPr>
        </p:nvGraphicFramePr>
        <p:xfrm>
          <a:off x="235130" y="1371552"/>
          <a:ext cx="11596869" cy="443619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883BF38-B3C5-2DC8-5AC3-08DDD54C3580}"/>
              </a:ext>
            </a:extLst>
          </p:cNvPr>
          <p:cNvSpPr txBox="1"/>
          <p:nvPr/>
        </p:nvSpPr>
        <p:spPr>
          <a:xfrm>
            <a:off x="588314" y="4244835"/>
            <a:ext cx="574369" cy="200055"/>
          </a:xfrm>
          <a:prstGeom prst="rect">
            <a:avLst/>
          </a:prstGeom>
          <a:noFill/>
        </p:spPr>
        <p:txBody>
          <a:bodyPr wrap="square" rtlCol="0">
            <a:spAutoFit/>
          </a:bodyPr>
          <a:lstStyle/>
          <a:p>
            <a:r>
              <a:rPr lang="en-NZ" sz="700" dirty="0"/>
              <a:t>(2512)</a:t>
            </a:r>
          </a:p>
        </p:txBody>
      </p:sp>
      <p:sp>
        <p:nvSpPr>
          <p:cNvPr id="10" name="TextBox 9">
            <a:extLst>
              <a:ext uri="{FF2B5EF4-FFF2-40B4-BE49-F238E27FC236}">
                <a16:creationId xmlns:a16="http://schemas.microsoft.com/office/drawing/2014/main" id="{F97FC406-7EE4-93BF-AB7F-C49DF87AA4B3}"/>
              </a:ext>
            </a:extLst>
          </p:cNvPr>
          <p:cNvSpPr txBox="1"/>
          <p:nvPr/>
        </p:nvSpPr>
        <p:spPr>
          <a:xfrm>
            <a:off x="1110324" y="4244835"/>
            <a:ext cx="574369" cy="200055"/>
          </a:xfrm>
          <a:prstGeom prst="rect">
            <a:avLst/>
          </a:prstGeom>
          <a:noFill/>
        </p:spPr>
        <p:txBody>
          <a:bodyPr wrap="square" rtlCol="0">
            <a:spAutoFit/>
          </a:bodyPr>
          <a:lstStyle/>
          <a:p>
            <a:r>
              <a:rPr lang="en-NZ" sz="700" dirty="0"/>
              <a:t>(1243)</a:t>
            </a:r>
          </a:p>
        </p:txBody>
      </p:sp>
      <p:sp>
        <p:nvSpPr>
          <p:cNvPr id="11" name="TextBox 10">
            <a:extLst>
              <a:ext uri="{FF2B5EF4-FFF2-40B4-BE49-F238E27FC236}">
                <a16:creationId xmlns:a16="http://schemas.microsoft.com/office/drawing/2014/main" id="{7876FB54-AE2D-BE23-5918-A863410ADD16}"/>
              </a:ext>
            </a:extLst>
          </p:cNvPr>
          <p:cNvSpPr txBox="1"/>
          <p:nvPr/>
        </p:nvSpPr>
        <p:spPr>
          <a:xfrm>
            <a:off x="1414184" y="4244835"/>
            <a:ext cx="574369" cy="200055"/>
          </a:xfrm>
          <a:prstGeom prst="rect">
            <a:avLst/>
          </a:prstGeom>
          <a:noFill/>
        </p:spPr>
        <p:txBody>
          <a:bodyPr wrap="square" rtlCol="0">
            <a:spAutoFit/>
          </a:bodyPr>
          <a:lstStyle/>
          <a:p>
            <a:r>
              <a:rPr lang="en-NZ" sz="700" dirty="0"/>
              <a:t>(1255)</a:t>
            </a:r>
          </a:p>
        </p:txBody>
      </p:sp>
      <p:sp>
        <p:nvSpPr>
          <p:cNvPr id="12" name="TextBox 11">
            <a:extLst>
              <a:ext uri="{FF2B5EF4-FFF2-40B4-BE49-F238E27FC236}">
                <a16:creationId xmlns:a16="http://schemas.microsoft.com/office/drawing/2014/main" id="{D1FC5A90-C5EF-76EA-19AB-2ED8AC7FEC91}"/>
              </a:ext>
            </a:extLst>
          </p:cNvPr>
          <p:cNvSpPr txBox="1"/>
          <p:nvPr/>
        </p:nvSpPr>
        <p:spPr>
          <a:xfrm>
            <a:off x="1965909" y="4244835"/>
            <a:ext cx="480803" cy="200055"/>
          </a:xfrm>
          <a:prstGeom prst="rect">
            <a:avLst/>
          </a:prstGeom>
          <a:noFill/>
        </p:spPr>
        <p:txBody>
          <a:bodyPr wrap="square" rtlCol="0">
            <a:spAutoFit/>
          </a:bodyPr>
          <a:lstStyle/>
          <a:p>
            <a:r>
              <a:rPr lang="en-NZ" sz="700" dirty="0"/>
              <a:t>(342)</a:t>
            </a:r>
          </a:p>
        </p:txBody>
      </p:sp>
      <p:sp>
        <p:nvSpPr>
          <p:cNvPr id="13" name="TextBox 12">
            <a:extLst>
              <a:ext uri="{FF2B5EF4-FFF2-40B4-BE49-F238E27FC236}">
                <a16:creationId xmlns:a16="http://schemas.microsoft.com/office/drawing/2014/main" id="{DAEF88F2-1E0C-337C-9574-BDCDF579BFD4}"/>
              </a:ext>
            </a:extLst>
          </p:cNvPr>
          <p:cNvSpPr txBox="1"/>
          <p:nvPr/>
        </p:nvSpPr>
        <p:spPr>
          <a:xfrm>
            <a:off x="2225505" y="4244835"/>
            <a:ext cx="469844" cy="200055"/>
          </a:xfrm>
          <a:prstGeom prst="rect">
            <a:avLst/>
          </a:prstGeom>
          <a:noFill/>
        </p:spPr>
        <p:txBody>
          <a:bodyPr wrap="square" rtlCol="0">
            <a:spAutoFit/>
          </a:bodyPr>
          <a:lstStyle/>
          <a:p>
            <a:r>
              <a:rPr lang="en-NZ" sz="700" dirty="0"/>
              <a:t>(237)</a:t>
            </a:r>
          </a:p>
        </p:txBody>
      </p:sp>
      <p:sp>
        <p:nvSpPr>
          <p:cNvPr id="14" name="TextBox 13">
            <a:extLst>
              <a:ext uri="{FF2B5EF4-FFF2-40B4-BE49-F238E27FC236}">
                <a16:creationId xmlns:a16="http://schemas.microsoft.com/office/drawing/2014/main" id="{2947CDBA-33BF-6451-7BC6-479ABFC25FE8}"/>
              </a:ext>
            </a:extLst>
          </p:cNvPr>
          <p:cNvSpPr txBox="1"/>
          <p:nvPr/>
        </p:nvSpPr>
        <p:spPr>
          <a:xfrm>
            <a:off x="2503210" y="4244835"/>
            <a:ext cx="480803" cy="200055"/>
          </a:xfrm>
          <a:prstGeom prst="rect">
            <a:avLst/>
          </a:prstGeom>
          <a:noFill/>
        </p:spPr>
        <p:txBody>
          <a:bodyPr wrap="square" rtlCol="0">
            <a:spAutoFit/>
          </a:bodyPr>
          <a:lstStyle/>
          <a:p>
            <a:r>
              <a:rPr lang="en-NZ" sz="700" dirty="0"/>
              <a:t>(249)</a:t>
            </a:r>
          </a:p>
        </p:txBody>
      </p:sp>
      <p:sp>
        <p:nvSpPr>
          <p:cNvPr id="15" name="TextBox 14">
            <a:extLst>
              <a:ext uri="{FF2B5EF4-FFF2-40B4-BE49-F238E27FC236}">
                <a16:creationId xmlns:a16="http://schemas.microsoft.com/office/drawing/2014/main" id="{A84349E8-EEEE-BA38-F33E-C5972A13E9E5}"/>
              </a:ext>
            </a:extLst>
          </p:cNvPr>
          <p:cNvSpPr txBox="1"/>
          <p:nvPr/>
        </p:nvSpPr>
        <p:spPr>
          <a:xfrm>
            <a:off x="2782052" y="4247968"/>
            <a:ext cx="480804" cy="200055"/>
          </a:xfrm>
          <a:prstGeom prst="rect">
            <a:avLst/>
          </a:prstGeom>
          <a:noFill/>
        </p:spPr>
        <p:txBody>
          <a:bodyPr wrap="square" rtlCol="0">
            <a:spAutoFit/>
          </a:bodyPr>
          <a:lstStyle/>
          <a:p>
            <a:r>
              <a:rPr lang="en-NZ" sz="700" dirty="0"/>
              <a:t>(228)</a:t>
            </a:r>
          </a:p>
        </p:txBody>
      </p:sp>
      <p:sp>
        <p:nvSpPr>
          <p:cNvPr id="16" name="TextBox 15">
            <a:extLst>
              <a:ext uri="{FF2B5EF4-FFF2-40B4-BE49-F238E27FC236}">
                <a16:creationId xmlns:a16="http://schemas.microsoft.com/office/drawing/2014/main" id="{BB4E80CB-0F0B-A09D-38AC-73E91DBD76DD}"/>
              </a:ext>
            </a:extLst>
          </p:cNvPr>
          <p:cNvSpPr txBox="1"/>
          <p:nvPr/>
        </p:nvSpPr>
        <p:spPr>
          <a:xfrm>
            <a:off x="3060693" y="4254360"/>
            <a:ext cx="480803" cy="200055"/>
          </a:xfrm>
          <a:prstGeom prst="rect">
            <a:avLst/>
          </a:prstGeom>
          <a:noFill/>
        </p:spPr>
        <p:txBody>
          <a:bodyPr wrap="square" rtlCol="0">
            <a:spAutoFit/>
          </a:bodyPr>
          <a:lstStyle/>
          <a:p>
            <a:r>
              <a:rPr lang="en-NZ" sz="700" dirty="0"/>
              <a:t>(187)</a:t>
            </a:r>
          </a:p>
        </p:txBody>
      </p:sp>
      <p:sp>
        <p:nvSpPr>
          <p:cNvPr id="18" name="TextBox 17">
            <a:extLst>
              <a:ext uri="{FF2B5EF4-FFF2-40B4-BE49-F238E27FC236}">
                <a16:creationId xmlns:a16="http://schemas.microsoft.com/office/drawing/2014/main" id="{3EABBBE4-7F47-7C9C-218B-82081462A6C5}"/>
              </a:ext>
            </a:extLst>
          </p:cNvPr>
          <p:cNvSpPr txBox="1"/>
          <p:nvPr/>
        </p:nvSpPr>
        <p:spPr>
          <a:xfrm>
            <a:off x="3577843" y="4241702"/>
            <a:ext cx="480803" cy="200055"/>
          </a:xfrm>
          <a:prstGeom prst="rect">
            <a:avLst/>
          </a:prstGeom>
          <a:noFill/>
        </p:spPr>
        <p:txBody>
          <a:bodyPr wrap="square" rtlCol="0">
            <a:spAutoFit/>
          </a:bodyPr>
          <a:lstStyle/>
          <a:p>
            <a:r>
              <a:rPr lang="en-NZ" sz="700" dirty="0"/>
              <a:t>(407)</a:t>
            </a:r>
          </a:p>
        </p:txBody>
      </p:sp>
      <p:sp>
        <p:nvSpPr>
          <p:cNvPr id="19" name="TextBox 18">
            <a:extLst>
              <a:ext uri="{FF2B5EF4-FFF2-40B4-BE49-F238E27FC236}">
                <a16:creationId xmlns:a16="http://schemas.microsoft.com/office/drawing/2014/main" id="{CB3EE695-0885-E317-0200-988CA6787C4D}"/>
              </a:ext>
            </a:extLst>
          </p:cNvPr>
          <p:cNvSpPr txBox="1"/>
          <p:nvPr/>
        </p:nvSpPr>
        <p:spPr>
          <a:xfrm>
            <a:off x="3846278" y="4241702"/>
            <a:ext cx="485116" cy="200055"/>
          </a:xfrm>
          <a:prstGeom prst="rect">
            <a:avLst/>
          </a:prstGeom>
          <a:noFill/>
        </p:spPr>
        <p:txBody>
          <a:bodyPr wrap="square" rtlCol="0">
            <a:spAutoFit/>
          </a:bodyPr>
          <a:lstStyle/>
          <a:p>
            <a:r>
              <a:rPr lang="en-NZ" sz="700" dirty="0"/>
              <a:t>(223)</a:t>
            </a:r>
          </a:p>
        </p:txBody>
      </p:sp>
      <p:sp>
        <p:nvSpPr>
          <p:cNvPr id="20" name="TextBox 19">
            <a:extLst>
              <a:ext uri="{FF2B5EF4-FFF2-40B4-BE49-F238E27FC236}">
                <a16:creationId xmlns:a16="http://schemas.microsoft.com/office/drawing/2014/main" id="{A2147AE1-1AA6-A079-9F8B-C120A80525CB}"/>
              </a:ext>
            </a:extLst>
          </p:cNvPr>
          <p:cNvSpPr txBox="1"/>
          <p:nvPr/>
        </p:nvSpPr>
        <p:spPr>
          <a:xfrm>
            <a:off x="4128551" y="4241702"/>
            <a:ext cx="480803" cy="200055"/>
          </a:xfrm>
          <a:prstGeom prst="rect">
            <a:avLst/>
          </a:prstGeom>
          <a:noFill/>
        </p:spPr>
        <p:txBody>
          <a:bodyPr wrap="square" rtlCol="0">
            <a:spAutoFit/>
          </a:bodyPr>
          <a:lstStyle/>
          <a:p>
            <a:r>
              <a:rPr lang="en-NZ" sz="700" dirty="0"/>
              <a:t>(242)</a:t>
            </a:r>
          </a:p>
        </p:txBody>
      </p:sp>
      <p:sp>
        <p:nvSpPr>
          <p:cNvPr id="21" name="TextBox 20">
            <a:extLst>
              <a:ext uri="{FF2B5EF4-FFF2-40B4-BE49-F238E27FC236}">
                <a16:creationId xmlns:a16="http://schemas.microsoft.com/office/drawing/2014/main" id="{0DD82B0B-878A-6BCC-9FD8-6CC4C2387DB3}"/>
              </a:ext>
            </a:extLst>
          </p:cNvPr>
          <p:cNvSpPr txBox="1"/>
          <p:nvPr/>
        </p:nvSpPr>
        <p:spPr>
          <a:xfrm>
            <a:off x="4398891" y="4244835"/>
            <a:ext cx="480804" cy="200055"/>
          </a:xfrm>
          <a:prstGeom prst="rect">
            <a:avLst/>
          </a:prstGeom>
          <a:noFill/>
        </p:spPr>
        <p:txBody>
          <a:bodyPr wrap="square" rtlCol="0">
            <a:spAutoFit/>
          </a:bodyPr>
          <a:lstStyle/>
          <a:p>
            <a:r>
              <a:rPr lang="en-NZ" sz="700" dirty="0"/>
              <a:t>(235)</a:t>
            </a:r>
          </a:p>
        </p:txBody>
      </p:sp>
      <p:sp>
        <p:nvSpPr>
          <p:cNvPr id="22" name="TextBox 21">
            <a:extLst>
              <a:ext uri="{FF2B5EF4-FFF2-40B4-BE49-F238E27FC236}">
                <a16:creationId xmlns:a16="http://schemas.microsoft.com/office/drawing/2014/main" id="{3FDBEB03-5189-39BF-E227-817CBB614B85}"/>
              </a:ext>
            </a:extLst>
          </p:cNvPr>
          <p:cNvSpPr txBox="1"/>
          <p:nvPr/>
        </p:nvSpPr>
        <p:spPr>
          <a:xfrm>
            <a:off x="4675582" y="4241702"/>
            <a:ext cx="480803" cy="200055"/>
          </a:xfrm>
          <a:prstGeom prst="rect">
            <a:avLst/>
          </a:prstGeom>
          <a:noFill/>
        </p:spPr>
        <p:txBody>
          <a:bodyPr wrap="square" rtlCol="0">
            <a:spAutoFit/>
          </a:bodyPr>
          <a:lstStyle/>
          <a:p>
            <a:r>
              <a:rPr lang="en-NZ" sz="700" dirty="0"/>
              <a:t>(148)</a:t>
            </a:r>
          </a:p>
        </p:txBody>
      </p:sp>
      <p:sp>
        <p:nvSpPr>
          <p:cNvPr id="30" name="TextBox 29">
            <a:extLst>
              <a:ext uri="{FF2B5EF4-FFF2-40B4-BE49-F238E27FC236}">
                <a16:creationId xmlns:a16="http://schemas.microsoft.com/office/drawing/2014/main" id="{37930555-32C5-74AC-69BF-E9FB340DB154}"/>
              </a:ext>
            </a:extLst>
          </p:cNvPr>
          <p:cNvSpPr txBox="1"/>
          <p:nvPr/>
        </p:nvSpPr>
        <p:spPr>
          <a:xfrm>
            <a:off x="5221878" y="4241744"/>
            <a:ext cx="556778" cy="200055"/>
          </a:xfrm>
          <a:prstGeom prst="rect">
            <a:avLst/>
          </a:prstGeom>
          <a:noFill/>
        </p:spPr>
        <p:txBody>
          <a:bodyPr wrap="square" rtlCol="0">
            <a:spAutoFit/>
          </a:bodyPr>
          <a:lstStyle/>
          <a:p>
            <a:r>
              <a:rPr lang="en-NZ" sz="700" dirty="0"/>
              <a:t>(803)</a:t>
            </a:r>
          </a:p>
        </p:txBody>
      </p:sp>
      <p:sp>
        <p:nvSpPr>
          <p:cNvPr id="31" name="TextBox 30">
            <a:extLst>
              <a:ext uri="{FF2B5EF4-FFF2-40B4-BE49-F238E27FC236}">
                <a16:creationId xmlns:a16="http://schemas.microsoft.com/office/drawing/2014/main" id="{83BB4732-1BE7-363A-836F-51C9370C3FFC}"/>
              </a:ext>
            </a:extLst>
          </p:cNvPr>
          <p:cNvSpPr txBox="1"/>
          <p:nvPr/>
        </p:nvSpPr>
        <p:spPr>
          <a:xfrm>
            <a:off x="5470267" y="4241744"/>
            <a:ext cx="485116" cy="200055"/>
          </a:xfrm>
          <a:prstGeom prst="rect">
            <a:avLst/>
          </a:prstGeom>
          <a:noFill/>
        </p:spPr>
        <p:txBody>
          <a:bodyPr wrap="square" rtlCol="0">
            <a:spAutoFit/>
          </a:bodyPr>
          <a:lstStyle/>
          <a:p>
            <a:r>
              <a:rPr lang="en-NZ" sz="700" dirty="0"/>
              <a:t>(238)</a:t>
            </a:r>
          </a:p>
        </p:txBody>
      </p:sp>
      <p:sp>
        <p:nvSpPr>
          <p:cNvPr id="32" name="TextBox 31">
            <a:extLst>
              <a:ext uri="{FF2B5EF4-FFF2-40B4-BE49-F238E27FC236}">
                <a16:creationId xmlns:a16="http://schemas.microsoft.com/office/drawing/2014/main" id="{E4E3C6A6-F896-0587-F555-20237D66C90B}"/>
              </a:ext>
            </a:extLst>
          </p:cNvPr>
          <p:cNvSpPr txBox="1"/>
          <p:nvPr/>
        </p:nvSpPr>
        <p:spPr>
          <a:xfrm>
            <a:off x="5749789" y="4241744"/>
            <a:ext cx="480803" cy="200055"/>
          </a:xfrm>
          <a:prstGeom prst="rect">
            <a:avLst/>
          </a:prstGeom>
          <a:noFill/>
        </p:spPr>
        <p:txBody>
          <a:bodyPr wrap="square" rtlCol="0">
            <a:spAutoFit/>
          </a:bodyPr>
          <a:lstStyle/>
          <a:p>
            <a:r>
              <a:rPr lang="en-NZ" sz="700" dirty="0"/>
              <a:t>(101)</a:t>
            </a:r>
          </a:p>
        </p:txBody>
      </p:sp>
      <p:sp>
        <p:nvSpPr>
          <p:cNvPr id="33" name="TextBox 32">
            <a:extLst>
              <a:ext uri="{FF2B5EF4-FFF2-40B4-BE49-F238E27FC236}">
                <a16:creationId xmlns:a16="http://schemas.microsoft.com/office/drawing/2014/main" id="{559665B3-B37F-5ED7-9965-5093AED8BD81}"/>
              </a:ext>
            </a:extLst>
          </p:cNvPr>
          <p:cNvSpPr txBox="1"/>
          <p:nvPr/>
        </p:nvSpPr>
        <p:spPr>
          <a:xfrm>
            <a:off x="6039514" y="4244877"/>
            <a:ext cx="480804" cy="200055"/>
          </a:xfrm>
          <a:prstGeom prst="rect">
            <a:avLst/>
          </a:prstGeom>
          <a:noFill/>
        </p:spPr>
        <p:txBody>
          <a:bodyPr wrap="square" rtlCol="0">
            <a:spAutoFit/>
          </a:bodyPr>
          <a:lstStyle/>
          <a:p>
            <a:r>
              <a:rPr lang="en-NZ" sz="700" dirty="0"/>
              <a:t>(231)</a:t>
            </a:r>
          </a:p>
        </p:txBody>
      </p:sp>
      <p:sp>
        <p:nvSpPr>
          <p:cNvPr id="34" name="TextBox 33">
            <a:extLst>
              <a:ext uri="{FF2B5EF4-FFF2-40B4-BE49-F238E27FC236}">
                <a16:creationId xmlns:a16="http://schemas.microsoft.com/office/drawing/2014/main" id="{614625CF-CDF3-851F-DAC1-6E1DE41CE9EF}"/>
              </a:ext>
            </a:extLst>
          </p:cNvPr>
          <p:cNvSpPr txBox="1"/>
          <p:nvPr/>
        </p:nvSpPr>
        <p:spPr>
          <a:xfrm>
            <a:off x="6330825" y="4241744"/>
            <a:ext cx="480803" cy="200055"/>
          </a:xfrm>
          <a:prstGeom prst="rect">
            <a:avLst/>
          </a:prstGeom>
          <a:noFill/>
        </p:spPr>
        <p:txBody>
          <a:bodyPr wrap="square" rtlCol="0">
            <a:spAutoFit/>
          </a:bodyPr>
          <a:lstStyle/>
          <a:p>
            <a:r>
              <a:rPr lang="en-NZ" sz="700" dirty="0"/>
              <a:t>(82)</a:t>
            </a:r>
          </a:p>
        </p:txBody>
      </p:sp>
      <p:sp>
        <p:nvSpPr>
          <p:cNvPr id="35" name="Text Placeholder 2">
            <a:extLst>
              <a:ext uri="{FF2B5EF4-FFF2-40B4-BE49-F238E27FC236}">
                <a16:creationId xmlns:a16="http://schemas.microsoft.com/office/drawing/2014/main" id="{C119F23D-1F0C-FB57-20ED-6CDEBEE9478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28" name="TextBox 27">
            <a:extLst>
              <a:ext uri="{FF2B5EF4-FFF2-40B4-BE49-F238E27FC236}">
                <a16:creationId xmlns:a16="http://schemas.microsoft.com/office/drawing/2014/main" id="{09B1C4A5-16E8-BC26-A55F-ECF217B70D5F}"/>
              </a:ext>
            </a:extLst>
          </p:cNvPr>
          <p:cNvSpPr txBox="1"/>
          <p:nvPr/>
        </p:nvSpPr>
        <p:spPr>
          <a:xfrm>
            <a:off x="8753728" y="4241702"/>
            <a:ext cx="480803" cy="200055"/>
          </a:xfrm>
          <a:prstGeom prst="rect">
            <a:avLst/>
          </a:prstGeom>
          <a:noFill/>
        </p:spPr>
        <p:txBody>
          <a:bodyPr wrap="square" rtlCol="0">
            <a:spAutoFit/>
          </a:bodyPr>
          <a:lstStyle/>
          <a:p>
            <a:r>
              <a:rPr lang="en-NZ" sz="700" dirty="0"/>
              <a:t>(2200)</a:t>
            </a:r>
          </a:p>
        </p:txBody>
      </p:sp>
      <p:sp>
        <p:nvSpPr>
          <p:cNvPr id="29" name="TextBox 28">
            <a:extLst>
              <a:ext uri="{FF2B5EF4-FFF2-40B4-BE49-F238E27FC236}">
                <a16:creationId xmlns:a16="http://schemas.microsoft.com/office/drawing/2014/main" id="{E5B2C62E-EA98-1B98-53EF-E9C902698CB2}"/>
              </a:ext>
            </a:extLst>
          </p:cNvPr>
          <p:cNvSpPr txBox="1"/>
          <p:nvPr/>
        </p:nvSpPr>
        <p:spPr>
          <a:xfrm>
            <a:off x="9035498" y="4241702"/>
            <a:ext cx="485116" cy="200055"/>
          </a:xfrm>
          <a:prstGeom prst="rect">
            <a:avLst/>
          </a:prstGeom>
          <a:noFill/>
        </p:spPr>
        <p:txBody>
          <a:bodyPr wrap="square" rtlCol="0">
            <a:spAutoFit/>
          </a:bodyPr>
          <a:lstStyle/>
          <a:p>
            <a:r>
              <a:rPr lang="en-NZ" sz="700" dirty="0"/>
              <a:t>(88)</a:t>
            </a:r>
          </a:p>
        </p:txBody>
      </p:sp>
      <p:sp>
        <p:nvSpPr>
          <p:cNvPr id="36" name="TextBox 35">
            <a:extLst>
              <a:ext uri="{FF2B5EF4-FFF2-40B4-BE49-F238E27FC236}">
                <a16:creationId xmlns:a16="http://schemas.microsoft.com/office/drawing/2014/main" id="{71C0C90F-7D06-AFA3-88D5-B246DD635B4E}"/>
              </a:ext>
            </a:extLst>
          </p:cNvPr>
          <p:cNvSpPr txBox="1"/>
          <p:nvPr/>
        </p:nvSpPr>
        <p:spPr>
          <a:xfrm>
            <a:off x="9247286" y="4244877"/>
            <a:ext cx="480803" cy="200055"/>
          </a:xfrm>
          <a:prstGeom prst="rect">
            <a:avLst/>
          </a:prstGeom>
          <a:noFill/>
        </p:spPr>
        <p:txBody>
          <a:bodyPr wrap="square" rtlCol="0">
            <a:spAutoFit/>
          </a:bodyPr>
          <a:lstStyle/>
          <a:p>
            <a:r>
              <a:rPr lang="en-NZ" sz="700" dirty="0"/>
              <a:t>(123)</a:t>
            </a:r>
          </a:p>
        </p:txBody>
      </p:sp>
      <p:sp>
        <p:nvSpPr>
          <p:cNvPr id="37" name="TextBox 36">
            <a:extLst>
              <a:ext uri="{FF2B5EF4-FFF2-40B4-BE49-F238E27FC236}">
                <a16:creationId xmlns:a16="http://schemas.microsoft.com/office/drawing/2014/main" id="{B5162CD8-AED7-61B3-A6BD-8B9768E1E33F}"/>
              </a:ext>
            </a:extLst>
          </p:cNvPr>
          <p:cNvSpPr txBox="1"/>
          <p:nvPr/>
        </p:nvSpPr>
        <p:spPr>
          <a:xfrm>
            <a:off x="9807193" y="4234082"/>
            <a:ext cx="480803" cy="200055"/>
          </a:xfrm>
          <a:prstGeom prst="rect">
            <a:avLst/>
          </a:prstGeom>
          <a:noFill/>
        </p:spPr>
        <p:txBody>
          <a:bodyPr wrap="square" rtlCol="0">
            <a:spAutoFit/>
          </a:bodyPr>
          <a:lstStyle/>
          <a:p>
            <a:r>
              <a:rPr lang="en-NZ" sz="700" dirty="0"/>
              <a:t>(205)</a:t>
            </a:r>
          </a:p>
        </p:txBody>
      </p:sp>
      <p:sp>
        <p:nvSpPr>
          <p:cNvPr id="39" name="TextBox 38">
            <a:extLst>
              <a:ext uri="{FF2B5EF4-FFF2-40B4-BE49-F238E27FC236}">
                <a16:creationId xmlns:a16="http://schemas.microsoft.com/office/drawing/2014/main" id="{02886903-874C-BC99-EB4C-6BC5EFF13BBB}"/>
              </a:ext>
            </a:extLst>
          </p:cNvPr>
          <p:cNvSpPr txBox="1"/>
          <p:nvPr/>
        </p:nvSpPr>
        <p:spPr>
          <a:xfrm>
            <a:off x="10045148" y="4234082"/>
            <a:ext cx="485116" cy="200055"/>
          </a:xfrm>
          <a:prstGeom prst="rect">
            <a:avLst/>
          </a:prstGeom>
          <a:noFill/>
        </p:spPr>
        <p:txBody>
          <a:bodyPr wrap="square" rtlCol="0">
            <a:spAutoFit/>
          </a:bodyPr>
          <a:lstStyle/>
          <a:p>
            <a:r>
              <a:rPr lang="en-NZ" sz="700" dirty="0"/>
              <a:t>(2307)</a:t>
            </a:r>
          </a:p>
        </p:txBody>
      </p:sp>
      <p:sp>
        <p:nvSpPr>
          <p:cNvPr id="40" name="TextBox 39">
            <a:extLst>
              <a:ext uri="{FF2B5EF4-FFF2-40B4-BE49-F238E27FC236}">
                <a16:creationId xmlns:a16="http://schemas.microsoft.com/office/drawing/2014/main" id="{9DBD8313-1335-718B-76FB-C4F551C71DA8}"/>
              </a:ext>
            </a:extLst>
          </p:cNvPr>
          <p:cNvSpPr txBox="1"/>
          <p:nvPr/>
        </p:nvSpPr>
        <p:spPr>
          <a:xfrm>
            <a:off x="10569828" y="4241702"/>
            <a:ext cx="480803" cy="200055"/>
          </a:xfrm>
          <a:prstGeom prst="rect">
            <a:avLst/>
          </a:prstGeom>
          <a:noFill/>
        </p:spPr>
        <p:txBody>
          <a:bodyPr wrap="square" rtlCol="0">
            <a:spAutoFit/>
          </a:bodyPr>
          <a:lstStyle/>
          <a:p>
            <a:r>
              <a:rPr lang="en-NZ" sz="700" dirty="0"/>
              <a:t>(1872)</a:t>
            </a:r>
          </a:p>
        </p:txBody>
      </p:sp>
      <p:sp>
        <p:nvSpPr>
          <p:cNvPr id="41" name="TextBox 40">
            <a:extLst>
              <a:ext uri="{FF2B5EF4-FFF2-40B4-BE49-F238E27FC236}">
                <a16:creationId xmlns:a16="http://schemas.microsoft.com/office/drawing/2014/main" id="{7D0B8049-E7C5-76CD-BB93-92B36D5FDD51}"/>
              </a:ext>
            </a:extLst>
          </p:cNvPr>
          <p:cNvSpPr txBox="1"/>
          <p:nvPr/>
        </p:nvSpPr>
        <p:spPr>
          <a:xfrm>
            <a:off x="10904303" y="4241702"/>
            <a:ext cx="485116" cy="200055"/>
          </a:xfrm>
          <a:prstGeom prst="rect">
            <a:avLst/>
          </a:prstGeom>
          <a:noFill/>
        </p:spPr>
        <p:txBody>
          <a:bodyPr wrap="square" rtlCol="0">
            <a:spAutoFit/>
          </a:bodyPr>
          <a:lstStyle/>
          <a:p>
            <a:r>
              <a:rPr lang="en-NZ" sz="700" dirty="0"/>
              <a:t>(65)</a:t>
            </a:r>
          </a:p>
        </p:txBody>
      </p:sp>
      <p:sp>
        <p:nvSpPr>
          <p:cNvPr id="42" name="TextBox 41">
            <a:extLst>
              <a:ext uri="{FF2B5EF4-FFF2-40B4-BE49-F238E27FC236}">
                <a16:creationId xmlns:a16="http://schemas.microsoft.com/office/drawing/2014/main" id="{FB52604E-73A0-4F10-53F6-9CCF8CB45529}"/>
              </a:ext>
            </a:extLst>
          </p:cNvPr>
          <p:cNvSpPr txBox="1"/>
          <p:nvPr/>
        </p:nvSpPr>
        <p:spPr>
          <a:xfrm>
            <a:off x="11168796" y="4241702"/>
            <a:ext cx="480803" cy="200055"/>
          </a:xfrm>
          <a:prstGeom prst="rect">
            <a:avLst/>
          </a:prstGeom>
          <a:noFill/>
        </p:spPr>
        <p:txBody>
          <a:bodyPr wrap="square" rtlCol="0">
            <a:spAutoFit/>
          </a:bodyPr>
          <a:lstStyle/>
          <a:p>
            <a:r>
              <a:rPr lang="en-NZ" sz="700" dirty="0"/>
              <a:t>(575)</a:t>
            </a:r>
          </a:p>
        </p:txBody>
      </p:sp>
      <p:sp>
        <p:nvSpPr>
          <p:cNvPr id="45" name="Text Placeholder 2">
            <a:extLst>
              <a:ext uri="{FF2B5EF4-FFF2-40B4-BE49-F238E27FC236}">
                <a16:creationId xmlns:a16="http://schemas.microsoft.com/office/drawing/2014/main" id="{DD567F67-1A8B-5F40-B2F9-77F97160A766}"/>
              </a:ext>
            </a:extLst>
          </p:cNvPr>
          <p:cNvSpPr txBox="1">
            <a:spLocks/>
          </p:cNvSpPr>
          <p:nvPr/>
        </p:nvSpPr>
        <p:spPr>
          <a:xfrm>
            <a:off x="446139" y="1468914"/>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EXPERIENCED AT LEAST ONE SEXUAL HARASSMENT BEHAVIOUR IN THE LAST 5 YEARS</a:t>
            </a:r>
          </a:p>
        </p:txBody>
      </p:sp>
      <p:sp>
        <p:nvSpPr>
          <p:cNvPr id="43" name="TextBox 42">
            <a:extLst>
              <a:ext uri="{FF2B5EF4-FFF2-40B4-BE49-F238E27FC236}">
                <a16:creationId xmlns:a16="http://schemas.microsoft.com/office/drawing/2014/main" id="{B043E244-460E-4FDD-5FD2-84EF560828C5}"/>
              </a:ext>
            </a:extLst>
          </p:cNvPr>
          <p:cNvSpPr txBox="1"/>
          <p:nvPr/>
        </p:nvSpPr>
        <p:spPr>
          <a:xfrm>
            <a:off x="6843605" y="4247968"/>
            <a:ext cx="556778" cy="200055"/>
          </a:xfrm>
          <a:prstGeom prst="rect">
            <a:avLst/>
          </a:prstGeom>
          <a:noFill/>
        </p:spPr>
        <p:txBody>
          <a:bodyPr wrap="square" rtlCol="0">
            <a:spAutoFit/>
          </a:bodyPr>
          <a:lstStyle/>
          <a:p>
            <a:r>
              <a:rPr lang="en-NZ" sz="700" dirty="0"/>
              <a:t>(943)</a:t>
            </a:r>
          </a:p>
        </p:txBody>
      </p:sp>
      <p:sp>
        <p:nvSpPr>
          <p:cNvPr id="46" name="TextBox 45">
            <a:extLst>
              <a:ext uri="{FF2B5EF4-FFF2-40B4-BE49-F238E27FC236}">
                <a16:creationId xmlns:a16="http://schemas.microsoft.com/office/drawing/2014/main" id="{E0D6CAB7-65EC-B743-C785-F69E65BC43AF}"/>
              </a:ext>
            </a:extLst>
          </p:cNvPr>
          <p:cNvSpPr txBox="1"/>
          <p:nvPr/>
        </p:nvSpPr>
        <p:spPr>
          <a:xfrm>
            <a:off x="7139619" y="4247968"/>
            <a:ext cx="485116" cy="200055"/>
          </a:xfrm>
          <a:prstGeom prst="rect">
            <a:avLst/>
          </a:prstGeom>
          <a:noFill/>
        </p:spPr>
        <p:txBody>
          <a:bodyPr wrap="square" rtlCol="0">
            <a:spAutoFit/>
          </a:bodyPr>
          <a:lstStyle/>
          <a:p>
            <a:r>
              <a:rPr lang="en-NZ" sz="700" dirty="0"/>
              <a:t>(333)</a:t>
            </a:r>
          </a:p>
        </p:txBody>
      </p:sp>
      <p:sp>
        <p:nvSpPr>
          <p:cNvPr id="47" name="TextBox 46">
            <a:extLst>
              <a:ext uri="{FF2B5EF4-FFF2-40B4-BE49-F238E27FC236}">
                <a16:creationId xmlns:a16="http://schemas.microsoft.com/office/drawing/2014/main" id="{18B87E96-68FB-9DE9-CDBA-D32E3EA60AAE}"/>
              </a:ext>
            </a:extLst>
          </p:cNvPr>
          <p:cNvSpPr txBox="1"/>
          <p:nvPr/>
        </p:nvSpPr>
        <p:spPr>
          <a:xfrm>
            <a:off x="7390566" y="4247968"/>
            <a:ext cx="480803" cy="200055"/>
          </a:xfrm>
          <a:prstGeom prst="rect">
            <a:avLst/>
          </a:prstGeom>
          <a:noFill/>
        </p:spPr>
        <p:txBody>
          <a:bodyPr wrap="square" rtlCol="0">
            <a:spAutoFit/>
          </a:bodyPr>
          <a:lstStyle/>
          <a:p>
            <a:r>
              <a:rPr lang="en-NZ" sz="700" dirty="0"/>
              <a:t>(109)</a:t>
            </a:r>
          </a:p>
        </p:txBody>
      </p:sp>
      <p:sp>
        <p:nvSpPr>
          <p:cNvPr id="48" name="TextBox 47">
            <a:extLst>
              <a:ext uri="{FF2B5EF4-FFF2-40B4-BE49-F238E27FC236}">
                <a16:creationId xmlns:a16="http://schemas.microsoft.com/office/drawing/2014/main" id="{41397B3A-73F2-F5F0-CE44-CBC4739FDAE7}"/>
              </a:ext>
            </a:extLst>
          </p:cNvPr>
          <p:cNvSpPr txBox="1"/>
          <p:nvPr/>
        </p:nvSpPr>
        <p:spPr>
          <a:xfrm>
            <a:off x="7651716" y="4251101"/>
            <a:ext cx="480804" cy="200055"/>
          </a:xfrm>
          <a:prstGeom prst="rect">
            <a:avLst/>
          </a:prstGeom>
          <a:noFill/>
        </p:spPr>
        <p:txBody>
          <a:bodyPr wrap="square" rtlCol="0">
            <a:spAutoFit/>
          </a:bodyPr>
          <a:lstStyle/>
          <a:p>
            <a:r>
              <a:rPr lang="en-NZ" sz="700" dirty="0"/>
              <a:t>(107)</a:t>
            </a:r>
          </a:p>
        </p:txBody>
      </p:sp>
      <p:sp>
        <p:nvSpPr>
          <p:cNvPr id="49" name="TextBox 48">
            <a:extLst>
              <a:ext uri="{FF2B5EF4-FFF2-40B4-BE49-F238E27FC236}">
                <a16:creationId xmlns:a16="http://schemas.microsoft.com/office/drawing/2014/main" id="{5313BCF4-CE6F-20AB-2A96-49D1E29AE3ED}"/>
              </a:ext>
            </a:extLst>
          </p:cNvPr>
          <p:cNvSpPr txBox="1"/>
          <p:nvPr/>
        </p:nvSpPr>
        <p:spPr>
          <a:xfrm>
            <a:off x="7943027" y="4247968"/>
            <a:ext cx="480803" cy="200055"/>
          </a:xfrm>
          <a:prstGeom prst="rect">
            <a:avLst/>
          </a:prstGeom>
          <a:noFill/>
        </p:spPr>
        <p:txBody>
          <a:bodyPr wrap="square" rtlCol="0">
            <a:spAutoFit/>
          </a:bodyPr>
          <a:lstStyle/>
          <a:p>
            <a:r>
              <a:rPr lang="en-NZ" sz="700" dirty="0"/>
              <a:t>(72)</a:t>
            </a:r>
          </a:p>
        </p:txBody>
      </p:sp>
      <p:sp>
        <p:nvSpPr>
          <p:cNvPr id="44" name="Footer Placeholder 4">
            <a:extLst>
              <a:ext uri="{FF2B5EF4-FFF2-40B4-BE49-F238E27FC236}">
                <a16:creationId xmlns:a16="http://schemas.microsoft.com/office/drawing/2014/main" id="{3A22477A-DE84-7B07-3C9C-65B1EE96BD20}"/>
              </a:ext>
            </a:extLst>
          </p:cNvPr>
          <p:cNvSpPr>
            <a:spLocks noGrp="1"/>
          </p:cNvSpPr>
          <p:nvPr>
            <p:ph type="ftr" sz="quarter" idx="17"/>
          </p:nvPr>
        </p:nvSpPr>
        <p:spPr>
          <a:xfrm>
            <a:off x="359999" y="6271873"/>
            <a:ext cx="9052941" cy="507831"/>
          </a:xfrm>
        </p:spPr>
        <p:txBody>
          <a:bodyPr/>
          <a:lstStyle/>
          <a:p>
            <a:r>
              <a:rPr lang="en-NZ" sz="900" dirty="0"/>
              <a:t>Base: All respondents (2,512)</a:t>
            </a:r>
          </a:p>
          <a:p>
            <a:r>
              <a:rPr lang="en-NZ" sz="900" i="1" dirty="0"/>
              <a:t>Q2A In the last 5 years, have you personally experienced this in a work environment (e.g. from a colleague or customer/client)? </a:t>
            </a:r>
            <a:r>
              <a:rPr lang="en-NZ" sz="900" dirty="0"/>
              <a:t>Respondents were shown 11 sexual harassment behaviours.</a:t>
            </a:r>
            <a:endParaRPr lang="en-NZ" sz="900" i="1" dirty="0"/>
          </a:p>
          <a:p>
            <a:endParaRPr lang="en-NZ" sz="900" i="1" dirty="0"/>
          </a:p>
        </p:txBody>
      </p:sp>
    </p:spTree>
    <p:extLst>
      <p:ext uri="{BB962C8B-B14F-4D97-AF65-F5344CB8AC3E}">
        <p14:creationId xmlns:p14="http://schemas.microsoft.com/office/powerpoint/2010/main" val="138683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ACFA389-2A63-8B64-CBAA-CC257BB055C0}"/>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6BEE25E6-0AF9-480C-8A7B-802A7374DF6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59999" y="180000"/>
            <a:ext cx="10932219" cy="369332"/>
          </a:xfrm>
        </p:spPr>
        <p:txBody>
          <a:bodyPr/>
          <a:lstStyle/>
          <a:p>
            <a:r>
              <a:rPr lang="en-NZ" sz="1500" spc="0" dirty="0"/>
              <a:t>PREVALENCE OF SEXUAL HARASSMENT (BEHAVIOURAL DEFINITION) BY DEMOGRAPHIC GROUPS</a:t>
            </a:r>
          </a:p>
        </p:txBody>
      </p:sp>
      <p:sp>
        <p:nvSpPr>
          <p:cNvPr id="3" name="Text Placeholder 2"/>
          <p:cNvSpPr>
            <a:spLocks noGrp="1"/>
          </p:cNvSpPr>
          <p:nvPr>
            <p:ph type="body" sz="quarter" idx="15"/>
          </p:nvPr>
        </p:nvSpPr>
        <p:spPr>
          <a:xfrm>
            <a:off x="360000" y="549332"/>
            <a:ext cx="10779053" cy="710668"/>
          </a:xfrm>
        </p:spPr>
        <p:txBody>
          <a:bodyPr>
            <a:normAutofit/>
          </a:bodyPr>
          <a:lstStyle/>
          <a:p>
            <a:r>
              <a:rPr lang="en-NZ" dirty="0"/>
              <a:t>Sexual harassment affects workers across all socio-economic groups, with little variation in prevalence rates evident.</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2939879633"/>
              </p:ext>
            </p:extLst>
          </p:nvPr>
        </p:nvGraphicFramePr>
        <p:xfrm>
          <a:off x="-304650" y="1936666"/>
          <a:ext cx="11596869" cy="41206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59999" y="6064124"/>
            <a:ext cx="9052941" cy="923330"/>
          </a:xfrm>
        </p:spPr>
        <p:txBody>
          <a:bodyPr/>
          <a:lstStyle/>
          <a:p>
            <a:r>
              <a:rPr lang="en-NZ" sz="900" dirty="0"/>
              <a:t>*These have been defined using Statistics New Zealand’s NZSEI, an occupation based measure of socio-economic status.  NZSEI scores are assigned to occupations.  The scores reflect the average education and income level associated with that occupation – with education given a higher importance than income in the scoring. Scores are then consolidated into one of six distinct ranging from high SES (group 1), to low SES (group 6).</a:t>
            </a:r>
            <a:br>
              <a:rPr lang="en-NZ" sz="900" dirty="0"/>
            </a:br>
            <a:r>
              <a:rPr lang="en-NZ" sz="900" dirty="0"/>
              <a:t>Base: All respondents (2,512)</a:t>
            </a:r>
          </a:p>
          <a:p>
            <a:r>
              <a:rPr lang="en-NZ" sz="900" i="1" dirty="0"/>
              <a:t>Q2A In the last 5 years, have you personally experienced this in a work environment (e.g. from a colleague or customer/client)? </a:t>
            </a:r>
            <a:r>
              <a:rPr lang="en-NZ" sz="900" dirty="0"/>
              <a:t>Respondents were shown 11 sexual harassment behaviours.</a:t>
            </a:r>
            <a:endParaRPr lang="en-NZ" sz="900" i="1" dirty="0"/>
          </a:p>
          <a:p>
            <a:endParaRPr lang="en-NZ" sz="900" i="1" dirty="0"/>
          </a:p>
        </p:txBody>
      </p:sp>
      <p:sp>
        <p:nvSpPr>
          <p:cNvPr id="10" name="TextBox 9">
            <a:extLst>
              <a:ext uri="{FF2B5EF4-FFF2-40B4-BE49-F238E27FC236}">
                <a16:creationId xmlns:a16="http://schemas.microsoft.com/office/drawing/2014/main" id="{459A66CA-11D7-8BAB-13AA-FCAFF04C3A00}"/>
              </a:ext>
            </a:extLst>
          </p:cNvPr>
          <p:cNvSpPr txBox="1"/>
          <p:nvPr/>
        </p:nvSpPr>
        <p:spPr>
          <a:xfrm>
            <a:off x="630291" y="4410075"/>
            <a:ext cx="574369" cy="230832"/>
          </a:xfrm>
          <a:prstGeom prst="rect">
            <a:avLst/>
          </a:prstGeom>
          <a:noFill/>
        </p:spPr>
        <p:txBody>
          <a:bodyPr wrap="square" rtlCol="0">
            <a:spAutoFit/>
          </a:bodyPr>
          <a:lstStyle/>
          <a:p>
            <a:r>
              <a:rPr lang="en-NZ" sz="900" dirty="0"/>
              <a:t>(2512)</a:t>
            </a:r>
          </a:p>
        </p:txBody>
      </p:sp>
      <p:sp>
        <p:nvSpPr>
          <p:cNvPr id="11" name="TextBox 10">
            <a:extLst>
              <a:ext uri="{FF2B5EF4-FFF2-40B4-BE49-F238E27FC236}">
                <a16:creationId xmlns:a16="http://schemas.microsoft.com/office/drawing/2014/main" id="{6EB0A01C-6BCE-3826-0EEF-BA238139F71C}"/>
              </a:ext>
            </a:extLst>
          </p:cNvPr>
          <p:cNvSpPr txBox="1"/>
          <p:nvPr/>
        </p:nvSpPr>
        <p:spPr>
          <a:xfrm>
            <a:off x="2189089" y="4410075"/>
            <a:ext cx="574369" cy="230832"/>
          </a:xfrm>
          <a:prstGeom prst="rect">
            <a:avLst/>
          </a:prstGeom>
          <a:noFill/>
        </p:spPr>
        <p:txBody>
          <a:bodyPr wrap="square" rtlCol="0">
            <a:spAutoFit/>
          </a:bodyPr>
          <a:lstStyle/>
          <a:p>
            <a:r>
              <a:rPr lang="en-NZ" sz="900" dirty="0"/>
              <a:t>(2116)</a:t>
            </a:r>
          </a:p>
        </p:txBody>
      </p:sp>
      <p:sp>
        <p:nvSpPr>
          <p:cNvPr id="12" name="TextBox 11">
            <a:extLst>
              <a:ext uri="{FF2B5EF4-FFF2-40B4-BE49-F238E27FC236}">
                <a16:creationId xmlns:a16="http://schemas.microsoft.com/office/drawing/2014/main" id="{7C587778-E9B3-4E1E-38D0-5D2A948F4C4D}"/>
              </a:ext>
            </a:extLst>
          </p:cNvPr>
          <p:cNvSpPr txBox="1"/>
          <p:nvPr/>
        </p:nvSpPr>
        <p:spPr>
          <a:xfrm>
            <a:off x="3020404" y="4410075"/>
            <a:ext cx="574369" cy="230832"/>
          </a:xfrm>
          <a:prstGeom prst="rect">
            <a:avLst/>
          </a:prstGeom>
          <a:noFill/>
        </p:spPr>
        <p:txBody>
          <a:bodyPr wrap="square" rtlCol="0">
            <a:spAutoFit/>
          </a:bodyPr>
          <a:lstStyle/>
          <a:p>
            <a:r>
              <a:rPr lang="en-NZ" sz="900" dirty="0"/>
              <a:t>(30)</a:t>
            </a:r>
          </a:p>
        </p:txBody>
      </p:sp>
      <p:sp>
        <p:nvSpPr>
          <p:cNvPr id="13" name="TextBox 12">
            <a:extLst>
              <a:ext uri="{FF2B5EF4-FFF2-40B4-BE49-F238E27FC236}">
                <a16:creationId xmlns:a16="http://schemas.microsoft.com/office/drawing/2014/main" id="{C5E09592-06A8-1134-6E35-DDC54BC2602D}"/>
              </a:ext>
            </a:extLst>
          </p:cNvPr>
          <p:cNvSpPr txBox="1"/>
          <p:nvPr/>
        </p:nvSpPr>
        <p:spPr>
          <a:xfrm>
            <a:off x="3774461" y="4410075"/>
            <a:ext cx="480803" cy="230832"/>
          </a:xfrm>
          <a:prstGeom prst="rect">
            <a:avLst/>
          </a:prstGeom>
          <a:noFill/>
        </p:spPr>
        <p:txBody>
          <a:bodyPr wrap="square" rtlCol="0">
            <a:spAutoFit/>
          </a:bodyPr>
          <a:lstStyle/>
          <a:p>
            <a:r>
              <a:rPr lang="en-NZ" sz="900" dirty="0"/>
              <a:t>(319)</a:t>
            </a:r>
          </a:p>
        </p:txBody>
      </p:sp>
      <p:sp>
        <p:nvSpPr>
          <p:cNvPr id="14" name="TextBox 13">
            <a:extLst>
              <a:ext uri="{FF2B5EF4-FFF2-40B4-BE49-F238E27FC236}">
                <a16:creationId xmlns:a16="http://schemas.microsoft.com/office/drawing/2014/main" id="{97950E6C-E3E1-052D-6B1D-2636F4917191}"/>
              </a:ext>
            </a:extLst>
          </p:cNvPr>
          <p:cNvSpPr txBox="1"/>
          <p:nvPr/>
        </p:nvSpPr>
        <p:spPr>
          <a:xfrm>
            <a:off x="4535867" y="4410075"/>
            <a:ext cx="469844" cy="230832"/>
          </a:xfrm>
          <a:prstGeom prst="rect">
            <a:avLst/>
          </a:prstGeom>
          <a:noFill/>
        </p:spPr>
        <p:txBody>
          <a:bodyPr wrap="square" rtlCol="0">
            <a:spAutoFit/>
          </a:bodyPr>
          <a:lstStyle/>
          <a:p>
            <a:r>
              <a:rPr lang="en-NZ" sz="900" dirty="0"/>
              <a:t>(47)</a:t>
            </a:r>
          </a:p>
        </p:txBody>
      </p:sp>
      <p:sp>
        <p:nvSpPr>
          <p:cNvPr id="18" name="TextBox 17">
            <a:extLst>
              <a:ext uri="{FF2B5EF4-FFF2-40B4-BE49-F238E27FC236}">
                <a16:creationId xmlns:a16="http://schemas.microsoft.com/office/drawing/2014/main" id="{D26B08D6-EEF0-8815-8234-CDE0B8804A18}"/>
              </a:ext>
            </a:extLst>
          </p:cNvPr>
          <p:cNvSpPr txBox="1"/>
          <p:nvPr/>
        </p:nvSpPr>
        <p:spPr>
          <a:xfrm>
            <a:off x="6047496" y="4410075"/>
            <a:ext cx="453621" cy="230832"/>
          </a:xfrm>
          <a:prstGeom prst="rect">
            <a:avLst/>
          </a:prstGeom>
          <a:noFill/>
        </p:spPr>
        <p:txBody>
          <a:bodyPr wrap="square" rtlCol="0">
            <a:spAutoFit/>
          </a:bodyPr>
          <a:lstStyle/>
          <a:p>
            <a:r>
              <a:rPr lang="en-NZ" sz="900" dirty="0"/>
              <a:t>(164)</a:t>
            </a:r>
          </a:p>
        </p:txBody>
      </p:sp>
      <p:sp>
        <p:nvSpPr>
          <p:cNvPr id="19" name="TextBox 18">
            <a:extLst>
              <a:ext uri="{FF2B5EF4-FFF2-40B4-BE49-F238E27FC236}">
                <a16:creationId xmlns:a16="http://schemas.microsoft.com/office/drawing/2014/main" id="{19E40910-E534-AF5F-121B-3B8B08FD20AD}"/>
              </a:ext>
            </a:extLst>
          </p:cNvPr>
          <p:cNvSpPr txBox="1"/>
          <p:nvPr/>
        </p:nvSpPr>
        <p:spPr>
          <a:xfrm>
            <a:off x="6851103" y="4406942"/>
            <a:ext cx="480803" cy="230832"/>
          </a:xfrm>
          <a:prstGeom prst="rect">
            <a:avLst/>
          </a:prstGeom>
          <a:noFill/>
        </p:spPr>
        <p:txBody>
          <a:bodyPr wrap="square" rtlCol="0">
            <a:spAutoFit/>
          </a:bodyPr>
          <a:lstStyle/>
          <a:p>
            <a:r>
              <a:rPr lang="en-NZ" sz="900" dirty="0"/>
              <a:t>(308)</a:t>
            </a:r>
          </a:p>
        </p:txBody>
      </p:sp>
      <p:sp>
        <p:nvSpPr>
          <p:cNvPr id="20" name="TextBox 19">
            <a:extLst>
              <a:ext uri="{FF2B5EF4-FFF2-40B4-BE49-F238E27FC236}">
                <a16:creationId xmlns:a16="http://schemas.microsoft.com/office/drawing/2014/main" id="{19BDF03A-B199-2D74-F59F-B1531B12A7DB}"/>
              </a:ext>
            </a:extLst>
          </p:cNvPr>
          <p:cNvSpPr txBox="1"/>
          <p:nvPr/>
        </p:nvSpPr>
        <p:spPr>
          <a:xfrm>
            <a:off x="7596923" y="4406942"/>
            <a:ext cx="485116" cy="230832"/>
          </a:xfrm>
          <a:prstGeom prst="rect">
            <a:avLst/>
          </a:prstGeom>
          <a:noFill/>
        </p:spPr>
        <p:txBody>
          <a:bodyPr wrap="square" rtlCol="0">
            <a:spAutoFit/>
          </a:bodyPr>
          <a:lstStyle/>
          <a:p>
            <a:r>
              <a:rPr lang="en-NZ" sz="900" dirty="0"/>
              <a:t>(601)</a:t>
            </a:r>
          </a:p>
        </p:txBody>
      </p:sp>
      <p:sp>
        <p:nvSpPr>
          <p:cNvPr id="21" name="TextBox 20">
            <a:extLst>
              <a:ext uri="{FF2B5EF4-FFF2-40B4-BE49-F238E27FC236}">
                <a16:creationId xmlns:a16="http://schemas.microsoft.com/office/drawing/2014/main" id="{BCB00791-F379-8A63-AB31-DF6A16B9A31F}"/>
              </a:ext>
            </a:extLst>
          </p:cNvPr>
          <p:cNvSpPr txBox="1"/>
          <p:nvPr/>
        </p:nvSpPr>
        <p:spPr>
          <a:xfrm>
            <a:off x="8409845" y="4406942"/>
            <a:ext cx="480803" cy="230832"/>
          </a:xfrm>
          <a:prstGeom prst="rect">
            <a:avLst/>
          </a:prstGeom>
          <a:noFill/>
        </p:spPr>
        <p:txBody>
          <a:bodyPr wrap="square" rtlCol="0">
            <a:spAutoFit/>
          </a:bodyPr>
          <a:lstStyle/>
          <a:p>
            <a:r>
              <a:rPr lang="en-NZ" sz="900" dirty="0"/>
              <a:t>(727)</a:t>
            </a:r>
          </a:p>
        </p:txBody>
      </p:sp>
      <p:sp>
        <p:nvSpPr>
          <p:cNvPr id="23" name="TextBox 22">
            <a:extLst>
              <a:ext uri="{FF2B5EF4-FFF2-40B4-BE49-F238E27FC236}">
                <a16:creationId xmlns:a16="http://schemas.microsoft.com/office/drawing/2014/main" id="{838119B0-C433-85D9-6F46-94587854D4AC}"/>
              </a:ext>
            </a:extLst>
          </p:cNvPr>
          <p:cNvSpPr txBox="1"/>
          <p:nvPr/>
        </p:nvSpPr>
        <p:spPr>
          <a:xfrm>
            <a:off x="9178206" y="4406942"/>
            <a:ext cx="480803" cy="230832"/>
          </a:xfrm>
          <a:prstGeom prst="rect">
            <a:avLst/>
          </a:prstGeom>
          <a:noFill/>
        </p:spPr>
        <p:txBody>
          <a:bodyPr wrap="square" rtlCol="0">
            <a:spAutoFit/>
          </a:bodyPr>
          <a:lstStyle/>
          <a:p>
            <a:r>
              <a:rPr lang="en-NZ" sz="900" dirty="0"/>
              <a:t>(442)</a:t>
            </a:r>
          </a:p>
        </p:txBody>
      </p:sp>
      <p:sp>
        <p:nvSpPr>
          <p:cNvPr id="24" name="TextBox 23">
            <a:extLst>
              <a:ext uri="{FF2B5EF4-FFF2-40B4-BE49-F238E27FC236}">
                <a16:creationId xmlns:a16="http://schemas.microsoft.com/office/drawing/2014/main" id="{8F7C8F87-3F41-3E5A-A625-86C902A7E74C}"/>
              </a:ext>
            </a:extLst>
          </p:cNvPr>
          <p:cNvSpPr txBox="1"/>
          <p:nvPr/>
        </p:nvSpPr>
        <p:spPr>
          <a:xfrm>
            <a:off x="9906757" y="4406942"/>
            <a:ext cx="496502" cy="230832"/>
          </a:xfrm>
          <a:prstGeom prst="rect">
            <a:avLst/>
          </a:prstGeom>
          <a:noFill/>
        </p:spPr>
        <p:txBody>
          <a:bodyPr wrap="square" rtlCol="0">
            <a:spAutoFit/>
          </a:bodyPr>
          <a:lstStyle/>
          <a:p>
            <a:r>
              <a:rPr lang="en-NZ" sz="900" dirty="0"/>
              <a:t>(181)</a:t>
            </a:r>
          </a:p>
        </p:txBody>
      </p:sp>
      <p:sp>
        <p:nvSpPr>
          <p:cNvPr id="25" name="TextBox 24">
            <a:extLst>
              <a:ext uri="{FF2B5EF4-FFF2-40B4-BE49-F238E27FC236}">
                <a16:creationId xmlns:a16="http://schemas.microsoft.com/office/drawing/2014/main" id="{F2F422E5-5900-EFA4-7C8F-2999476CADCF}"/>
              </a:ext>
            </a:extLst>
          </p:cNvPr>
          <p:cNvSpPr txBox="1"/>
          <p:nvPr/>
        </p:nvSpPr>
        <p:spPr>
          <a:xfrm>
            <a:off x="10741015" y="4406984"/>
            <a:ext cx="556778" cy="230832"/>
          </a:xfrm>
          <a:prstGeom prst="rect">
            <a:avLst/>
          </a:prstGeom>
          <a:noFill/>
        </p:spPr>
        <p:txBody>
          <a:bodyPr wrap="square" rtlCol="0">
            <a:spAutoFit/>
          </a:bodyPr>
          <a:lstStyle/>
          <a:p>
            <a:r>
              <a:rPr lang="en-NZ" sz="900" dirty="0"/>
              <a:t>(89)</a:t>
            </a:r>
          </a:p>
        </p:txBody>
      </p:sp>
      <p:graphicFrame>
        <p:nvGraphicFramePr>
          <p:cNvPr id="4" name="Table 3">
            <a:extLst>
              <a:ext uri="{FF2B5EF4-FFF2-40B4-BE49-F238E27FC236}">
                <a16:creationId xmlns:a16="http://schemas.microsoft.com/office/drawing/2014/main" id="{AE1BFA33-9484-5205-241C-80F61820000A}"/>
              </a:ext>
            </a:extLst>
          </p:cNvPr>
          <p:cNvGraphicFramePr>
            <a:graphicFrameLocks noGrp="1"/>
          </p:cNvGraphicFramePr>
          <p:nvPr>
            <p:extLst>
              <p:ext uri="{D42A27DB-BD31-4B8C-83A1-F6EECF244321}">
                <p14:modId xmlns:p14="http://schemas.microsoft.com/office/powerpoint/2010/main" val="4074844197"/>
              </p:ext>
            </p:extLst>
          </p:nvPr>
        </p:nvGraphicFramePr>
        <p:xfrm>
          <a:off x="360000" y="4713670"/>
          <a:ext cx="10932211" cy="767961"/>
        </p:xfrm>
        <a:graphic>
          <a:graphicData uri="http://schemas.openxmlformats.org/drawingml/2006/table">
            <a:tbl>
              <a:tblPr>
                <a:tableStyleId>{5C22544A-7EE6-4342-B048-85BDC9FD1C3A}</a:tableStyleId>
              </a:tblPr>
              <a:tblGrid>
                <a:gridCol w="855846">
                  <a:extLst>
                    <a:ext uri="{9D8B030D-6E8A-4147-A177-3AD203B41FA5}">
                      <a16:colId xmlns:a16="http://schemas.microsoft.com/office/drawing/2014/main" val="431513345"/>
                    </a:ext>
                  </a:extLst>
                </a:gridCol>
                <a:gridCol w="775105">
                  <a:extLst>
                    <a:ext uri="{9D8B030D-6E8A-4147-A177-3AD203B41FA5}">
                      <a16:colId xmlns:a16="http://schemas.microsoft.com/office/drawing/2014/main" val="1488009482"/>
                    </a:ext>
                  </a:extLst>
                </a:gridCol>
                <a:gridCol w="775105">
                  <a:extLst>
                    <a:ext uri="{9D8B030D-6E8A-4147-A177-3AD203B41FA5}">
                      <a16:colId xmlns:a16="http://schemas.microsoft.com/office/drawing/2014/main" val="3985114328"/>
                    </a:ext>
                  </a:extLst>
                </a:gridCol>
                <a:gridCol w="775105">
                  <a:extLst>
                    <a:ext uri="{9D8B030D-6E8A-4147-A177-3AD203B41FA5}">
                      <a16:colId xmlns:a16="http://schemas.microsoft.com/office/drawing/2014/main" val="3959392253"/>
                    </a:ext>
                  </a:extLst>
                </a:gridCol>
                <a:gridCol w="775105">
                  <a:extLst>
                    <a:ext uri="{9D8B030D-6E8A-4147-A177-3AD203B41FA5}">
                      <a16:colId xmlns:a16="http://schemas.microsoft.com/office/drawing/2014/main" val="3135081599"/>
                    </a:ext>
                  </a:extLst>
                </a:gridCol>
                <a:gridCol w="775105">
                  <a:extLst>
                    <a:ext uri="{9D8B030D-6E8A-4147-A177-3AD203B41FA5}">
                      <a16:colId xmlns:a16="http://schemas.microsoft.com/office/drawing/2014/main" val="2845967759"/>
                    </a:ext>
                  </a:extLst>
                </a:gridCol>
                <a:gridCol w="775105">
                  <a:extLst>
                    <a:ext uri="{9D8B030D-6E8A-4147-A177-3AD203B41FA5}">
                      <a16:colId xmlns:a16="http://schemas.microsoft.com/office/drawing/2014/main" val="2505764219"/>
                    </a:ext>
                  </a:extLst>
                </a:gridCol>
                <a:gridCol w="775105">
                  <a:extLst>
                    <a:ext uri="{9D8B030D-6E8A-4147-A177-3AD203B41FA5}">
                      <a16:colId xmlns:a16="http://schemas.microsoft.com/office/drawing/2014/main" val="471593376"/>
                    </a:ext>
                  </a:extLst>
                </a:gridCol>
                <a:gridCol w="775105">
                  <a:extLst>
                    <a:ext uri="{9D8B030D-6E8A-4147-A177-3AD203B41FA5}">
                      <a16:colId xmlns:a16="http://schemas.microsoft.com/office/drawing/2014/main" val="3998884775"/>
                    </a:ext>
                  </a:extLst>
                </a:gridCol>
                <a:gridCol w="775105">
                  <a:extLst>
                    <a:ext uri="{9D8B030D-6E8A-4147-A177-3AD203B41FA5}">
                      <a16:colId xmlns:a16="http://schemas.microsoft.com/office/drawing/2014/main" val="703032586"/>
                    </a:ext>
                  </a:extLst>
                </a:gridCol>
                <a:gridCol w="775105">
                  <a:extLst>
                    <a:ext uri="{9D8B030D-6E8A-4147-A177-3AD203B41FA5}">
                      <a16:colId xmlns:a16="http://schemas.microsoft.com/office/drawing/2014/main" val="2923620073"/>
                    </a:ext>
                  </a:extLst>
                </a:gridCol>
                <a:gridCol w="775105">
                  <a:extLst>
                    <a:ext uri="{9D8B030D-6E8A-4147-A177-3AD203B41FA5}">
                      <a16:colId xmlns:a16="http://schemas.microsoft.com/office/drawing/2014/main" val="985666696"/>
                    </a:ext>
                  </a:extLst>
                </a:gridCol>
                <a:gridCol w="775105">
                  <a:extLst>
                    <a:ext uri="{9D8B030D-6E8A-4147-A177-3AD203B41FA5}">
                      <a16:colId xmlns:a16="http://schemas.microsoft.com/office/drawing/2014/main" val="1173428453"/>
                    </a:ext>
                  </a:extLst>
                </a:gridCol>
                <a:gridCol w="775105">
                  <a:extLst>
                    <a:ext uri="{9D8B030D-6E8A-4147-A177-3AD203B41FA5}">
                      <a16:colId xmlns:a16="http://schemas.microsoft.com/office/drawing/2014/main" val="2238784712"/>
                    </a:ext>
                  </a:extLst>
                </a:gridCol>
              </a:tblGrid>
              <a:tr h="767961">
                <a:tc>
                  <a:txBody>
                    <a:bodyPr/>
                    <a:lstStyle/>
                    <a:p>
                      <a:pPr algn="ctr" fontAlgn="b">
                        <a:lnSpc>
                          <a:spcPct val="90000"/>
                        </a:lnSpc>
                      </a:pPr>
                      <a:r>
                        <a:rPr lang="en-NZ" sz="1050" u="none" strike="noStrike" dirty="0">
                          <a:effectLst/>
                        </a:rPr>
                        <a:t>All workers</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 </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Salary or wage earner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Working without pay in a family business</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Self-employed/</a:t>
                      </a:r>
                    </a:p>
                    <a:p>
                      <a:pPr algn="ctr" fontAlgn="b">
                        <a:lnSpc>
                          <a:spcPct val="90000"/>
                        </a:lnSpc>
                      </a:pPr>
                      <a:r>
                        <a:rPr lang="en-NZ" sz="1050" u="none" strike="noStrike" dirty="0">
                          <a:effectLst/>
                        </a:rPr>
                        <a:t>Contractor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Volunteer worker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a:effectLst/>
                        </a:rPr>
                        <a:t> </a:t>
                      </a:r>
                      <a:endParaRPr lang="en-NZ" sz="1050" b="0" i="0" u="none" strike="noStrike">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a:effectLst/>
                        </a:rPr>
                        <a:t>(High) 1</a:t>
                      </a:r>
                      <a:endParaRPr lang="en-NZ" sz="1050" b="0" i="0" u="none" strike="noStrike">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2</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3</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4</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5</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(Low) 6</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Not</a:t>
                      </a:r>
                    </a:p>
                    <a:p>
                      <a:pPr algn="ctr" fontAlgn="b">
                        <a:lnSpc>
                          <a:spcPct val="90000"/>
                        </a:lnSpc>
                      </a:pPr>
                      <a:r>
                        <a:rPr lang="en-NZ" sz="1050" u="none" strike="noStrike" dirty="0">
                          <a:effectLst/>
                        </a:rPr>
                        <a:t> classified</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6396871"/>
                  </a:ext>
                </a:extLst>
              </a:tr>
            </a:tbl>
          </a:graphicData>
        </a:graphic>
      </p:graphicFrame>
      <p:sp>
        <p:nvSpPr>
          <p:cNvPr id="26" name="Text Placeholder 2">
            <a:extLst>
              <a:ext uri="{FF2B5EF4-FFF2-40B4-BE49-F238E27FC236}">
                <a16:creationId xmlns:a16="http://schemas.microsoft.com/office/drawing/2014/main" id="{95989E04-490D-141A-94B5-4447FB08C96E}"/>
              </a:ext>
            </a:extLst>
          </p:cNvPr>
          <p:cNvSpPr txBox="1">
            <a:spLocks/>
          </p:cNvSpPr>
          <p:nvPr/>
        </p:nvSpPr>
        <p:spPr>
          <a:xfrm>
            <a:off x="443128" y="1466067"/>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EXPERIENCED AT LEAST ONE SEXUAL HARASSMENT BEHAVIOUR IN THE LAST 5 YEARS</a:t>
            </a:r>
          </a:p>
        </p:txBody>
      </p:sp>
      <p:sp>
        <p:nvSpPr>
          <p:cNvPr id="5" name="TextBox 4">
            <a:extLst>
              <a:ext uri="{FF2B5EF4-FFF2-40B4-BE49-F238E27FC236}">
                <a16:creationId xmlns:a16="http://schemas.microsoft.com/office/drawing/2014/main" id="{EEA0DF76-FBE4-849F-7002-A9B7460269CE}"/>
              </a:ext>
            </a:extLst>
          </p:cNvPr>
          <p:cNvSpPr txBox="1"/>
          <p:nvPr/>
        </p:nvSpPr>
        <p:spPr>
          <a:xfrm>
            <a:off x="9708127" y="5120798"/>
            <a:ext cx="340110" cy="246221"/>
          </a:xfrm>
          <a:prstGeom prst="rect">
            <a:avLst/>
          </a:prstGeom>
          <a:noFill/>
        </p:spPr>
        <p:txBody>
          <a:bodyPr wrap="square" rtlCol="0">
            <a:spAutoFit/>
          </a:bodyPr>
          <a:lstStyle/>
          <a:p>
            <a:r>
              <a:rPr lang="en-NZ" sz="1000" dirty="0">
                <a:solidFill>
                  <a:schemeClr val="bg1">
                    <a:lumMod val="50000"/>
                  </a:schemeClr>
                </a:solidFill>
              </a:rPr>
              <a:t>*</a:t>
            </a:r>
          </a:p>
        </p:txBody>
      </p:sp>
      <p:cxnSp>
        <p:nvCxnSpPr>
          <p:cNvPr id="27" name="Straight Connector 26">
            <a:extLst>
              <a:ext uri="{FF2B5EF4-FFF2-40B4-BE49-F238E27FC236}">
                <a16:creationId xmlns:a16="http://schemas.microsoft.com/office/drawing/2014/main" id="{84260920-C6B3-4257-BCC3-F7D6E1EDBAC9}"/>
              </a:ext>
            </a:extLst>
          </p:cNvPr>
          <p:cNvCxnSpPr/>
          <p:nvPr/>
        </p:nvCxnSpPr>
        <p:spPr>
          <a:xfrm>
            <a:off x="535491" y="4428224"/>
            <a:ext cx="10807728"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9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E25E6-0AF9-480C-8A7B-802A7374DF6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spc="0" dirty="0"/>
              <a:t>PREVALENCE OF SEXUAL HARASSMENT (BEHAVIOURAL DEFINITION) BY INDUSTRY</a:t>
            </a:r>
          </a:p>
        </p:txBody>
      </p:sp>
      <p:sp>
        <p:nvSpPr>
          <p:cNvPr id="3" name="Text Placeholder 2"/>
          <p:cNvSpPr>
            <a:spLocks noGrp="1"/>
          </p:cNvSpPr>
          <p:nvPr>
            <p:ph type="body" sz="quarter" idx="15"/>
          </p:nvPr>
        </p:nvSpPr>
        <p:spPr>
          <a:xfrm>
            <a:off x="360000" y="549332"/>
            <a:ext cx="11314763" cy="710668"/>
          </a:xfrm>
        </p:spPr>
        <p:txBody>
          <a:bodyPr>
            <a:normAutofit/>
          </a:bodyPr>
          <a:lstStyle/>
          <a:p>
            <a:r>
              <a:rPr lang="en-NZ" dirty="0"/>
              <a:t>While sexual harassment occurs in all industries, it is most common in the healthcare and social assistance sector (41%). Young people working in hospitality (43%) are also especially likely to be subject to sexual harassment.</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4202297533"/>
              </p:ext>
            </p:extLst>
          </p:nvPr>
        </p:nvGraphicFramePr>
        <p:xfrm>
          <a:off x="107715" y="1555761"/>
          <a:ext cx="11271741" cy="426802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60000" y="6109386"/>
            <a:ext cx="8986108" cy="646331"/>
          </a:xfrm>
        </p:spPr>
        <p:txBody>
          <a:bodyPr/>
          <a:lstStyle/>
          <a:p>
            <a:r>
              <a:rPr lang="en-NZ" sz="900" dirty="0"/>
              <a:t>*Other services include: mining, electricity, gas, water &amp; waste</a:t>
            </a:r>
          </a:p>
          <a:p>
            <a:r>
              <a:rPr lang="en-NZ" sz="900" dirty="0"/>
              <a:t>Base: All respondents (2,512)</a:t>
            </a:r>
          </a:p>
          <a:p>
            <a:r>
              <a:rPr lang="en-NZ" sz="900" i="1" dirty="0"/>
              <a:t>Q2A In the last 5 years, have you personally experienced this in a work environment (e.g. from a colleague or customer/client)? </a:t>
            </a:r>
            <a:r>
              <a:rPr lang="en-NZ" sz="900" dirty="0"/>
              <a:t>Respondents were shown 11 sexual harassment behaviours.</a:t>
            </a:r>
            <a:endParaRPr lang="en-NZ" sz="900" i="1" dirty="0"/>
          </a:p>
          <a:p>
            <a:endParaRPr lang="en-NZ" sz="900" i="1" dirty="0"/>
          </a:p>
        </p:txBody>
      </p:sp>
      <p:sp>
        <p:nvSpPr>
          <p:cNvPr id="13" name="TextBox 12">
            <a:extLst>
              <a:ext uri="{FF2B5EF4-FFF2-40B4-BE49-F238E27FC236}">
                <a16:creationId xmlns:a16="http://schemas.microsoft.com/office/drawing/2014/main" id="{C5E09592-06A8-1134-6E35-DDC54BC2602D}"/>
              </a:ext>
            </a:extLst>
          </p:cNvPr>
          <p:cNvSpPr txBox="1"/>
          <p:nvPr/>
        </p:nvSpPr>
        <p:spPr>
          <a:xfrm>
            <a:off x="3572979" y="3952408"/>
            <a:ext cx="480803" cy="230832"/>
          </a:xfrm>
          <a:prstGeom prst="rect">
            <a:avLst/>
          </a:prstGeom>
          <a:noFill/>
        </p:spPr>
        <p:txBody>
          <a:bodyPr wrap="square" rtlCol="0">
            <a:spAutoFit/>
          </a:bodyPr>
          <a:lstStyle/>
          <a:p>
            <a:r>
              <a:rPr lang="en-NZ" sz="900" dirty="0"/>
              <a:t>(60)</a:t>
            </a:r>
          </a:p>
        </p:txBody>
      </p:sp>
      <p:sp>
        <p:nvSpPr>
          <p:cNvPr id="14" name="TextBox 13">
            <a:extLst>
              <a:ext uri="{FF2B5EF4-FFF2-40B4-BE49-F238E27FC236}">
                <a16:creationId xmlns:a16="http://schemas.microsoft.com/office/drawing/2014/main" id="{97950E6C-E3E1-052D-6B1D-2636F4917191}"/>
              </a:ext>
            </a:extLst>
          </p:cNvPr>
          <p:cNvSpPr txBox="1"/>
          <p:nvPr/>
        </p:nvSpPr>
        <p:spPr>
          <a:xfrm>
            <a:off x="4068014" y="3952408"/>
            <a:ext cx="469844" cy="230832"/>
          </a:xfrm>
          <a:prstGeom prst="rect">
            <a:avLst/>
          </a:prstGeom>
          <a:noFill/>
        </p:spPr>
        <p:txBody>
          <a:bodyPr wrap="square" rtlCol="0">
            <a:spAutoFit/>
          </a:bodyPr>
          <a:lstStyle/>
          <a:p>
            <a:r>
              <a:rPr lang="en-NZ" sz="900" dirty="0"/>
              <a:t>(190)</a:t>
            </a:r>
          </a:p>
        </p:txBody>
      </p:sp>
      <p:sp>
        <p:nvSpPr>
          <p:cNvPr id="15" name="TextBox 14">
            <a:extLst>
              <a:ext uri="{FF2B5EF4-FFF2-40B4-BE49-F238E27FC236}">
                <a16:creationId xmlns:a16="http://schemas.microsoft.com/office/drawing/2014/main" id="{CA4A4713-3C5E-1430-2DBA-5E4BF8CF0E2F}"/>
              </a:ext>
            </a:extLst>
          </p:cNvPr>
          <p:cNvSpPr txBox="1"/>
          <p:nvPr/>
        </p:nvSpPr>
        <p:spPr>
          <a:xfrm>
            <a:off x="10871518" y="3952408"/>
            <a:ext cx="480803" cy="230832"/>
          </a:xfrm>
          <a:prstGeom prst="rect">
            <a:avLst/>
          </a:prstGeom>
          <a:noFill/>
        </p:spPr>
        <p:txBody>
          <a:bodyPr wrap="square" rtlCol="0">
            <a:spAutoFit/>
          </a:bodyPr>
          <a:lstStyle/>
          <a:p>
            <a:r>
              <a:rPr lang="en-NZ" sz="900" dirty="0"/>
              <a:t>(104)</a:t>
            </a:r>
          </a:p>
        </p:txBody>
      </p:sp>
      <p:sp>
        <p:nvSpPr>
          <p:cNvPr id="16" name="TextBox 15">
            <a:extLst>
              <a:ext uri="{FF2B5EF4-FFF2-40B4-BE49-F238E27FC236}">
                <a16:creationId xmlns:a16="http://schemas.microsoft.com/office/drawing/2014/main" id="{518BA5EA-E8B4-5A7F-556C-3AD8DAF78087}"/>
              </a:ext>
            </a:extLst>
          </p:cNvPr>
          <p:cNvSpPr txBox="1"/>
          <p:nvPr/>
        </p:nvSpPr>
        <p:spPr>
          <a:xfrm>
            <a:off x="4644453" y="3955541"/>
            <a:ext cx="480804" cy="230832"/>
          </a:xfrm>
          <a:prstGeom prst="rect">
            <a:avLst/>
          </a:prstGeom>
          <a:noFill/>
        </p:spPr>
        <p:txBody>
          <a:bodyPr wrap="square" rtlCol="0">
            <a:spAutoFit/>
          </a:bodyPr>
          <a:lstStyle/>
          <a:p>
            <a:r>
              <a:rPr lang="en-NZ" sz="900" dirty="0"/>
              <a:t>(116)</a:t>
            </a:r>
          </a:p>
        </p:txBody>
      </p:sp>
      <p:sp>
        <p:nvSpPr>
          <p:cNvPr id="17" name="TextBox 16">
            <a:extLst>
              <a:ext uri="{FF2B5EF4-FFF2-40B4-BE49-F238E27FC236}">
                <a16:creationId xmlns:a16="http://schemas.microsoft.com/office/drawing/2014/main" id="{9E7285D8-C797-C749-269D-8793CBAD6606}"/>
              </a:ext>
            </a:extLst>
          </p:cNvPr>
          <p:cNvSpPr txBox="1"/>
          <p:nvPr/>
        </p:nvSpPr>
        <p:spPr>
          <a:xfrm>
            <a:off x="5139491" y="3952408"/>
            <a:ext cx="480803" cy="230832"/>
          </a:xfrm>
          <a:prstGeom prst="rect">
            <a:avLst/>
          </a:prstGeom>
          <a:noFill/>
        </p:spPr>
        <p:txBody>
          <a:bodyPr wrap="square" rtlCol="0">
            <a:spAutoFit/>
          </a:bodyPr>
          <a:lstStyle/>
          <a:p>
            <a:r>
              <a:rPr lang="en-NZ" sz="900" dirty="0"/>
              <a:t>(44)</a:t>
            </a:r>
          </a:p>
        </p:txBody>
      </p:sp>
      <p:sp>
        <p:nvSpPr>
          <p:cNvPr id="18" name="TextBox 17">
            <a:extLst>
              <a:ext uri="{FF2B5EF4-FFF2-40B4-BE49-F238E27FC236}">
                <a16:creationId xmlns:a16="http://schemas.microsoft.com/office/drawing/2014/main" id="{D26B08D6-EEF0-8815-8234-CDE0B8804A18}"/>
              </a:ext>
            </a:extLst>
          </p:cNvPr>
          <p:cNvSpPr txBox="1"/>
          <p:nvPr/>
        </p:nvSpPr>
        <p:spPr>
          <a:xfrm>
            <a:off x="5686865" y="3952408"/>
            <a:ext cx="405442" cy="230832"/>
          </a:xfrm>
          <a:prstGeom prst="rect">
            <a:avLst/>
          </a:prstGeom>
          <a:noFill/>
        </p:spPr>
        <p:txBody>
          <a:bodyPr wrap="square" rtlCol="0">
            <a:spAutoFit/>
          </a:bodyPr>
          <a:lstStyle/>
          <a:p>
            <a:r>
              <a:rPr lang="en-NZ" sz="900" dirty="0"/>
              <a:t>(54)</a:t>
            </a:r>
          </a:p>
        </p:txBody>
      </p:sp>
      <p:sp>
        <p:nvSpPr>
          <p:cNvPr id="19" name="TextBox 18">
            <a:extLst>
              <a:ext uri="{FF2B5EF4-FFF2-40B4-BE49-F238E27FC236}">
                <a16:creationId xmlns:a16="http://schemas.microsoft.com/office/drawing/2014/main" id="{19E40910-E534-AF5F-121B-3B8B08FD20AD}"/>
              </a:ext>
            </a:extLst>
          </p:cNvPr>
          <p:cNvSpPr txBox="1"/>
          <p:nvPr/>
        </p:nvSpPr>
        <p:spPr>
          <a:xfrm>
            <a:off x="6177349" y="3949275"/>
            <a:ext cx="480803" cy="230832"/>
          </a:xfrm>
          <a:prstGeom prst="rect">
            <a:avLst/>
          </a:prstGeom>
          <a:noFill/>
        </p:spPr>
        <p:txBody>
          <a:bodyPr wrap="square" rtlCol="0">
            <a:spAutoFit/>
          </a:bodyPr>
          <a:lstStyle/>
          <a:p>
            <a:r>
              <a:rPr lang="en-NZ" sz="900" dirty="0"/>
              <a:t>(194)</a:t>
            </a:r>
          </a:p>
        </p:txBody>
      </p:sp>
      <p:sp>
        <p:nvSpPr>
          <p:cNvPr id="20" name="TextBox 19">
            <a:extLst>
              <a:ext uri="{FF2B5EF4-FFF2-40B4-BE49-F238E27FC236}">
                <a16:creationId xmlns:a16="http://schemas.microsoft.com/office/drawing/2014/main" id="{19BDF03A-B199-2D74-F59F-B1531B12A7DB}"/>
              </a:ext>
            </a:extLst>
          </p:cNvPr>
          <p:cNvSpPr txBox="1"/>
          <p:nvPr/>
        </p:nvSpPr>
        <p:spPr>
          <a:xfrm>
            <a:off x="6687778" y="3949275"/>
            <a:ext cx="485116" cy="230832"/>
          </a:xfrm>
          <a:prstGeom prst="rect">
            <a:avLst/>
          </a:prstGeom>
          <a:noFill/>
        </p:spPr>
        <p:txBody>
          <a:bodyPr wrap="square" rtlCol="0">
            <a:spAutoFit/>
          </a:bodyPr>
          <a:lstStyle/>
          <a:p>
            <a:r>
              <a:rPr lang="en-NZ" sz="900" dirty="0"/>
              <a:t>(197)</a:t>
            </a:r>
          </a:p>
        </p:txBody>
      </p:sp>
      <p:sp>
        <p:nvSpPr>
          <p:cNvPr id="21" name="TextBox 20">
            <a:extLst>
              <a:ext uri="{FF2B5EF4-FFF2-40B4-BE49-F238E27FC236}">
                <a16:creationId xmlns:a16="http://schemas.microsoft.com/office/drawing/2014/main" id="{BCB00791-F379-8A63-AB31-DF6A16B9A31F}"/>
              </a:ext>
            </a:extLst>
          </p:cNvPr>
          <p:cNvSpPr txBox="1"/>
          <p:nvPr/>
        </p:nvSpPr>
        <p:spPr>
          <a:xfrm>
            <a:off x="7202520" y="3949275"/>
            <a:ext cx="480803" cy="230832"/>
          </a:xfrm>
          <a:prstGeom prst="rect">
            <a:avLst/>
          </a:prstGeom>
          <a:noFill/>
        </p:spPr>
        <p:txBody>
          <a:bodyPr wrap="square" rtlCol="0">
            <a:spAutoFit/>
          </a:bodyPr>
          <a:lstStyle/>
          <a:p>
            <a:r>
              <a:rPr lang="en-NZ" sz="900" dirty="0"/>
              <a:t>(99)</a:t>
            </a:r>
          </a:p>
        </p:txBody>
      </p:sp>
      <p:sp>
        <p:nvSpPr>
          <p:cNvPr id="23" name="TextBox 22">
            <a:extLst>
              <a:ext uri="{FF2B5EF4-FFF2-40B4-BE49-F238E27FC236}">
                <a16:creationId xmlns:a16="http://schemas.microsoft.com/office/drawing/2014/main" id="{838119B0-C433-85D9-6F46-94587854D4AC}"/>
              </a:ext>
            </a:extLst>
          </p:cNvPr>
          <p:cNvSpPr txBox="1"/>
          <p:nvPr/>
        </p:nvSpPr>
        <p:spPr>
          <a:xfrm>
            <a:off x="7712949" y="3949275"/>
            <a:ext cx="480803" cy="230832"/>
          </a:xfrm>
          <a:prstGeom prst="rect">
            <a:avLst/>
          </a:prstGeom>
          <a:noFill/>
        </p:spPr>
        <p:txBody>
          <a:bodyPr wrap="square" rtlCol="0">
            <a:spAutoFit/>
          </a:bodyPr>
          <a:lstStyle/>
          <a:p>
            <a:r>
              <a:rPr lang="en-NZ" sz="900" dirty="0"/>
              <a:t>(54)</a:t>
            </a:r>
          </a:p>
        </p:txBody>
      </p:sp>
      <p:sp>
        <p:nvSpPr>
          <p:cNvPr id="24" name="TextBox 23">
            <a:extLst>
              <a:ext uri="{FF2B5EF4-FFF2-40B4-BE49-F238E27FC236}">
                <a16:creationId xmlns:a16="http://schemas.microsoft.com/office/drawing/2014/main" id="{8F7C8F87-3F41-3E5A-A625-86C902A7E74C}"/>
              </a:ext>
            </a:extLst>
          </p:cNvPr>
          <p:cNvSpPr txBox="1"/>
          <p:nvPr/>
        </p:nvSpPr>
        <p:spPr>
          <a:xfrm>
            <a:off x="8223378" y="3949275"/>
            <a:ext cx="496502" cy="230832"/>
          </a:xfrm>
          <a:prstGeom prst="rect">
            <a:avLst/>
          </a:prstGeom>
          <a:noFill/>
        </p:spPr>
        <p:txBody>
          <a:bodyPr wrap="square" rtlCol="0">
            <a:spAutoFit/>
          </a:bodyPr>
          <a:lstStyle/>
          <a:p>
            <a:r>
              <a:rPr lang="en-NZ" sz="900" dirty="0"/>
              <a:t>(123)</a:t>
            </a:r>
          </a:p>
        </p:txBody>
      </p:sp>
      <p:sp>
        <p:nvSpPr>
          <p:cNvPr id="25" name="TextBox 24">
            <a:extLst>
              <a:ext uri="{FF2B5EF4-FFF2-40B4-BE49-F238E27FC236}">
                <a16:creationId xmlns:a16="http://schemas.microsoft.com/office/drawing/2014/main" id="{F2F422E5-5900-EFA4-7C8F-2999476CADCF}"/>
              </a:ext>
            </a:extLst>
          </p:cNvPr>
          <p:cNvSpPr txBox="1"/>
          <p:nvPr/>
        </p:nvSpPr>
        <p:spPr>
          <a:xfrm>
            <a:off x="8786450" y="3949317"/>
            <a:ext cx="556778" cy="230832"/>
          </a:xfrm>
          <a:prstGeom prst="rect">
            <a:avLst/>
          </a:prstGeom>
          <a:noFill/>
        </p:spPr>
        <p:txBody>
          <a:bodyPr wrap="square" rtlCol="0">
            <a:spAutoFit/>
          </a:bodyPr>
          <a:lstStyle/>
          <a:p>
            <a:r>
              <a:rPr lang="en-NZ" sz="900" dirty="0"/>
              <a:t>(170)</a:t>
            </a:r>
          </a:p>
        </p:txBody>
      </p:sp>
      <p:sp>
        <p:nvSpPr>
          <p:cNvPr id="26" name="TextBox 25">
            <a:extLst>
              <a:ext uri="{FF2B5EF4-FFF2-40B4-BE49-F238E27FC236}">
                <a16:creationId xmlns:a16="http://schemas.microsoft.com/office/drawing/2014/main" id="{A1EBA60E-3C73-664F-E8F8-90052B627A9D}"/>
              </a:ext>
            </a:extLst>
          </p:cNvPr>
          <p:cNvSpPr txBox="1"/>
          <p:nvPr/>
        </p:nvSpPr>
        <p:spPr>
          <a:xfrm>
            <a:off x="9335910" y="3949317"/>
            <a:ext cx="485116" cy="230832"/>
          </a:xfrm>
          <a:prstGeom prst="rect">
            <a:avLst/>
          </a:prstGeom>
          <a:noFill/>
        </p:spPr>
        <p:txBody>
          <a:bodyPr wrap="square" rtlCol="0">
            <a:spAutoFit/>
          </a:bodyPr>
          <a:lstStyle/>
          <a:p>
            <a:r>
              <a:rPr lang="en-NZ" sz="900" dirty="0"/>
              <a:t>(210)</a:t>
            </a:r>
          </a:p>
        </p:txBody>
      </p:sp>
      <p:sp>
        <p:nvSpPr>
          <p:cNvPr id="27" name="TextBox 26">
            <a:extLst>
              <a:ext uri="{FF2B5EF4-FFF2-40B4-BE49-F238E27FC236}">
                <a16:creationId xmlns:a16="http://schemas.microsoft.com/office/drawing/2014/main" id="{E4C93884-26FD-5E38-2074-915690F2AB59}"/>
              </a:ext>
            </a:extLst>
          </p:cNvPr>
          <p:cNvSpPr txBox="1"/>
          <p:nvPr/>
        </p:nvSpPr>
        <p:spPr>
          <a:xfrm>
            <a:off x="9850652" y="3949317"/>
            <a:ext cx="480803" cy="230832"/>
          </a:xfrm>
          <a:prstGeom prst="rect">
            <a:avLst/>
          </a:prstGeom>
          <a:noFill/>
        </p:spPr>
        <p:txBody>
          <a:bodyPr wrap="square" rtlCol="0">
            <a:spAutoFit/>
          </a:bodyPr>
          <a:lstStyle/>
          <a:p>
            <a:r>
              <a:rPr lang="en-NZ" sz="900" dirty="0"/>
              <a:t>(89)</a:t>
            </a:r>
          </a:p>
        </p:txBody>
      </p:sp>
      <p:sp>
        <p:nvSpPr>
          <p:cNvPr id="28" name="TextBox 27">
            <a:extLst>
              <a:ext uri="{FF2B5EF4-FFF2-40B4-BE49-F238E27FC236}">
                <a16:creationId xmlns:a16="http://schemas.microsoft.com/office/drawing/2014/main" id="{DE76C883-E59C-D2B3-1376-C693FC781AA8}"/>
              </a:ext>
            </a:extLst>
          </p:cNvPr>
          <p:cNvSpPr txBox="1"/>
          <p:nvPr/>
        </p:nvSpPr>
        <p:spPr>
          <a:xfrm>
            <a:off x="10361081" y="3952450"/>
            <a:ext cx="480804" cy="230832"/>
          </a:xfrm>
          <a:prstGeom prst="rect">
            <a:avLst/>
          </a:prstGeom>
          <a:noFill/>
        </p:spPr>
        <p:txBody>
          <a:bodyPr wrap="square" rtlCol="0">
            <a:spAutoFit/>
          </a:bodyPr>
          <a:lstStyle/>
          <a:p>
            <a:r>
              <a:rPr lang="en-NZ" sz="900" dirty="0"/>
              <a:t>(96)</a:t>
            </a:r>
          </a:p>
        </p:txBody>
      </p:sp>
      <p:sp>
        <p:nvSpPr>
          <p:cNvPr id="29" name="Rectangle 28">
            <a:extLst>
              <a:ext uri="{FF2B5EF4-FFF2-40B4-BE49-F238E27FC236}">
                <a16:creationId xmlns:a16="http://schemas.microsoft.com/office/drawing/2014/main" id="{DDFBAFBA-AC5E-3997-E0BA-52CD034D8669}"/>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TextBox 60">
            <a:extLst>
              <a:ext uri="{FF2B5EF4-FFF2-40B4-BE49-F238E27FC236}">
                <a16:creationId xmlns:a16="http://schemas.microsoft.com/office/drawing/2014/main" id="{7C331307-D40D-BEC1-5D74-AEB17DC10DAB}"/>
              </a:ext>
            </a:extLst>
          </p:cNvPr>
          <p:cNvSpPr txBox="1"/>
          <p:nvPr/>
        </p:nvSpPr>
        <p:spPr>
          <a:xfrm>
            <a:off x="863255" y="3952408"/>
            <a:ext cx="574369" cy="230832"/>
          </a:xfrm>
          <a:prstGeom prst="rect">
            <a:avLst/>
          </a:prstGeom>
          <a:noFill/>
        </p:spPr>
        <p:txBody>
          <a:bodyPr wrap="square" rtlCol="0">
            <a:spAutoFit/>
          </a:bodyPr>
          <a:lstStyle/>
          <a:p>
            <a:r>
              <a:rPr lang="en-NZ" sz="900" dirty="0"/>
              <a:t>(2,512)</a:t>
            </a:r>
          </a:p>
        </p:txBody>
      </p:sp>
      <p:sp>
        <p:nvSpPr>
          <p:cNvPr id="62" name="TextBox 61">
            <a:extLst>
              <a:ext uri="{FF2B5EF4-FFF2-40B4-BE49-F238E27FC236}">
                <a16:creationId xmlns:a16="http://schemas.microsoft.com/office/drawing/2014/main" id="{EEB60D43-7BCB-E10C-FF21-DDF0182D77E3}"/>
              </a:ext>
            </a:extLst>
          </p:cNvPr>
          <p:cNvSpPr txBox="1"/>
          <p:nvPr/>
        </p:nvSpPr>
        <p:spPr>
          <a:xfrm>
            <a:off x="1997936" y="3952408"/>
            <a:ext cx="574369" cy="230832"/>
          </a:xfrm>
          <a:prstGeom prst="rect">
            <a:avLst/>
          </a:prstGeom>
          <a:noFill/>
        </p:spPr>
        <p:txBody>
          <a:bodyPr wrap="square" rtlCol="0">
            <a:spAutoFit/>
          </a:bodyPr>
          <a:lstStyle/>
          <a:p>
            <a:r>
              <a:rPr lang="en-NZ" sz="900" dirty="0"/>
              <a:t>(202)</a:t>
            </a:r>
          </a:p>
        </p:txBody>
      </p:sp>
      <p:sp>
        <p:nvSpPr>
          <p:cNvPr id="63" name="TextBox 62">
            <a:extLst>
              <a:ext uri="{FF2B5EF4-FFF2-40B4-BE49-F238E27FC236}">
                <a16:creationId xmlns:a16="http://schemas.microsoft.com/office/drawing/2014/main" id="{4A9FBC02-9648-A469-55FB-467420FB8947}"/>
              </a:ext>
            </a:extLst>
          </p:cNvPr>
          <p:cNvSpPr txBox="1"/>
          <p:nvPr/>
        </p:nvSpPr>
        <p:spPr>
          <a:xfrm>
            <a:off x="2484940" y="3952408"/>
            <a:ext cx="574369" cy="230832"/>
          </a:xfrm>
          <a:prstGeom prst="rect">
            <a:avLst/>
          </a:prstGeom>
          <a:noFill/>
        </p:spPr>
        <p:txBody>
          <a:bodyPr wrap="square" rtlCol="0">
            <a:spAutoFit/>
          </a:bodyPr>
          <a:lstStyle/>
          <a:p>
            <a:r>
              <a:rPr lang="en-NZ" sz="900" dirty="0"/>
              <a:t>(510)</a:t>
            </a:r>
          </a:p>
        </p:txBody>
      </p:sp>
      <p:sp>
        <p:nvSpPr>
          <p:cNvPr id="64" name="TextBox 63">
            <a:extLst>
              <a:ext uri="{FF2B5EF4-FFF2-40B4-BE49-F238E27FC236}">
                <a16:creationId xmlns:a16="http://schemas.microsoft.com/office/drawing/2014/main" id="{21C26D98-68AD-88DC-E9E0-5B0FDD71E48B}"/>
              </a:ext>
            </a:extLst>
          </p:cNvPr>
          <p:cNvSpPr txBox="1"/>
          <p:nvPr/>
        </p:nvSpPr>
        <p:spPr>
          <a:xfrm>
            <a:off x="3016862" y="3952408"/>
            <a:ext cx="480803" cy="230832"/>
          </a:xfrm>
          <a:prstGeom prst="rect">
            <a:avLst/>
          </a:prstGeom>
          <a:noFill/>
        </p:spPr>
        <p:txBody>
          <a:bodyPr wrap="square" rtlCol="0">
            <a:spAutoFit/>
          </a:bodyPr>
          <a:lstStyle/>
          <a:p>
            <a:r>
              <a:rPr lang="en-NZ" sz="900" dirty="0"/>
              <a:t>(206)</a:t>
            </a:r>
          </a:p>
        </p:txBody>
      </p:sp>
      <p:sp>
        <p:nvSpPr>
          <p:cNvPr id="31" name="Text Placeholder 2">
            <a:extLst>
              <a:ext uri="{FF2B5EF4-FFF2-40B4-BE49-F238E27FC236}">
                <a16:creationId xmlns:a16="http://schemas.microsoft.com/office/drawing/2014/main" id="{68B514B3-5C68-EEED-E2BE-32C7CDF4B21C}"/>
              </a:ext>
            </a:extLst>
          </p:cNvPr>
          <p:cNvSpPr txBox="1">
            <a:spLocks/>
          </p:cNvSpPr>
          <p:nvPr/>
        </p:nvSpPr>
        <p:spPr>
          <a:xfrm>
            <a:off x="443128" y="1466067"/>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EXPERIENCED AT LEAST ONE SEXUAL HARASSMENT BEHAVIOUR IN THE LAST 5 YEARS</a:t>
            </a:r>
          </a:p>
        </p:txBody>
      </p:sp>
    </p:spTree>
    <p:extLst>
      <p:ext uri="{BB962C8B-B14F-4D97-AF65-F5344CB8AC3E}">
        <p14:creationId xmlns:p14="http://schemas.microsoft.com/office/powerpoint/2010/main" val="264185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9E5A9BC-0E76-5640-0EC3-22D050F8C27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Rectangle 43">
            <a:extLst>
              <a:ext uri="{FF2B5EF4-FFF2-40B4-BE49-F238E27FC236}">
                <a16:creationId xmlns:a16="http://schemas.microsoft.com/office/drawing/2014/main" id="{8A690FD9-174E-4C5F-8C05-BF70F9042EE7}"/>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p:txBody>
          <a:bodyPr/>
          <a:lstStyle/>
          <a:p>
            <a:r>
              <a:rPr lang="en-NZ" sz="1500" spc="0" dirty="0"/>
              <a:t>NATURE OF SEXUAL HARASSMENT BEHAVIOURS EXPERIENCED IN LAST 5 YEARS </a:t>
            </a:r>
          </a:p>
        </p:txBody>
      </p:sp>
      <p:sp>
        <p:nvSpPr>
          <p:cNvPr id="3" name="Text Placeholder 2"/>
          <p:cNvSpPr>
            <a:spLocks noGrp="1"/>
          </p:cNvSpPr>
          <p:nvPr>
            <p:ph type="body" sz="quarter" idx="15"/>
          </p:nvPr>
        </p:nvSpPr>
        <p:spPr>
          <a:xfrm>
            <a:off x="355969" y="486926"/>
            <a:ext cx="11230017" cy="774383"/>
          </a:xfrm>
        </p:spPr>
        <p:txBody>
          <a:bodyPr>
            <a:normAutofit/>
          </a:bodyPr>
          <a:lstStyle/>
          <a:p>
            <a:r>
              <a:rPr lang="en-NZ" dirty="0"/>
              <a:t>The nature of sexual harassment behaviours experienced by workers varies widely. Workers are most likely to be subject to non-physical types of sexual harassment, particularly crude or offensive behaviour (25%) or unwanted sexual attention (20%). Physical forms of sexual harassment are less common, with 13% of workers reporting being sexually assaulted (including unwanted touching).</a:t>
            </a:r>
          </a:p>
        </p:txBody>
      </p:sp>
      <p:sp>
        <p:nvSpPr>
          <p:cNvPr id="35" name="Text Placeholder 2">
            <a:extLst>
              <a:ext uri="{FF2B5EF4-FFF2-40B4-BE49-F238E27FC236}">
                <a16:creationId xmlns:a16="http://schemas.microsoft.com/office/drawing/2014/main" id="{126B7931-D287-4831-9DAF-4EDE7853F96C}"/>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dirty="0">
                <a:solidFill>
                  <a:schemeClr val="tx1"/>
                </a:solidFill>
              </a:rPr>
              <a:t>30% of workers (38% of women and 23% of men) have experienced at least one of the following behaviours…</a:t>
            </a:r>
          </a:p>
        </p:txBody>
      </p:sp>
      <p:graphicFrame>
        <p:nvGraphicFramePr>
          <p:cNvPr id="47" name="Chart 46">
            <a:extLst>
              <a:ext uri="{FF2B5EF4-FFF2-40B4-BE49-F238E27FC236}">
                <a16:creationId xmlns:a16="http://schemas.microsoft.com/office/drawing/2014/main" id="{AD2669D8-ECD9-4AC6-AD8A-07B99A974BF3}"/>
              </a:ext>
            </a:extLst>
          </p:cNvPr>
          <p:cNvGraphicFramePr/>
          <p:nvPr>
            <p:extLst>
              <p:ext uri="{D42A27DB-BD31-4B8C-83A1-F6EECF244321}">
                <p14:modId xmlns:p14="http://schemas.microsoft.com/office/powerpoint/2010/main" val="1688249620"/>
              </p:ext>
            </p:extLst>
          </p:nvPr>
        </p:nvGraphicFramePr>
        <p:xfrm>
          <a:off x="2578544" y="2151886"/>
          <a:ext cx="3695789" cy="3606896"/>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4">
            <a:extLst>
              <a:ext uri="{FF2B5EF4-FFF2-40B4-BE49-F238E27FC236}">
                <a16:creationId xmlns:a16="http://schemas.microsoft.com/office/drawing/2014/main" id="{692E0359-512A-9E46-7B2A-BB6B9C98699E}"/>
              </a:ext>
            </a:extLst>
          </p:cNvPr>
          <p:cNvSpPr>
            <a:spLocks noGrp="1"/>
          </p:cNvSpPr>
          <p:nvPr>
            <p:ph type="ftr" sz="quarter" idx="17"/>
          </p:nvPr>
        </p:nvSpPr>
        <p:spPr>
          <a:xfrm>
            <a:off x="359999" y="6109384"/>
            <a:ext cx="9095973" cy="646331"/>
          </a:xfrm>
        </p:spPr>
        <p:txBody>
          <a:bodyPr/>
          <a:lstStyle/>
          <a:p>
            <a:r>
              <a:rPr lang="en-NZ" sz="900" dirty="0"/>
              <a:t>Most common ‘other behaviours’ include being followed/stalked; unwanted advances (&lt;1%)</a:t>
            </a:r>
          </a:p>
          <a:p>
            <a:r>
              <a:rPr lang="en-NZ" sz="900" dirty="0"/>
              <a:t>Base: All respondents (2,512)</a:t>
            </a:r>
          </a:p>
          <a:p>
            <a:r>
              <a:rPr lang="en-NZ" sz="900" i="1" dirty="0"/>
              <a:t>Q2A In the last 5 years, have you personally experienced this in a work environment (e.g. from a colleague or customer/client)? </a:t>
            </a:r>
            <a:r>
              <a:rPr lang="en-NZ" sz="900" dirty="0"/>
              <a:t>Respondents were shown 11 sexual harassment behaviours. </a:t>
            </a:r>
            <a:endParaRPr lang="en-NZ" sz="900" i="1" dirty="0"/>
          </a:p>
          <a:p>
            <a:endParaRPr lang="en-NZ" sz="900" i="1" dirty="0"/>
          </a:p>
        </p:txBody>
      </p:sp>
      <p:graphicFrame>
        <p:nvGraphicFramePr>
          <p:cNvPr id="11" name="Chart 10">
            <a:extLst>
              <a:ext uri="{FF2B5EF4-FFF2-40B4-BE49-F238E27FC236}">
                <a16:creationId xmlns:a16="http://schemas.microsoft.com/office/drawing/2014/main" id="{66551214-F0C8-981D-87A9-F9387F474DFC}"/>
              </a:ext>
            </a:extLst>
          </p:cNvPr>
          <p:cNvGraphicFramePr/>
          <p:nvPr>
            <p:extLst>
              <p:ext uri="{D42A27DB-BD31-4B8C-83A1-F6EECF244321}">
                <p14:modId xmlns:p14="http://schemas.microsoft.com/office/powerpoint/2010/main" val="2053814406"/>
              </p:ext>
            </p:extLst>
          </p:nvPr>
        </p:nvGraphicFramePr>
        <p:xfrm>
          <a:off x="8513189" y="2123680"/>
          <a:ext cx="3253937" cy="3606896"/>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37D9851E-68F5-DE55-2978-EE727107E059}"/>
              </a:ext>
            </a:extLst>
          </p:cNvPr>
          <p:cNvCxnSpPr>
            <a:cxnSpLocks/>
          </p:cNvCxnSpPr>
          <p:nvPr/>
        </p:nvCxnSpPr>
        <p:spPr>
          <a:xfrm>
            <a:off x="452364" y="3817215"/>
            <a:ext cx="58065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F18E15-2293-E232-6C8C-3553107B49FD}"/>
              </a:ext>
            </a:extLst>
          </p:cNvPr>
          <p:cNvCxnSpPr>
            <a:cxnSpLocks/>
          </p:cNvCxnSpPr>
          <p:nvPr/>
        </p:nvCxnSpPr>
        <p:spPr>
          <a:xfrm>
            <a:off x="6258881" y="2047480"/>
            <a:ext cx="0" cy="3970121"/>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1CBDD24-828B-F619-A33C-DBACAD981849}"/>
              </a:ext>
            </a:extLst>
          </p:cNvPr>
          <p:cNvCxnSpPr>
            <a:cxnSpLocks/>
          </p:cNvCxnSpPr>
          <p:nvPr/>
        </p:nvCxnSpPr>
        <p:spPr>
          <a:xfrm>
            <a:off x="6258881" y="3552825"/>
            <a:ext cx="560291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4931A0-FFE3-F5AA-C673-CEAACE3B3ACB}"/>
              </a:ext>
            </a:extLst>
          </p:cNvPr>
          <p:cNvCxnSpPr>
            <a:cxnSpLocks/>
          </p:cNvCxnSpPr>
          <p:nvPr/>
        </p:nvCxnSpPr>
        <p:spPr>
          <a:xfrm>
            <a:off x="6258881" y="5038725"/>
            <a:ext cx="560291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9BE28AF8-8019-83C8-87D9-71CCE0043AC5}"/>
              </a:ext>
            </a:extLst>
          </p:cNvPr>
          <p:cNvGraphicFramePr>
            <a:graphicFrameLocks noGrp="1"/>
          </p:cNvGraphicFramePr>
          <p:nvPr>
            <p:extLst>
              <p:ext uri="{D42A27DB-BD31-4B8C-83A1-F6EECF244321}">
                <p14:modId xmlns:p14="http://schemas.microsoft.com/office/powerpoint/2010/main" val="3616693151"/>
              </p:ext>
            </p:extLst>
          </p:nvPr>
        </p:nvGraphicFramePr>
        <p:xfrm>
          <a:off x="452364" y="3917714"/>
          <a:ext cx="2334187" cy="1812860"/>
        </p:xfrm>
        <a:graphic>
          <a:graphicData uri="http://schemas.openxmlformats.org/drawingml/2006/table">
            <a:tbl>
              <a:tblPr>
                <a:tableStyleId>{5C22544A-7EE6-4342-B048-85BDC9FD1C3A}</a:tableStyleId>
              </a:tblPr>
              <a:tblGrid>
                <a:gridCol w="2334187">
                  <a:extLst>
                    <a:ext uri="{9D8B030D-6E8A-4147-A177-3AD203B41FA5}">
                      <a16:colId xmlns:a16="http://schemas.microsoft.com/office/drawing/2014/main" val="1002493909"/>
                    </a:ext>
                  </a:extLst>
                </a:gridCol>
              </a:tblGrid>
              <a:tr h="362572">
                <a:tc>
                  <a:txBody>
                    <a:bodyPr/>
                    <a:lstStyle/>
                    <a:p>
                      <a:pPr algn="r" fontAlgn="b"/>
                      <a:r>
                        <a:rPr lang="en-NZ" sz="1200" b="1" u="none" strike="noStrike" kern="1200" dirty="0">
                          <a:solidFill>
                            <a:schemeClr val="dk1"/>
                          </a:solidFill>
                          <a:effectLst/>
                          <a:latin typeface="+mn-lt"/>
                          <a:ea typeface="+mn-ea"/>
                          <a:cs typeface="+mn-cs"/>
                        </a:rPr>
                        <a:t>Unwanted sexual attention (Nett)</a:t>
                      </a:r>
                      <a:endParaRPr lang="en-NZ" sz="1050" b="1" i="0" u="none" strike="noStrike" dirty="0">
                        <a:solidFill>
                          <a:srgbClr val="000000"/>
                        </a:solidFill>
                        <a:effectLst/>
                        <a:latin typeface="+mn-lt"/>
                      </a:endParaRPr>
                    </a:p>
                  </a:txBody>
                  <a:tcPr marL="2348" marR="2348" marT="2348"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8010199"/>
                  </a:ext>
                </a:extLst>
              </a:tr>
              <a:tr h="362572">
                <a:tc>
                  <a:txBody>
                    <a:bodyPr/>
                    <a:lstStyle/>
                    <a:p>
                      <a:pPr algn="r" fontAlgn="b"/>
                      <a:r>
                        <a:rPr lang="en-NZ" sz="900" u="none" strike="noStrike" dirty="0">
                          <a:effectLst/>
                          <a:latin typeface="+mn-lt"/>
                        </a:rPr>
                        <a:t>Unwanted sexually directed remarks/questions about clothing, body, or sexual activities</a:t>
                      </a:r>
                      <a:endParaRPr lang="en-NZ" sz="900" b="0" i="0" u="none" strike="noStrike" dirty="0">
                        <a:solidFill>
                          <a:srgbClr val="000000"/>
                        </a:solidFill>
                        <a:effectLst/>
                        <a:latin typeface="+mn-lt"/>
                      </a:endParaRPr>
                    </a:p>
                  </a:txBody>
                  <a:tcPr marL="2348" marR="2348" marT="234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8565802"/>
                  </a:ext>
                </a:extLst>
              </a:tr>
              <a:tr h="362572">
                <a:tc>
                  <a:txBody>
                    <a:bodyPr/>
                    <a:lstStyle/>
                    <a:p>
                      <a:pPr algn="r" fontAlgn="b"/>
                      <a:r>
                        <a:rPr lang="en-NZ" sz="900" u="none" strike="noStrike" dirty="0">
                          <a:effectLst/>
                          <a:latin typeface="+mn-lt"/>
                        </a:rPr>
                        <a:t>Unwanted sexual staring or glances</a:t>
                      </a:r>
                      <a:endParaRPr lang="en-NZ" sz="900" b="0" i="0" u="none" strike="noStrike" dirty="0">
                        <a:solidFill>
                          <a:srgbClr val="000000"/>
                        </a:solidFill>
                        <a:effectLst/>
                        <a:latin typeface="+mn-lt"/>
                      </a:endParaRPr>
                    </a:p>
                  </a:txBody>
                  <a:tcPr marL="2348" marR="2348" marT="234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664094"/>
                  </a:ext>
                </a:extLst>
              </a:tr>
              <a:tr h="362572">
                <a:tc>
                  <a:txBody>
                    <a:bodyPr/>
                    <a:lstStyle/>
                    <a:p>
                      <a:pPr algn="r" fontAlgn="b"/>
                      <a:r>
                        <a:rPr lang="en-NZ" sz="900" u="none" strike="noStrike" dirty="0">
                          <a:effectLst/>
                          <a:latin typeface="+mn-lt"/>
                        </a:rPr>
                        <a:t>Unwanted repeated or inappropriate invitations to go out on dates</a:t>
                      </a:r>
                      <a:endParaRPr lang="en-NZ" sz="900" b="0" i="0" u="none" strike="noStrike" dirty="0">
                        <a:solidFill>
                          <a:srgbClr val="000000"/>
                        </a:solidFill>
                        <a:effectLst/>
                        <a:latin typeface="+mn-lt"/>
                      </a:endParaRPr>
                    </a:p>
                  </a:txBody>
                  <a:tcPr marL="2348" marR="2348" marT="234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245109"/>
                  </a:ext>
                </a:extLst>
              </a:tr>
              <a:tr h="362572">
                <a:tc>
                  <a:txBody>
                    <a:bodyPr/>
                    <a:lstStyle/>
                    <a:p>
                      <a:pPr algn="r" fontAlgn="b"/>
                      <a:endParaRPr lang="en-NZ" sz="900" b="0" i="0" u="none" strike="noStrike" dirty="0">
                        <a:solidFill>
                          <a:srgbClr val="000000"/>
                        </a:solidFill>
                        <a:effectLst/>
                        <a:latin typeface="+mn-lt"/>
                      </a:endParaRPr>
                    </a:p>
                  </a:txBody>
                  <a:tcPr marL="2348" marR="2348" marT="234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368176"/>
                  </a:ext>
                </a:extLst>
              </a:tr>
            </a:tbl>
          </a:graphicData>
        </a:graphic>
      </p:graphicFrame>
      <p:graphicFrame>
        <p:nvGraphicFramePr>
          <p:cNvPr id="22" name="Table 21">
            <a:extLst>
              <a:ext uri="{FF2B5EF4-FFF2-40B4-BE49-F238E27FC236}">
                <a16:creationId xmlns:a16="http://schemas.microsoft.com/office/drawing/2014/main" id="{86483663-8D44-AC48-C783-B0DDCEEA3DFA}"/>
              </a:ext>
            </a:extLst>
          </p:cNvPr>
          <p:cNvGraphicFramePr>
            <a:graphicFrameLocks noGrp="1"/>
          </p:cNvGraphicFramePr>
          <p:nvPr>
            <p:extLst>
              <p:ext uri="{D42A27DB-BD31-4B8C-83A1-F6EECF244321}">
                <p14:modId xmlns:p14="http://schemas.microsoft.com/office/powerpoint/2010/main" val="3270144905"/>
              </p:ext>
            </p:extLst>
          </p:nvPr>
        </p:nvGraphicFramePr>
        <p:xfrm>
          <a:off x="6236233" y="2193216"/>
          <a:ext cx="2422418" cy="1654308"/>
        </p:xfrm>
        <a:graphic>
          <a:graphicData uri="http://schemas.openxmlformats.org/drawingml/2006/table">
            <a:tbl>
              <a:tblPr>
                <a:tableStyleId>{5C22544A-7EE6-4342-B048-85BDC9FD1C3A}</a:tableStyleId>
              </a:tblPr>
              <a:tblGrid>
                <a:gridCol w="2422418">
                  <a:extLst>
                    <a:ext uri="{9D8B030D-6E8A-4147-A177-3AD203B41FA5}">
                      <a16:colId xmlns:a16="http://schemas.microsoft.com/office/drawing/2014/main" val="1238397329"/>
                    </a:ext>
                  </a:extLst>
                </a:gridCol>
              </a:tblGrid>
              <a:tr h="317289">
                <a:tc>
                  <a:txBody>
                    <a:bodyPr/>
                    <a:lstStyle/>
                    <a:p>
                      <a:pPr algn="r" fontAlgn="b"/>
                      <a:r>
                        <a:rPr lang="en-NZ" sz="1200" b="1" u="none" strike="noStrike" kern="1200" dirty="0">
                          <a:solidFill>
                            <a:schemeClr val="dk1"/>
                          </a:solidFill>
                          <a:effectLst/>
                          <a:latin typeface="+mn-lt"/>
                          <a:ea typeface="+mn-ea"/>
                          <a:cs typeface="+mn-cs"/>
                        </a:rPr>
                        <a:t>Sexual assault (Nett)</a:t>
                      </a:r>
                    </a:p>
                  </a:txBody>
                  <a:tcPr marL="2463" marR="2463" marT="24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8024186"/>
                  </a:ext>
                </a:extLst>
              </a:tr>
              <a:tr h="423195">
                <a:tc>
                  <a:txBody>
                    <a:bodyPr/>
                    <a:lstStyle/>
                    <a:p>
                      <a:pPr algn="r" fontAlgn="b"/>
                      <a:r>
                        <a:rPr lang="en-NZ" sz="900" u="none" strike="noStrike" dirty="0">
                          <a:effectLst/>
                          <a:latin typeface="+mn-lt"/>
                        </a:rPr>
                        <a:t>Unwanted touching, hugging, cornering or kissing, or other unwanted physical contact</a:t>
                      </a:r>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0797619"/>
                  </a:ext>
                </a:extLst>
              </a:tr>
              <a:tr h="317289">
                <a:tc>
                  <a:txBody>
                    <a:bodyPr/>
                    <a:lstStyle/>
                    <a:p>
                      <a:pPr algn="r" fontAlgn="b"/>
                      <a:r>
                        <a:rPr lang="en-NZ" sz="900" u="none" strike="noStrike" dirty="0">
                          <a:effectLst/>
                          <a:latin typeface="+mn-lt"/>
                        </a:rPr>
                        <a:t>Actual or attempted rape or sexual assault</a:t>
                      </a:r>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515263"/>
                  </a:ext>
                </a:extLst>
              </a:tr>
              <a:tr h="136350">
                <a:tc>
                  <a:txBody>
                    <a:bodyPr/>
                    <a:lstStyle/>
                    <a:p>
                      <a:pPr algn="r" fontAlgn="b"/>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3430274"/>
                  </a:ext>
                </a:extLst>
              </a:tr>
              <a:tr h="136350">
                <a:tc>
                  <a:txBody>
                    <a:bodyPr/>
                    <a:lstStyle/>
                    <a:p>
                      <a:pPr algn="r" fontAlgn="b"/>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904998"/>
                  </a:ext>
                </a:extLst>
              </a:tr>
              <a:tr h="317289">
                <a:tc>
                  <a:txBody>
                    <a:bodyPr/>
                    <a:lstStyle/>
                    <a:p>
                      <a:pPr algn="r" fontAlgn="b"/>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6207293"/>
                  </a:ext>
                </a:extLst>
              </a:tr>
            </a:tbl>
          </a:graphicData>
        </a:graphic>
      </p:graphicFrame>
      <p:graphicFrame>
        <p:nvGraphicFramePr>
          <p:cNvPr id="24" name="Table 23">
            <a:extLst>
              <a:ext uri="{FF2B5EF4-FFF2-40B4-BE49-F238E27FC236}">
                <a16:creationId xmlns:a16="http://schemas.microsoft.com/office/drawing/2014/main" id="{B8BDB92A-ECF8-6DCF-33A7-0FDEE44FCDF0}"/>
              </a:ext>
            </a:extLst>
          </p:cNvPr>
          <p:cNvGraphicFramePr>
            <a:graphicFrameLocks noGrp="1"/>
          </p:cNvGraphicFramePr>
          <p:nvPr>
            <p:extLst>
              <p:ext uri="{D42A27DB-BD31-4B8C-83A1-F6EECF244321}">
                <p14:modId xmlns:p14="http://schemas.microsoft.com/office/powerpoint/2010/main" val="40077906"/>
              </p:ext>
            </p:extLst>
          </p:nvPr>
        </p:nvGraphicFramePr>
        <p:xfrm>
          <a:off x="6289784" y="3690897"/>
          <a:ext cx="2334187" cy="1163352"/>
        </p:xfrm>
        <a:graphic>
          <a:graphicData uri="http://schemas.openxmlformats.org/drawingml/2006/table">
            <a:tbl>
              <a:tblPr>
                <a:tableStyleId>{5C22544A-7EE6-4342-B048-85BDC9FD1C3A}</a:tableStyleId>
              </a:tblPr>
              <a:tblGrid>
                <a:gridCol w="2334187">
                  <a:extLst>
                    <a:ext uri="{9D8B030D-6E8A-4147-A177-3AD203B41FA5}">
                      <a16:colId xmlns:a16="http://schemas.microsoft.com/office/drawing/2014/main" val="4137454186"/>
                    </a:ext>
                  </a:extLst>
                </a:gridCol>
              </a:tblGrid>
              <a:tr h="387784">
                <a:tc>
                  <a:txBody>
                    <a:bodyPr/>
                    <a:lstStyle/>
                    <a:p>
                      <a:pPr algn="r" fontAlgn="b"/>
                      <a:r>
                        <a:rPr lang="en-NZ" sz="1200" b="1" u="none" strike="noStrike" kern="1200" dirty="0">
                          <a:solidFill>
                            <a:schemeClr val="dk1"/>
                          </a:solidFill>
                          <a:effectLst/>
                          <a:latin typeface="+mn-lt"/>
                          <a:ea typeface="+mn-ea"/>
                          <a:cs typeface="+mn-cs"/>
                        </a:rPr>
                        <a:t>Sexual coercion (Nett)</a:t>
                      </a:r>
                    </a:p>
                  </a:txBody>
                  <a:tcPr marL="2348" marR="2348" marT="234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693636"/>
                  </a:ext>
                </a:extLst>
              </a:tr>
              <a:tr h="387784">
                <a:tc>
                  <a:txBody>
                    <a:bodyPr/>
                    <a:lstStyle/>
                    <a:p>
                      <a:pPr algn="r" fontAlgn="b"/>
                      <a:r>
                        <a:rPr lang="en-NZ" sz="900" u="none" strike="noStrike" dirty="0">
                          <a:effectLst/>
                          <a:latin typeface="+mn-lt"/>
                        </a:rPr>
                        <a:t>Unwanted requests or pressure for sex, or other sexual acts</a:t>
                      </a:r>
                      <a:endParaRPr lang="en-NZ" sz="900" b="0" i="0" u="none" strike="noStrike" dirty="0">
                        <a:solidFill>
                          <a:srgbClr val="000000"/>
                        </a:solidFill>
                        <a:effectLst/>
                        <a:latin typeface="+mn-lt"/>
                      </a:endParaRPr>
                    </a:p>
                  </a:txBody>
                  <a:tcPr marL="2348" marR="2348" marT="234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988345"/>
                  </a:ext>
                </a:extLst>
              </a:tr>
              <a:tr h="387784">
                <a:tc>
                  <a:txBody>
                    <a:bodyPr/>
                    <a:lstStyle/>
                    <a:p>
                      <a:pPr algn="r" fontAlgn="b"/>
                      <a:r>
                        <a:rPr lang="en-NZ" sz="900" u="none" strike="noStrike" dirty="0">
                          <a:effectLst/>
                          <a:latin typeface="+mn-lt"/>
                        </a:rPr>
                        <a:t>Worse treatment/threats of punishment if pressure for dates or sexual activities turned down</a:t>
                      </a:r>
                      <a:endParaRPr lang="en-NZ" sz="900" b="0" i="0" u="none" strike="noStrike" dirty="0">
                        <a:solidFill>
                          <a:srgbClr val="000000"/>
                        </a:solidFill>
                        <a:effectLst/>
                        <a:latin typeface="+mn-lt"/>
                      </a:endParaRPr>
                    </a:p>
                  </a:txBody>
                  <a:tcPr marL="2348" marR="2348" marT="2348"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8114860"/>
                  </a:ext>
                </a:extLst>
              </a:tr>
            </a:tbl>
          </a:graphicData>
        </a:graphic>
      </p:graphicFrame>
      <p:graphicFrame>
        <p:nvGraphicFramePr>
          <p:cNvPr id="25" name="Table 24">
            <a:extLst>
              <a:ext uri="{FF2B5EF4-FFF2-40B4-BE49-F238E27FC236}">
                <a16:creationId xmlns:a16="http://schemas.microsoft.com/office/drawing/2014/main" id="{3FE522D5-40C2-6F79-32DE-A5DD89D9A9F2}"/>
              </a:ext>
            </a:extLst>
          </p:cNvPr>
          <p:cNvGraphicFramePr>
            <a:graphicFrameLocks noGrp="1"/>
          </p:cNvGraphicFramePr>
          <p:nvPr>
            <p:extLst>
              <p:ext uri="{D42A27DB-BD31-4B8C-83A1-F6EECF244321}">
                <p14:modId xmlns:p14="http://schemas.microsoft.com/office/powerpoint/2010/main" val="2276651243"/>
              </p:ext>
            </p:extLst>
          </p:nvPr>
        </p:nvGraphicFramePr>
        <p:xfrm>
          <a:off x="359999" y="2092154"/>
          <a:ext cx="2422418" cy="1901544"/>
        </p:xfrm>
        <a:graphic>
          <a:graphicData uri="http://schemas.openxmlformats.org/drawingml/2006/table">
            <a:tbl>
              <a:tblPr>
                <a:tableStyleId>{5C22544A-7EE6-4342-B048-85BDC9FD1C3A}</a:tableStyleId>
              </a:tblPr>
              <a:tblGrid>
                <a:gridCol w="2422418">
                  <a:extLst>
                    <a:ext uri="{9D8B030D-6E8A-4147-A177-3AD203B41FA5}">
                      <a16:colId xmlns:a16="http://schemas.microsoft.com/office/drawing/2014/main" val="1414609848"/>
                    </a:ext>
                  </a:extLst>
                </a:gridCol>
              </a:tblGrid>
              <a:tr h="396000">
                <a:tc>
                  <a:txBody>
                    <a:bodyPr/>
                    <a:lstStyle/>
                    <a:p>
                      <a:pPr algn="r" fontAlgn="b"/>
                      <a:r>
                        <a:rPr lang="en-NZ" sz="1200" b="1" u="none" strike="noStrike" dirty="0">
                          <a:effectLst/>
                          <a:latin typeface="+mn-lt"/>
                        </a:rPr>
                        <a:t>Crude/offensive behaviour (Nett</a:t>
                      </a:r>
                      <a:r>
                        <a:rPr lang="en-NZ" sz="1200" b="1" u="none" strike="noStrike" kern="1200" dirty="0">
                          <a:solidFill>
                            <a:schemeClr val="dk1"/>
                          </a:solidFill>
                          <a:effectLst/>
                          <a:latin typeface="+mn-lt"/>
                          <a:ea typeface="+mn-ea"/>
                          <a:cs typeface="+mn-cs"/>
                        </a:rPr>
                        <a:t>)</a:t>
                      </a:r>
                    </a:p>
                  </a:txBody>
                  <a:tcPr marL="2463" marR="2463" marT="2463"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125462"/>
                  </a:ext>
                </a:extLst>
              </a:tr>
              <a:tr h="380174">
                <a:tc>
                  <a:txBody>
                    <a:bodyPr/>
                    <a:lstStyle/>
                    <a:p>
                      <a:pPr algn="r" fontAlgn="b"/>
                      <a:r>
                        <a:rPr lang="en-NZ" sz="900" u="none" strike="noStrike" dirty="0">
                          <a:effectLst/>
                          <a:latin typeface="+mn-lt"/>
                        </a:rPr>
                        <a:t>Unwanted sexual remarks/jokes</a:t>
                      </a:r>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781185"/>
                  </a:ext>
                </a:extLst>
              </a:tr>
              <a:tr h="3047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NZ" sz="900" u="none" strike="noStrike" dirty="0">
                        <a:effectLst/>
                        <a:latin typeface="+mn-lt"/>
                      </a:endParaRPr>
                    </a:p>
                    <a:p>
                      <a:pPr marL="0" marR="0" lvl="0" indent="0" algn="r" defTabSz="914400" rtl="0" eaLnBrk="1" fontAlgn="b" latinLnBrk="0" hangingPunct="1">
                        <a:lnSpc>
                          <a:spcPct val="100000"/>
                        </a:lnSpc>
                        <a:spcBef>
                          <a:spcPts val="0"/>
                        </a:spcBef>
                        <a:spcAft>
                          <a:spcPts val="0"/>
                        </a:spcAft>
                        <a:buClrTx/>
                        <a:buSzTx/>
                        <a:buFontTx/>
                        <a:buNone/>
                        <a:tabLst/>
                        <a:defRPr/>
                      </a:pPr>
                      <a:r>
                        <a:rPr lang="en-NZ" sz="900" u="none" strike="noStrike" dirty="0">
                          <a:effectLst/>
                          <a:latin typeface="+mn-lt"/>
                        </a:rPr>
                        <a:t>Unwanted sexually explicit emails, texts, social media comments, videos, or other content</a:t>
                      </a:r>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936975"/>
                  </a:ext>
                </a:extLst>
              </a:tr>
              <a:tr h="320027">
                <a:tc>
                  <a:txBody>
                    <a:bodyPr/>
                    <a:lstStyle/>
                    <a:p>
                      <a:pPr algn="r" fontAlgn="b"/>
                      <a:r>
                        <a:rPr lang="en-NZ" sz="900" u="none" strike="noStrike" kern="1200" dirty="0">
                          <a:solidFill>
                            <a:schemeClr val="dk1"/>
                          </a:solidFill>
                          <a:effectLst/>
                          <a:latin typeface="+mn-lt"/>
                          <a:ea typeface="+mn-ea"/>
                          <a:cs typeface="+mn-cs"/>
                        </a:rPr>
                        <a:t>Unwanted pictures, objects, or other materials with a sexual content</a:t>
                      </a: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843768"/>
                  </a:ext>
                </a:extLst>
              </a:tr>
              <a:tr h="391400">
                <a:tc>
                  <a:txBody>
                    <a:bodyPr/>
                    <a:lstStyle/>
                    <a:p>
                      <a:pPr algn="r" fontAlgn="b"/>
                      <a:endParaRPr lang="en-NZ" sz="900" b="0" i="0" u="none" strike="noStrike" dirty="0">
                        <a:solidFill>
                          <a:srgbClr val="000000"/>
                        </a:solidFill>
                        <a:effectLst/>
                        <a:latin typeface="+mn-lt"/>
                      </a:endParaRPr>
                    </a:p>
                  </a:txBody>
                  <a:tcPr marL="2463" marR="2463" marT="2463"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5152914"/>
                  </a:ext>
                </a:extLst>
              </a:tr>
            </a:tbl>
          </a:graphicData>
        </a:graphic>
      </p:graphicFrame>
      <p:sp>
        <p:nvSpPr>
          <p:cNvPr id="34" name="TextBox 33">
            <a:extLst>
              <a:ext uri="{FF2B5EF4-FFF2-40B4-BE49-F238E27FC236}">
                <a16:creationId xmlns:a16="http://schemas.microsoft.com/office/drawing/2014/main" id="{CF217E53-7308-6B71-1B3B-BA76053B647A}"/>
              </a:ext>
            </a:extLst>
          </p:cNvPr>
          <p:cNvSpPr txBox="1"/>
          <p:nvPr/>
        </p:nvSpPr>
        <p:spPr>
          <a:xfrm>
            <a:off x="6345278" y="5276533"/>
            <a:ext cx="2389573" cy="230832"/>
          </a:xfrm>
          <a:prstGeom prst="rect">
            <a:avLst/>
          </a:prstGeom>
          <a:noFill/>
        </p:spPr>
        <p:txBody>
          <a:bodyPr wrap="square">
            <a:spAutoFit/>
          </a:bodyPr>
          <a:lstStyle/>
          <a:p>
            <a:pPr algn="r" fontAlgn="b"/>
            <a:r>
              <a:rPr lang="en-NZ" sz="900" u="none" strike="noStrike" dirty="0">
                <a:effectLst/>
                <a:latin typeface="+mn-lt"/>
              </a:rPr>
              <a:t>Other unwelcome behaviour of a sexual nature</a:t>
            </a:r>
            <a:endParaRPr lang="en-NZ" sz="900" b="0" i="0" u="none" strike="noStrike" dirty="0">
              <a:solidFill>
                <a:srgbClr val="000000"/>
              </a:solidFill>
              <a:effectLst/>
              <a:latin typeface="+mn-lt"/>
            </a:endParaRPr>
          </a:p>
        </p:txBody>
      </p:sp>
      <p:sp>
        <p:nvSpPr>
          <p:cNvPr id="20" name="Footer Placeholder 4">
            <a:extLst>
              <a:ext uri="{FF2B5EF4-FFF2-40B4-BE49-F238E27FC236}">
                <a16:creationId xmlns:a16="http://schemas.microsoft.com/office/drawing/2014/main" id="{E331744D-5317-846C-61EF-457F508D3C1B}"/>
              </a:ext>
            </a:extLst>
          </p:cNvPr>
          <p:cNvSpPr txBox="1">
            <a:spLocks/>
          </p:cNvSpPr>
          <p:nvPr/>
        </p:nvSpPr>
        <p:spPr>
          <a:xfrm>
            <a:off x="409015" y="5556961"/>
            <a:ext cx="5667795" cy="553998"/>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1000" dirty="0"/>
              <a:t>Note: the ‘nett’ categories on this chart refer to the % of respondents who had experienced one or more of the behaviours listed underneath the ‘nett’ category. </a:t>
            </a:r>
            <a:endParaRPr lang="en-NZ" sz="1000" i="1" dirty="0"/>
          </a:p>
          <a:p>
            <a:endParaRPr lang="en-NZ" sz="1000" i="1" dirty="0"/>
          </a:p>
        </p:txBody>
      </p:sp>
      <p:sp>
        <p:nvSpPr>
          <p:cNvPr id="23" name="Text Placeholder 2">
            <a:extLst>
              <a:ext uri="{FF2B5EF4-FFF2-40B4-BE49-F238E27FC236}">
                <a16:creationId xmlns:a16="http://schemas.microsoft.com/office/drawing/2014/main" id="{8A52E686-6800-C03C-A8AE-1DDC8A30B6DA}"/>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Tree>
    <p:extLst>
      <p:ext uri="{BB962C8B-B14F-4D97-AF65-F5344CB8AC3E}">
        <p14:creationId xmlns:p14="http://schemas.microsoft.com/office/powerpoint/2010/main" val="209776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sz="1500" spc="0" dirty="0"/>
              <a:t>SEXUAL HARASSMENT BEHAVIOURS EXPERIENCED IN LAST 5 YEARS </a:t>
            </a:r>
          </a:p>
        </p:txBody>
      </p:sp>
      <p:sp>
        <p:nvSpPr>
          <p:cNvPr id="3" name="Text Placeholder 2"/>
          <p:cNvSpPr>
            <a:spLocks noGrp="1"/>
          </p:cNvSpPr>
          <p:nvPr>
            <p:ph type="body" sz="quarter" idx="15"/>
          </p:nvPr>
        </p:nvSpPr>
        <p:spPr>
          <a:xfrm>
            <a:off x="360000" y="485617"/>
            <a:ext cx="11699322" cy="774383"/>
          </a:xfrm>
        </p:spPr>
        <p:txBody>
          <a:bodyPr>
            <a:normAutofit/>
          </a:bodyPr>
          <a:lstStyle/>
          <a:p>
            <a:r>
              <a:rPr lang="en-NZ" dirty="0"/>
              <a:t>Women are significantly more likely to be subject to </a:t>
            </a:r>
            <a:r>
              <a:rPr lang="en-NZ" u="sng" dirty="0"/>
              <a:t>multiple</a:t>
            </a:r>
            <a:r>
              <a:rPr lang="en-NZ" dirty="0"/>
              <a:t> sexual harassment behaviours. One in ten women have experienced five or more of the types of sexual harassment behaviours in the last five years.</a:t>
            </a:r>
          </a:p>
        </p:txBody>
      </p:sp>
      <p:sp>
        <p:nvSpPr>
          <p:cNvPr id="17" name="Footer Placeholder 4">
            <a:extLst>
              <a:ext uri="{FF2B5EF4-FFF2-40B4-BE49-F238E27FC236}">
                <a16:creationId xmlns:a16="http://schemas.microsoft.com/office/drawing/2014/main" id="{692E0359-512A-9E46-7B2A-BB6B9C98699E}"/>
              </a:ext>
            </a:extLst>
          </p:cNvPr>
          <p:cNvSpPr>
            <a:spLocks noGrp="1"/>
          </p:cNvSpPr>
          <p:nvPr>
            <p:ph type="ftr" sz="quarter" idx="17"/>
          </p:nvPr>
        </p:nvSpPr>
        <p:spPr>
          <a:xfrm>
            <a:off x="359999" y="6109384"/>
            <a:ext cx="8546789" cy="646331"/>
          </a:xfrm>
        </p:spPr>
        <p:txBody>
          <a:bodyPr/>
          <a:lstStyle/>
          <a:p>
            <a:r>
              <a:rPr lang="en-NZ" sz="900" dirty="0"/>
              <a:t>Base: All respondents (2,512),  Males (1,243), Females (1,255)</a:t>
            </a:r>
          </a:p>
          <a:p>
            <a:r>
              <a:rPr lang="en-NZ" sz="900" i="1" dirty="0"/>
              <a:t>Q2A In the last 5 years, have you personally experienced this in a work environment (e.g. from a colleague or customer/client)? </a:t>
            </a:r>
            <a:r>
              <a:rPr lang="en-NZ" sz="900" dirty="0"/>
              <a:t>Respondents were shown 11 sexual harassment behaviours.</a:t>
            </a:r>
            <a:endParaRPr lang="en-NZ" sz="900" i="1" dirty="0"/>
          </a:p>
          <a:p>
            <a:endParaRPr lang="en-NZ" sz="900" i="1" dirty="0"/>
          </a:p>
        </p:txBody>
      </p:sp>
      <p:graphicFrame>
        <p:nvGraphicFramePr>
          <p:cNvPr id="8" name="Table 8">
            <a:extLst>
              <a:ext uri="{FF2B5EF4-FFF2-40B4-BE49-F238E27FC236}">
                <a16:creationId xmlns:a16="http://schemas.microsoft.com/office/drawing/2014/main" id="{2D797A03-9AEE-52FC-C865-9C20B0DC88A0}"/>
              </a:ext>
            </a:extLst>
          </p:cNvPr>
          <p:cNvGraphicFramePr>
            <a:graphicFrameLocks noGrp="1"/>
          </p:cNvGraphicFramePr>
          <p:nvPr>
            <p:extLst>
              <p:ext uri="{D42A27DB-BD31-4B8C-83A1-F6EECF244321}">
                <p14:modId xmlns:p14="http://schemas.microsoft.com/office/powerpoint/2010/main" val="2467666935"/>
              </p:ext>
            </p:extLst>
          </p:nvPr>
        </p:nvGraphicFramePr>
        <p:xfrm>
          <a:off x="962025" y="1976949"/>
          <a:ext cx="9763126" cy="3585894"/>
        </p:xfrm>
        <a:graphic>
          <a:graphicData uri="http://schemas.openxmlformats.org/drawingml/2006/table">
            <a:tbl>
              <a:tblPr firstRow="1" bandRow="1">
                <a:tableStyleId>{5C22544A-7EE6-4342-B048-85BDC9FD1C3A}</a:tableStyleId>
              </a:tblPr>
              <a:tblGrid>
                <a:gridCol w="2399633">
                  <a:extLst>
                    <a:ext uri="{9D8B030D-6E8A-4147-A177-3AD203B41FA5}">
                      <a16:colId xmlns:a16="http://schemas.microsoft.com/office/drawing/2014/main" val="2900878488"/>
                    </a:ext>
                  </a:extLst>
                </a:gridCol>
                <a:gridCol w="2399633">
                  <a:extLst>
                    <a:ext uri="{9D8B030D-6E8A-4147-A177-3AD203B41FA5}">
                      <a16:colId xmlns:a16="http://schemas.microsoft.com/office/drawing/2014/main" val="1211962459"/>
                    </a:ext>
                  </a:extLst>
                </a:gridCol>
                <a:gridCol w="2509363">
                  <a:extLst>
                    <a:ext uri="{9D8B030D-6E8A-4147-A177-3AD203B41FA5}">
                      <a16:colId xmlns:a16="http://schemas.microsoft.com/office/drawing/2014/main" val="834267341"/>
                    </a:ext>
                  </a:extLst>
                </a:gridCol>
                <a:gridCol w="2454497">
                  <a:extLst>
                    <a:ext uri="{9D8B030D-6E8A-4147-A177-3AD203B41FA5}">
                      <a16:colId xmlns:a16="http://schemas.microsoft.com/office/drawing/2014/main" val="4256445354"/>
                    </a:ext>
                  </a:extLst>
                </a:gridCol>
              </a:tblGrid>
              <a:tr h="597649">
                <a:tc>
                  <a:txBody>
                    <a:bodyPr/>
                    <a:lstStyle/>
                    <a:p>
                      <a:pPr algn="ctr"/>
                      <a:endParaRPr lang="en-NZ" sz="1800" b="1"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b="1" dirty="0">
                          <a:solidFill>
                            <a:schemeClr val="bg1"/>
                          </a:solidFill>
                          <a:latin typeface="+mj-lt"/>
                        </a:rPr>
                        <a:t>All workers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NZ" sz="1800" b="1" dirty="0">
                          <a:solidFill>
                            <a:schemeClr val="bg1"/>
                          </a:solidFill>
                          <a:latin typeface="+mj-lt"/>
                        </a:rPr>
                        <a:t>Male workers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NZ" sz="1800" b="1" dirty="0">
                          <a:solidFill>
                            <a:schemeClr val="bg1"/>
                          </a:solidFill>
                          <a:latin typeface="+mj-lt"/>
                        </a:rPr>
                        <a:t>Female workers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3660249"/>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One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38%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9797505"/>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Two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8122360"/>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Three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0424474"/>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Four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12961949"/>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Five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19124621"/>
                  </a:ext>
                </a:extLst>
              </a:tr>
            </a:tbl>
          </a:graphicData>
        </a:graphic>
      </p:graphicFrame>
    </p:spTree>
    <p:extLst>
      <p:ext uri="{BB962C8B-B14F-4D97-AF65-F5344CB8AC3E}">
        <p14:creationId xmlns:p14="http://schemas.microsoft.com/office/powerpoint/2010/main" val="233504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2B8121-80D7-36B4-6C6C-53DC40DC6336}"/>
              </a:ext>
            </a:extLst>
          </p:cNvPr>
          <p:cNvSpPr/>
          <p:nvPr/>
        </p:nvSpPr>
        <p:spPr>
          <a:xfrm>
            <a:off x="0" y="1421264"/>
            <a:ext cx="12192000" cy="4591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Isosceles Triangle 2">
            <a:extLst>
              <a:ext uri="{FF2B5EF4-FFF2-40B4-BE49-F238E27FC236}">
                <a16:creationId xmlns:a16="http://schemas.microsoft.com/office/drawing/2014/main" id="{AC8065D4-C12F-F5F1-4386-E85893410B0F}"/>
              </a:ext>
            </a:extLst>
          </p:cNvPr>
          <p:cNvSpPr/>
          <p:nvPr/>
        </p:nvSpPr>
        <p:spPr>
          <a:xfrm rot="15893385">
            <a:off x="1501218" y="4137610"/>
            <a:ext cx="182748" cy="6743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spc="0" dirty="0"/>
              <a:t>LAST EXPERIENCE AND DURATION OF SEXUAL HARASSMENT </a:t>
            </a:r>
          </a:p>
        </p:txBody>
      </p:sp>
      <p:sp>
        <p:nvSpPr>
          <p:cNvPr id="5" name="Footer Placeholder 4"/>
          <p:cNvSpPr>
            <a:spLocks noGrp="1"/>
          </p:cNvSpPr>
          <p:nvPr>
            <p:ph type="ftr" sz="quarter" idx="17"/>
          </p:nvPr>
        </p:nvSpPr>
        <p:spPr>
          <a:xfrm>
            <a:off x="359999" y="6178634"/>
            <a:ext cx="8728341" cy="507831"/>
          </a:xfrm>
        </p:spPr>
        <p:txBody>
          <a:bodyPr/>
          <a:lstStyle/>
          <a:p>
            <a:r>
              <a:rPr lang="en-NZ" sz="900" dirty="0"/>
              <a:t>Base: Respondents who have experienced sexual harassment (930)</a:t>
            </a:r>
          </a:p>
          <a:p>
            <a:r>
              <a:rPr lang="en-NZ" sz="900" i="1" dirty="0"/>
              <a:t>Q3 When did you last experience the sexual harassment/any of these negative behaviours/this negative behaviour?</a:t>
            </a:r>
          </a:p>
          <a:p>
            <a:r>
              <a:rPr lang="en-NZ" sz="900" i="1" dirty="0"/>
              <a:t>Q4 Now thinking about the sexual harassment/the negative behaviours you experienced, about how did it go/ has it gone on for?</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1204462092"/>
              </p:ext>
            </p:extLst>
          </p:nvPr>
        </p:nvGraphicFramePr>
        <p:xfrm>
          <a:off x="235130" y="823748"/>
          <a:ext cx="11596869" cy="31278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1302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aphicFrame>
        <p:nvGraphicFramePr>
          <p:cNvPr id="9" name="Chart 8">
            <a:extLst>
              <a:ext uri="{FF2B5EF4-FFF2-40B4-BE49-F238E27FC236}">
                <a16:creationId xmlns:a16="http://schemas.microsoft.com/office/drawing/2014/main" id="{0CBDCD07-1FDF-42DD-8274-341B01F160BC}"/>
              </a:ext>
            </a:extLst>
          </p:cNvPr>
          <p:cNvGraphicFramePr/>
          <p:nvPr>
            <p:extLst>
              <p:ext uri="{D42A27DB-BD31-4B8C-83A1-F6EECF244321}">
                <p14:modId xmlns:p14="http://schemas.microsoft.com/office/powerpoint/2010/main" val="593715994"/>
              </p:ext>
            </p:extLst>
          </p:nvPr>
        </p:nvGraphicFramePr>
        <p:xfrm>
          <a:off x="187994" y="3003863"/>
          <a:ext cx="11596869" cy="3127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DFFE492B-55D4-49A3-B6F4-717BC825BBBB}"/>
              </a:ext>
            </a:extLst>
          </p:cNvPr>
          <p:cNvSpPr txBox="1">
            <a:spLocks/>
          </p:cNvSpPr>
          <p:nvPr/>
        </p:nvSpPr>
        <p:spPr>
          <a:xfrm>
            <a:off x="596090" y="1674499"/>
            <a:ext cx="3823510"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RECENCY OF EXPERIENCE OF SEXUAL HARASSMENT</a:t>
            </a:r>
          </a:p>
        </p:txBody>
      </p:sp>
      <p:sp>
        <p:nvSpPr>
          <p:cNvPr id="11" name="Text Placeholder 2">
            <a:extLst>
              <a:ext uri="{FF2B5EF4-FFF2-40B4-BE49-F238E27FC236}">
                <a16:creationId xmlns:a16="http://schemas.microsoft.com/office/drawing/2014/main" id="{1FC01E19-5C2C-43E0-88B7-21EA2AF01AA1}"/>
              </a:ext>
            </a:extLst>
          </p:cNvPr>
          <p:cNvSpPr txBox="1">
            <a:spLocks/>
          </p:cNvSpPr>
          <p:nvPr/>
        </p:nvSpPr>
        <p:spPr>
          <a:xfrm>
            <a:off x="596090" y="3803018"/>
            <a:ext cx="3533458"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DURATION OF SEXUAL HARASSMENT</a:t>
            </a:r>
          </a:p>
        </p:txBody>
      </p:sp>
      <p:sp>
        <p:nvSpPr>
          <p:cNvPr id="12" name="Text Placeholder 2">
            <a:extLst>
              <a:ext uri="{FF2B5EF4-FFF2-40B4-BE49-F238E27FC236}">
                <a16:creationId xmlns:a16="http://schemas.microsoft.com/office/drawing/2014/main" id="{B185C758-FF5E-4625-9333-BA6B8AC2046F}"/>
              </a:ext>
            </a:extLst>
          </p:cNvPr>
          <p:cNvSpPr txBox="1">
            <a:spLocks/>
          </p:cNvSpPr>
          <p:nvPr/>
        </p:nvSpPr>
        <p:spPr>
          <a:xfrm>
            <a:off x="596090" y="4025864"/>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cxnSp>
        <p:nvCxnSpPr>
          <p:cNvPr id="13" name="Straight Connector 12">
            <a:extLst>
              <a:ext uri="{FF2B5EF4-FFF2-40B4-BE49-F238E27FC236}">
                <a16:creationId xmlns:a16="http://schemas.microsoft.com/office/drawing/2014/main" id="{3DD2DC9C-4A5A-429B-8A0C-4635024023A2}"/>
              </a:ext>
            </a:extLst>
          </p:cNvPr>
          <p:cNvCxnSpPr>
            <a:cxnSpLocks/>
          </p:cNvCxnSpPr>
          <p:nvPr/>
        </p:nvCxnSpPr>
        <p:spPr>
          <a:xfrm>
            <a:off x="521110" y="3672348"/>
            <a:ext cx="109629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167BC3B-CC74-8716-1529-4540C9B67D57}"/>
              </a:ext>
            </a:extLst>
          </p:cNvPr>
          <p:cNvSpPr>
            <a:spLocks noGrp="1"/>
          </p:cNvSpPr>
          <p:nvPr>
            <p:ph type="body" sz="quarter" idx="15"/>
          </p:nvPr>
        </p:nvSpPr>
        <p:spPr/>
        <p:txBody>
          <a:bodyPr>
            <a:normAutofit fontScale="92500" lnSpcReduction="20000"/>
          </a:bodyPr>
          <a:lstStyle/>
          <a:p>
            <a:r>
              <a:rPr lang="en-NZ" dirty="0"/>
              <a:t>More than a quarter (26%) of workers who have experienced sexual harassment have experienced it in the last year. </a:t>
            </a:r>
          </a:p>
          <a:p>
            <a:r>
              <a:rPr lang="en-NZ" dirty="0"/>
              <a:t>Nearly one in three workers (32%) who experienced sexual harassment say it was a one off incident, but 28% have experienced sexual harassment for longer than six months.</a:t>
            </a:r>
          </a:p>
        </p:txBody>
      </p:sp>
    </p:spTree>
    <p:extLst>
      <p:ext uri="{BB962C8B-B14F-4D97-AF65-F5344CB8AC3E}">
        <p14:creationId xmlns:p14="http://schemas.microsoft.com/office/powerpoint/2010/main" val="1564402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AA77B6-5D1C-C26E-91CF-F46D6EAEE074}"/>
              </a:ext>
            </a:extLst>
          </p:cNvPr>
          <p:cNvSpPr/>
          <p:nvPr/>
        </p:nvSpPr>
        <p:spPr>
          <a:xfrm>
            <a:off x="7889815" y="1715999"/>
            <a:ext cx="3629853" cy="37799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DAB3C13C-C2F2-5A24-F897-396CC1E40795}"/>
              </a:ext>
            </a:extLst>
          </p:cNvPr>
          <p:cNvSpPr/>
          <p:nvPr/>
        </p:nvSpPr>
        <p:spPr>
          <a:xfrm>
            <a:off x="4259962" y="1715999"/>
            <a:ext cx="3629853" cy="3779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a:extLst>
              <a:ext uri="{FF2B5EF4-FFF2-40B4-BE49-F238E27FC236}">
                <a16:creationId xmlns:a16="http://schemas.microsoft.com/office/drawing/2014/main" id="{79C4243E-2D84-4505-AFE7-C19EE3EF1755}"/>
              </a:ext>
            </a:extLst>
          </p:cNvPr>
          <p:cNvSpPr/>
          <p:nvPr/>
        </p:nvSpPr>
        <p:spPr>
          <a:xfrm>
            <a:off x="630109" y="1715999"/>
            <a:ext cx="3629853" cy="3779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p:txBody>
          <a:bodyPr/>
          <a:lstStyle/>
          <a:p>
            <a:r>
              <a:rPr lang="en-NZ" sz="1500" dirty="0"/>
              <a:t>BYSTANDER PREVALENCE OF SEXUAL HARASSMENT IN THE LAST 5 YEARS</a:t>
            </a:r>
            <a:r>
              <a:rPr lang="en-NZ" sz="1500" spc="0" dirty="0"/>
              <a:t> </a:t>
            </a:r>
          </a:p>
        </p:txBody>
      </p:sp>
      <p:sp>
        <p:nvSpPr>
          <p:cNvPr id="3" name="Text Placeholder 2"/>
          <p:cNvSpPr>
            <a:spLocks noGrp="1"/>
          </p:cNvSpPr>
          <p:nvPr>
            <p:ph type="body" sz="quarter" idx="15"/>
          </p:nvPr>
        </p:nvSpPr>
        <p:spPr/>
        <p:txBody>
          <a:bodyPr>
            <a:normAutofit/>
          </a:bodyPr>
          <a:lstStyle/>
          <a:p>
            <a:r>
              <a:rPr lang="en-NZ" dirty="0"/>
              <a:t>Nearly a quarter of workers (23%) either observed sexual harassment, were told by someone that they were sexually harassed, or heard about someone who was sexually harassed in the workplace.</a:t>
            </a:r>
          </a:p>
        </p:txBody>
      </p:sp>
      <p:sp>
        <p:nvSpPr>
          <p:cNvPr id="5" name="Footer Placeholder 4"/>
          <p:cNvSpPr>
            <a:spLocks noGrp="1"/>
          </p:cNvSpPr>
          <p:nvPr>
            <p:ph type="ftr" sz="quarter" idx="17"/>
          </p:nvPr>
        </p:nvSpPr>
        <p:spPr>
          <a:xfrm>
            <a:off x="360000" y="6247884"/>
            <a:ext cx="7234600" cy="369332"/>
          </a:xfrm>
        </p:spPr>
        <p:txBody>
          <a:bodyPr/>
          <a:lstStyle/>
          <a:p>
            <a:r>
              <a:rPr lang="en-NZ" sz="900" dirty="0"/>
              <a:t>Base: All respondents (2,512)</a:t>
            </a:r>
          </a:p>
          <a:p>
            <a:r>
              <a:rPr lang="en-NZ" sz="900" i="1" dirty="0"/>
              <a:t>Q5 Have you been aware of sexual harassment happening to someone else in your workplace in the last 5 years?</a:t>
            </a:r>
          </a:p>
        </p:txBody>
      </p:sp>
      <p:grpSp>
        <p:nvGrpSpPr>
          <p:cNvPr id="12" name="Group 11">
            <a:extLst>
              <a:ext uri="{FF2B5EF4-FFF2-40B4-BE49-F238E27FC236}">
                <a16:creationId xmlns:a16="http://schemas.microsoft.com/office/drawing/2014/main" id="{29932CFF-1BE1-87DE-9D47-44208CF7B2E4}"/>
              </a:ext>
            </a:extLst>
          </p:cNvPr>
          <p:cNvGrpSpPr/>
          <p:nvPr/>
        </p:nvGrpSpPr>
        <p:grpSpPr>
          <a:xfrm>
            <a:off x="1704975" y="2342122"/>
            <a:ext cx="1455975" cy="1440000"/>
            <a:chOff x="1657350" y="2627872"/>
            <a:chExt cx="1455975" cy="1440000"/>
          </a:xfrm>
        </p:grpSpPr>
        <p:sp>
          <p:nvSpPr>
            <p:cNvPr id="4" name="Oval 3">
              <a:extLst>
                <a:ext uri="{FF2B5EF4-FFF2-40B4-BE49-F238E27FC236}">
                  <a16:creationId xmlns:a16="http://schemas.microsoft.com/office/drawing/2014/main" id="{C5F67393-338A-7DB7-A8B1-117E53BFD44B}"/>
                </a:ext>
              </a:extLst>
            </p:cNvPr>
            <p:cNvSpPr/>
            <p:nvPr/>
          </p:nvSpPr>
          <p:spPr>
            <a:xfrm>
              <a:off x="1657350" y="2627872"/>
              <a:ext cx="1440000" cy="144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sz="3200" dirty="0">
                <a:latin typeface="+mj-lt"/>
              </a:endParaRPr>
            </a:p>
          </p:txBody>
        </p:sp>
        <p:sp>
          <p:nvSpPr>
            <p:cNvPr id="6" name="TextBox 5">
              <a:extLst>
                <a:ext uri="{FF2B5EF4-FFF2-40B4-BE49-F238E27FC236}">
                  <a16:creationId xmlns:a16="http://schemas.microsoft.com/office/drawing/2014/main" id="{6F7433A4-2197-72AE-3908-4B9686E4A1B6}"/>
                </a:ext>
              </a:extLst>
            </p:cNvPr>
            <p:cNvSpPr txBox="1"/>
            <p:nvPr/>
          </p:nvSpPr>
          <p:spPr>
            <a:xfrm>
              <a:off x="1817925" y="2895139"/>
              <a:ext cx="1295400" cy="923330"/>
            </a:xfrm>
            <a:prstGeom prst="rect">
              <a:avLst/>
            </a:prstGeom>
            <a:noFill/>
          </p:spPr>
          <p:txBody>
            <a:bodyPr wrap="square" rtlCol="0">
              <a:spAutoFit/>
            </a:bodyPr>
            <a:lstStyle/>
            <a:p>
              <a:pPr algn="ctr"/>
              <a:r>
                <a:rPr lang="en-NZ" sz="5400" b="1" dirty="0">
                  <a:solidFill>
                    <a:schemeClr val="bg1"/>
                  </a:solidFill>
                  <a:latin typeface="+mj-lt"/>
                </a:rPr>
                <a:t>7</a:t>
              </a:r>
              <a:r>
                <a:rPr lang="en-NZ" sz="2000" b="1" dirty="0">
                  <a:solidFill>
                    <a:schemeClr val="bg1"/>
                  </a:solidFill>
                  <a:latin typeface="+mj-lt"/>
                </a:rPr>
                <a:t>%</a:t>
              </a:r>
              <a:endParaRPr lang="en-NZ" sz="4400" b="1" dirty="0">
                <a:solidFill>
                  <a:schemeClr val="bg1"/>
                </a:solidFill>
                <a:latin typeface="+mj-lt"/>
              </a:endParaRPr>
            </a:p>
          </p:txBody>
        </p:sp>
      </p:grpSp>
      <p:grpSp>
        <p:nvGrpSpPr>
          <p:cNvPr id="9" name="Group 8">
            <a:extLst>
              <a:ext uri="{FF2B5EF4-FFF2-40B4-BE49-F238E27FC236}">
                <a16:creationId xmlns:a16="http://schemas.microsoft.com/office/drawing/2014/main" id="{F3949B51-CE53-F494-0ECB-9AA94B5457F8}"/>
              </a:ext>
            </a:extLst>
          </p:cNvPr>
          <p:cNvGrpSpPr/>
          <p:nvPr/>
        </p:nvGrpSpPr>
        <p:grpSpPr>
          <a:xfrm>
            <a:off x="5352787" y="2299459"/>
            <a:ext cx="1440000" cy="1440000"/>
            <a:chOff x="5133712" y="2585209"/>
            <a:chExt cx="1440000" cy="1440000"/>
          </a:xfrm>
        </p:grpSpPr>
        <p:sp>
          <p:nvSpPr>
            <p:cNvPr id="10" name="Oval 9">
              <a:extLst>
                <a:ext uri="{FF2B5EF4-FFF2-40B4-BE49-F238E27FC236}">
                  <a16:creationId xmlns:a16="http://schemas.microsoft.com/office/drawing/2014/main" id="{55C52944-B355-7F2B-85EE-E0F2BAC0AAE3}"/>
                </a:ext>
              </a:extLst>
            </p:cNvPr>
            <p:cNvSpPr/>
            <p:nvPr/>
          </p:nvSpPr>
          <p:spPr>
            <a:xfrm>
              <a:off x="5133712" y="2585209"/>
              <a:ext cx="1440000" cy="144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sz="3200" dirty="0">
                <a:latin typeface="+mj-lt"/>
              </a:endParaRPr>
            </a:p>
          </p:txBody>
        </p:sp>
        <p:sp>
          <p:nvSpPr>
            <p:cNvPr id="13" name="TextBox 12">
              <a:extLst>
                <a:ext uri="{FF2B5EF4-FFF2-40B4-BE49-F238E27FC236}">
                  <a16:creationId xmlns:a16="http://schemas.microsoft.com/office/drawing/2014/main" id="{2150ED55-A108-47B9-380F-DA52012B0B18}"/>
                </a:ext>
              </a:extLst>
            </p:cNvPr>
            <p:cNvSpPr txBox="1"/>
            <p:nvPr/>
          </p:nvSpPr>
          <p:spPr>
            <a:xfrm>
              <a:off x="5516173" y="2880678"/>
              <a:ext cx="917587" cy="923330"/>
            </a:xfrm>
            <a:prstGeom prst="rect">
              <a:avLst/>
            </a:prstGeom>
            <a:noFill/>
          </p:spPr>
          <p:txBody>
            <a:bodyPr wrap="square" rtlCol="0">
              <a:spAutoFit/>
            </a:bodyPr>
            <a:lstStyle/>
            <a:p>
              <a:pPr algn="ctr"/>
              <a:r>
                <a:rPr lang="en-NZ" sz="5400" b="1" dirty="0">
                  <a:solidFill>
                    <a:schemeClr val="bg1"/>
                  </a:solidFill>
                  <a:latin typeface="+mj-lt"/>
                </a:rPr>
                <a:t>8</a:t>
              </a:r>
              <a:r>
                <a:rPr lang="en-NZ" sz="2000" b="1" dirty="0">
                  <a:solidFill>
                    <a:schemeClr val="bg1"/>
                  </a:solidFill>
                  <a:latin typeface="+mj-lt"/>
                </a:rPr>
                <a:t>%</a:t>
              </a:r>
              <a:endParaRPr lang="en-NZ" sz="4400" b="1" dirty="0">
                <a:solidFill>
                  <a:schemeClr val="bg1"/>
                </a:solidFill>
                <a:latin typeface="+mj-lt"/>
              </a:endParaRPr>
            </a:p>
          </p:txBody>
        </p:sp>
      </p:grpSp>
      <p:grpSp>
        <p:nvGrpSpPr>
          <p:cNvPr id="8" name="Group 7">
            <a:extLst>
              <a:ext uri="{FF2B5EF4-FFF2-40B4-BE49-F238E27FC236}">
                <a16:creationId xmlns:a16="http://schemas.microsoft.com/office/drawing/2014/main" id="{D1E3F81C-0C79-738B-5F46-C6E56D6A3BD4}"/>
              </a:ext>
            </a:extLst>
          </p:cNvPr>
          <p:cNvGrpSpPr/>
          <p:nvPr/>
        </p:nvGrpSpPr>
        <p:grpSpPr>
          <a:xfrm>
            <a:off x="8980656" y="2287691"/>
            <a:ext cx="1464146" cy="1440000"/>
            <a:chOff x="8685381" y="2573441"/>
            <a:chExt cx="1464146" cy="1440000"/>
          </a:xfrm>
        </p:grpSpPr>
        <p:sp>
          <p:nvSpPr>
            <p:cNvPr id="11" name="Oval 10">
              <a:extLst>
                <a:ext uri="{FF2B5EF4-FFF2-40B4-BE49-F238E27FC236}">
                  <a16:creationId xmlns:a16="http://schemas.microsoft.com/office/drawing/2014/main" id="{E05EFB02-840E-A872-1266-3B1584FF2AD7}"/>
                </a:ext>
              </a:extLst>
            </p:cNvPr>
            <p:cNvSpPr/>
            <p:nvPr/>
          </p:nvSpPr>
          <p:spPr>
            <a:xfrm>
              <a:off x="8685381" y="2573441"/>
              <a:ext cx="144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sz="3200" dirty="0">
                <a:latin typeface="+mj-lt"/>
              </a:endParaRPr>
            </a:p>
          </p:txBody>
        </p:sp>
        <p:sp>
          <p:nvSpPr>
            <p:cNvPr id="14" name="TextBox 13">
              <a:extLst>
                <a:ext uri="{FF2B5EF4-FFF2-40B4-BE49-F238E27FC236}">
                  <a16:creationId xmlns:a16="http://schemas.microsoft.com/office/drawing/2014/main" id="{62568018-9109-9E06-8FF1-B8D06452FFDB}"/>
                </a:ext>
              </a:extLst>
            </p:cNvPr>
            <p:cNvSpPr txBox="1"/>
            <p:nvPr/>
          </p:nvSpPr>
          <p:spPr>
            <a:xfrm>
              <a:off x="8709527" y="2873556"/>
              <a:ext cx="1440000" cy="923330"/>
            </a:xfrm>
            <a:prstGeom prst="rect">
              <a:avLst/>
            </a:prstGeom>
            <a:noFill/>
          </p:spPr>
          <p:txBody>
            <a:bodyPr wrap="square" rtlCol="0">
              <a:spAutoFit/>
            </a:bodyPr>
            <a:lstStyle/>
            <a:p>
              <a:pPr algn="ctr"/>
              <a:r>
                <a:rPr lang="en-NZ" sz="5400" b="1" dirty="0">
                  <a:solidFill>
                    <a:schemeClr val="bg1"/>
                  </a:solidFill>
                  <a:latin typeface="+mj-lt"/>
                </a:rPr>
                <a:t>10</a:t>
              </a:r>
              <a:r>
                <a:rPr lang="en-NZ" sz="2000" b="1" dirty="0">
                  <a:solidFill>
                    <a:schemeClr val="bg1"/>
                  </a:solidFill>
                  <a:latin typeface="+mj-lt"/>
                </a:rPr>
                <a:t> % </a:t>
              </a:r>
              <a:endParaRPr lang="en-NZ" sz="4400" b="1" dirty="0">
                <a:solidFill>
                  <a:schemeClr val="bg1"/>
                </a:solidFill>
                <a:latin typeface="+mj-lt"/>
              </a:endParaRPr>
            </a:p>
          </p:txBody>
        </p:sp>
      </p:grpSp>
      <p:sp>
        <p:nvSpPr>
          <p:cNvPr id="17" name="TextBox 16">
            <a:extLst>
              <a:ext uri="{FF2B5EF4-FFF2-40B4-BE49-F238E27FC236}">
                <a16:creationId xmlns:a16="http://schemas.microsoft.com/office/drawing/2014/main" id="{895481F2-B9CD-7AFB-6B63-B267895EF731}"/>
              </a:ext>
            </a:extLst>
          </p:cNvPr>
          <p:cNvSpPr txBox="1"/>
          <p:nvPr/>
        </p:nvSpPr>
        <p:spPr>
          <a:xfrm>
            <a:off x="750777" y="3923682"/>
            <a:ext cx="3388519" cy="1200329"/>
          </a:xfrm>
          <a:prstGeom prst="rect">
            <a:avLst/>
          </a:prstGeom>
          <a:noFill/>
        </p:spPr>
        <p:txBody>
          <a:bodyPr wrap="square">
            <a:spAutoFit/>
          </a:bodyPr>
          <a:lstStyle/>
          <a:p>
            <a:pPr algn="ctr"/>
            <a:r>
              <a:rPr lang="en-US" dirty="0">
                <a:solidFill>
                  <a:schemeClr val="accent2">
                    <a:lumMod val="50000"/>
                  </a:schemeClr>
                </a:solidFill>
                <a:latin typeface="Arial" panose="020B0604020202020204" pitchFamily="34" charset="0"/>
                <a:ea typeface="Times New Roman" panose="02020603050405020304" pitchFamily="18" charset="0"/>
                <a:cs typeface="HelveticaNeue"/>
              </a:rPr>
              <a:t>…of workers o</a:t>
            </a:r>
            <a:r>
              <a:rPr lang="en-US" sz="1800" dirty="0">
                <a:solidFill>
                  <a:schemeClr val="accent2">
                    <a:lumMod val="50000"/>
                  </a:schemeClr>
                </a:solidFill>
                <a:effectLst/>
                <a:latin typeface="Arial" panose="020B0604020202020204" pitchFamily="34" charset="0"/>
                <a:ea typeface="Times New Roman" panose="02020603050405020304" pitchFamily="18" charset="0"/>
                <a:cs typeface="HelveticaNeue"/>
              </a:rPr>
              <a:t>bserved or witnessed sexual harassment happening to someone else in the workplace</a:t>
            </a:r>
            <a:endParaRPr lang="en-NZ" dirty="0">
              <a:solidFill>
                <a:schemeClr val="accent2">
                  <a:lumMod val="50000"/>
                </a:schemeClr>
              </a:solidFill>
            </a:endParaRPr>
          </a:p>
        </p:txBody>
      </p:sp>
      <p:sp>
        <p:nvSpPr>
          <p:cNvPr id="18" name="TextBox 17">
            <a:extLst>
              <a:ext uri="{FF2B5EF4-FFF2-40B4-BE49-F238E27FC236}">
                <a16:creationId xmlns:a16="http://schemas.microsoft.com/office/drawing/2014/main" id="{F7203557-3A3E-B9EA-739A-E98CEA38BC93}"/>
              </a:ext>
            </a:extLst>
          </p:cNvPr>
          <p:cNvSpPr txBox="1"/>
          <p:nvPr/>
        </p:nvSpPr>
        <p:spPr>
          <a:xfrm>
            <a:off x="4385644" y="3921214"/>
            <a:ext cx="3388519" cy="1200329"/>
          </a:xfrm>
          <a:prstGeom prst="rect">
            <a:avLst/>
          </a:prstGeom>
          <a:noFill/>
        </p:spPr>
        <p:txBody>
          <a:bodyPr wrap="square">
            <a:spAutoFit/>
          </a:bodyPr>
          <a:lstStyle/>
          <a:p>
            <a:pPr algn="ctr"/>
            <a:r>
              <a:rPr lang="en-NZ" dirty="0">
                <a:solidFill>
                  <a:schemeClr val="accent4">
                    <a:lumMod val="75000"/>
                  </a:schemeClr>
                </a:solidFill>
                <a:latin typeface="Arial" panose="020B0604020202020204" pitchFamily="34" charset="0"/>
                <a:ea typeface="Times New Roman" panose="02020603050405020304" pitchFamily="18" charset="0"/>
                <a:cs typeface="HelveticaNeue"/>
              </a:rPr>
              <a:t>…of workers were told by someone in their workplace that they were sexually harassed </a:t>
            </a:r>
            <a:endParaRPr lang="en-NZ" dirty="0">
              <a:solidFill>
                <a:schemeClr val="accent4">
                  <a:lumMod val="75000"/>
                </a:schemeClr>
              </a:solidFill>
            </a:endParaRPr>
          </a:p>
        </p:txBody>
      </p:sp>
      <p:sp>
        <p:nvSpPr>
          <p:cNvPr id="19" name="TextBox 18">
            <a:extLst>
              <a:ext uri="{FF2B5EF4-FFF2-40B4-BE49-F238E27FC236}">
                <a16:creationId xmlns:a16="http://schemas.microsoft.com/office/drawing/2014/main" id="{436E21F8-08C8-B79E-29A7-55629B506210}"/>
              </a:ext>
            </a:extLst>
          </p:cNvPr>
          <p:cNvSpPr txBox="1"/>
          <p:nvPr/>
        </p:nvSpPr>
        <p:spPr>
          <a:xfrm>
            <a:off x="8011984" y="3916851"/>
            <a:ext cx="3388519" cy="1200329"/>
          </a:xfrm>
          <a:prstGeom prst="rect">
            <a:avLst/>
          </a:prstGeom>
          <a:noFill/>
        </p:spPr>
        <p:txBody>
          <a:bodyPr wrap="square">
            <a:spAutoFit/>
          </a:bodyPr>
          <a:lstStyle/>
          <a:p>
            <a:pPr algn="ctr"/>
            <a:r>
              <a:rPr lang="en-NZ" dirty="0">
                <a:solidFill>
                  <a:srgbClr val="3A4A60"/>
                </a:solidFill>
                <a:latin typeface="Arial" panose="020B0604020202020204" pitchFamily="34" charset="0"/>
                <a:ea typeface="Times New Roman" panose="02020603050405020304" pitchFamily="18" charset="0"/>
                <a:cs typeface="HelveticaNeue"/>
              </a:rPr>
              <a:t>…of workers heard about a person who was sexually harassed from other people in their workplace</a:t>
            </a:r>
            <a:endParaRPr lang="en-NZ" dirty="0">
              <a:solidFill>
                <a:srgbClr val="3A4A60"/>
              </a:solidFill>
            </a:endParaRPr>
          </a:p>
        </p:txBody>
      </p:sp>
    </p:spTree>
    <p:extLst>
      <p:ext uri="{BB962C8B-B14F-4D97-AF65-F5344CB8AC3E}">
        <p14:creationId xmlns:p14="http://schemas.microsoft.com/office/powerpoint/2010/main" val="280880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40000" y="2654953"/>
            <a:ext cx="3492000" cy="830997"/>
          </a:xfrm>
        </p:spPr>
        <p:txBody>
          <a:bodyPr/>
          <a:lstStyle/>
          <a:p>
            <a:r>
              <a:rPr lang="en-NZ" dirty="0"/>
              <a:t>RACIAL HARASSMENT</a:t>
            </a:r>
          </a:p>
        </p:txBody>
      </p:sp>
      <p:sp>
        <p:nvSpPr>
          <p:cNvPr id="11" name="Text Placeholder 10"/>
          <p:cNvSpPr>
            <a:spLocks noGrp="1"/>
          </p:cNvSpPr>
          <p:nvPr>
            <p:ph type="body" sz="quarter" idx="10"/>
          </p:nvPr>
        </p:nvSpPr>
        <p:spPr/>
        <p:txBody>
          <a:bodyPr/>
          <a:lstStyle/>
          <a:p>
            <a:r>
              <a:rPr lang="en-NZ" dirty="0"/>
              <a:t>3</a:t>
            </a:r>
          </a:p>
        </p:txBody>
      </p:sp>
    </p:spTree>
    <p:extLst>
      <p:ext uri="{BB962C8B-B14F-4D97-AF65-F5344CB8AC3E}">
        <p14:creationId xmlns:p14="http://schemas.microsoft.com/office/powerpoint/2010/main" val="17353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9A0656-622A-370A-9ADE-9745636C2803}"/>
              </a:ext>
            </a:extLst>
          </p:cNvPr>
          <p:cNvSpPr>
            <a:spLocks noGrp="1"/>
          </p:cNvSpPr>
          <p:nvPr>
            <p:ph type="body" sz="quarter" idx="15"/>
          </p:nvPr>
        </p:nvSpPr>
        <p:spPr/>
        <p:txBody>
          <a:bodyPr/>
          <a:lstStyle/>
          <a:p>
            <a:endParaRPr lang="en-NZ"/>
          </a:p>
        </p:txBody>
      </p:sp>
      <p:sp>
        <p:nvSpPr>
          <p:cNvPr id="4" name="Footer Placeholder 3">
            <a:extLst>
              <a:ext uri="{FF2B5EF4-FFF2-40B4-BE49-F238E27FC236}">
                <a16:creationId xmlns:a16="http://schemas.microsoft.com/office/drawing/2014/main" id="{208DA418-D581-D890-6833-230B0B097AED}"/>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FFFFFF">
                  <a:lumMod val="50000"/>
                </a:srgbClr>
              </a:solidFill>
              <a:effectLst/>
              <a:uLnTx/>
              <a:uFillTx/>
              <a:latin typeface="Calibri Light"/>
              <a:ea typeface="+mn-ea"/>
              <a:cs typeface="+mn-cs"/>
            </a:endParaRPr>
          </a:p>
        </p:txBody>
      </p:sp>
      <p:sp>
        <p:nvSpPr>
          <p:cNvPr id="5" name="Rectangle 4">
            <a:extLst>
              <a:ext uri="{FF2B5EF4-FFF2-40B4-BE49-F238E27FC236}">
                <a16:creationId xmlns:a16="http://schemas.microsoft.com/office/drawing/2014/main" id="{E3967FA4-BAF2-2FA1-0955-9F824AFBDC5C}"/>
              </a:ext>
            </a:extLst>
          </p:cNvPr>
          <p:cNvSpPr/>
          <p:nvPr/>
        </p:nvSpPr>
        <p:spPr>
          <a:xfrm>
            <a:off x="0" y="0"/>
            <a:ext cx="12192000" cy="1505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8" name="Rectangle 7">
            <a:extLst>
              <a:ext uri="{FF2B5EF4-FFF2-40B4-BE49-F238E27FC236}">
                <a16:creationId xmlns:a16="http://schemas.microsoft.com/office/drawing/2014/main" id="{A0AF13EA-0CB9-428D-51C8-514BE231A055}"/>
              </a:ext>
            </a:extLst>
          </p:cNvPr>
          <p:cNvSpPr/>
          <p:nvPr/>
        </p:nvSpPr>
        <p:spPr bwMode="ltGray">
          <a:xfrm>
            <a:off x="0" y="0"/>
            <a:ext cx="2945799" cy="6012873"/>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283EF94B-2B3D-7804-370A-15DC71B13778}"/>
              </a:ext>
            </a:extLst>
          </p:cNvPr>
          <p:cNvSpPr txBox="1"/>
          <p:nvPr/>
        </p:nvSpPr>
        <p:spPr>
          <a:xfrm>
            <a:off x="148083" y="1665919"/>
            <a:ext cx="2649632"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CONTENTS</a:t>
            </a:r>
          </a:p>
        </p:txBody>
      </p:sp>
      <p:graphicFrame>
        <p:nvGraphicFramePr>
          <p:cNvPr id="11" name="Table 10">
            <a:extLst>
              <a:ext uri="{FF2B5EF4-FFF2-40B4-BE49-F238E27FC236}">
                <a16:creationId xmlns:a16="http://schemas.microsoft.com/office/drawing/2014/main" id="{4063F52F-E2D3-BC6A-EA1F-8D9F75E0937E}"/>
              </a:ext>
            </a:extLst>
          </p:cNvPr>
          <p:cNvGraphicFramePr>
            <a:graphicFrameLocks noGrp="1"/>
          </p:cNvGraphicFramePr>
          <p:nvPr>
            <p:extLst>
              <p:ext uri="{D42A27DB-BD31-4B8C-83A1-F6EECF244321}">
                <p14:modId xmlns:p14="http://schemas.microsoft.com/office/powerpoint/2010/main" val="1306307396"/>
              </p:ext>
            </p:extLst>
          </p:nvPr>
        </p:nvGraphicFramePr>
        <p:xfrm>
          <a:off x="3157715" y="221382"/>
          <a:ext cx="8831085" cy="5699760"/>
        </p:xfrm>
        <a:graphic>
          <a:graphicData uri="http://schemas.openxmlformats.org/drawingml/2006/table">
            <a:tbl>
              <a:tblPr firstRow="1" bandRow="1"/>
              <a:tblGrid>
                <a:gridCol w="8176296">
                  <a:extLst>
                    <a:ext uri="{9D8B030D-6E8A-4147-A177-3AD203B41FA5}">
                      <a16:colId xmlns:a16="http://schemas.microsoft.com/office/drawing/2014/main" val="2241256732"/>
                    </a:ext>
                  </a:extLst>
                </a:gridCol>
                <a:gridCol w="654789">
                  <a:extLst>
                    <a:ext uri="{9D8B030D-6E8A-4147-A177-3AD203B41FA5}">
                      <a16:colId xmlns:a16="http://schemas.microsoft.com/office/drawing/2014/main" val="610178839"/>
                    </a:ext>
                  </a:extLst>
                </a:gridCol>
              </a:tblGrid>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NZ" sz="1600" dirty="0">
                          <a:solidFill>
                            <a:schemeClr val="tx1"/>
                          </a:solidFill>
                          <a:latin typeface="Arial" panose="020B0604020202020204" pitchFamily="34" charset="0"/>
                          <a:cs typeface="Arial" panose="020B0604020202020204" pitchFamily="34" charset="0"/>
                        </a:rPr>
                        <a:t>1. SUMMARY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15650008"/>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155845"/>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NZ" sz="1600" dirty="0">
                          <a:solidFill>
                            <a:schemeClr val="tx1"/>
                          </a:solidFill>
                          <a:latin typeface="Arial" panose="020B0604020202020204" pitchFamily="34" charset="0"/>
                          <a:cs typeface="Arial" panose="020B0604020202020204" pitchFamily="34" charset="0"/>
                        </a:rPr>
                        <a:t>2. SEXUAL HARASSMENT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530856951"/>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059193"/>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NZ" sz="1600" dirty="0">
                          <a:solidFill>
                            <a:schemeClr val="tx1"/>
                          </a:solidFill>
                          <a:latin typeface="Arial" panose="020B0604020202020204" pitchFamily="34" charset="0"/>
                          <a:cs typeface="Arial" panose="020B0604020202020204" pitchFamily="34" charset="0"/>
                        </a:rPr>
                        <a:t>3. RACIAL HARASSMENT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62228854"/>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3691151"/>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NZ" sz="1600" dirty="0">
                          <a:solidFill>
                            <a:schemeClr val="tx1"/>
                          </a:solidFill>
                          <a:latin typeface="Arial" panose="020B0604020202020204" pitchFamily="34" charset="0"/>
                          <a:cs typeface="Arial" panose="020B0604020202020204" pitchFamily="34" charset="0"/>
                        </a:rPr>
                        <a:t>4. BULLYING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38758165"/>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973694"/>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NZ" sz="1600" dirty="0">
                          <a:solidFill>
                            <a:schemeClr val="tx1"/>
                          </a:solidFill>
                          <a:latin typeface="Arial" panose="020B0604020202020204" pitchFamily="34" charset="0"/>
                          <a:cs typeface="Arial" panose="020B0604020202020204" pitchFamily="34" charset="0"/>
                        </a:rPr>
                        <a:t>5. PERPETRATORS</a:t>
                      </a:r>
                      <a:endParaRPr kumimoji="0" lang="en-NZ"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95403116"/>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2250866"/>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NZ" sz="1600" dirty="0">
                          <a:solidFill>
                            <a:schemeClr val="tx1"/>
                          </a:solidFill>
                          <a:latin typeface="Arial" panose="020B0604020202020204" pitchFamily="34" charset="0"/>
                          <a:cs typeface="Arial" panose="020B0604020202020204" pitchFamily="34" charset="0"/>
                        </a:rPr>
                        <a:t>6. IMPACT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107817978"/>
                  </a:ext>
                </a:extLst>
              </a:tr>
              <a:tr h="335243">
                <a:tc>
                  <a:txBody>
                    <a:body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765500"/>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NZ" sz="1600" dirty="0">
                          <a:solidFill>
                            <a:schemeClr val="tx1"/>
                          </a:solidFill>
                          <a:latin typeface="Arial" panose="020B0604020202020204" pitchFamily="34" charset="0"/>
                          <a:cs typeface="Arial" panose="020B0604020202020204" pitchFamily="34" charset="0"/>
                        </a:rPr>
                        <a:t>7. PATHWAYS OF CARE</a:t>
                      </a:r>
                      <a:endParaRPr kumimoji="0" lang="en-NZ"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NZ" sz="1600" dirty="0">
                          <a:solidFill>
                            <a:schemeClr val="tx1"/>
                          </a:solidFill>
                          <a:latin typeface="Arial" panose="020B0604020202020204" pitchFamily="34" charset="0"/>
                          <a:cs typeface="Arial" panose="020B0604020202020204" pitchFamily="34" charset="0"/>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505462630"/>
                  </a:ext>
                </a:extLst>
              </a:tr>
              <a:tr h="335243">
                <a:tc>
                  <a:txBody>
                    <a:bodyPr/>
                    <a:lstStyle/>
                    <a:p>
                      <a:endParaRPr kumimoji="0" lang="en-NZ"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167554"/>
                  </a:ext>
                </a:extLst>
              </a:tr>
              <a:tr h="335243">
                <a:tc>
                  <a:txBody>
                    <a:bodyPr/>
                    <a:lstStyle/>
                    <a:p>
                      <a:r>
                        <a:rPr kumimoji="0" lang="en-NZ"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8. SUMMARY OF FINDINGS AMONG MĀORI WORKERS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algn="ctr"/>
                      <a:r>
                        <a:rPr lang="en-NZ" sz="1600" dirty="0">
                          <a:solidFill>
                            <a:schemeClr val="tx1"/>
                          </a:solidFill>
                          <a:latin typeface="Arial" panose="020B0604020202020204" pitchFamily="34" charset="0"/>
                          <a:cs typeface="Arial" panose="020B0604020202020204" pitchFamily="34" charset="0"/>
                        </a:rPr>
                        <a:t>59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504607690"/>
                  </a:ext>
                </a:extLst>
              </a:tr>
              <a:tr h="3352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NZ" sz="16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9762870"/>
                  </a:ext>
                </a:extLst>
              </a:tr>
              <a:tr h="335243">
                <a:tc>
                  <a:txBody>
                    <a:bodyPr/>
                    <a:lstStyle/>
                    <a:p>
                      <a:r>
                        <a:rPr lang="en-NZ" sz="1600" kern="1200" dirty="0">
                          <a:solidFill>
                            <a:schemeClr val="tx1"/>
                          </a:solidFill>
                          <a:latin typeface="Arial" panose="020B0604020202020204" pitchFamily="34" charset="0"/>
                          <a:ea typeface="+mn-ea"/>
                          <a:cs typeface="Arial" panose="020B0604020202020204" pitchFamily="34" charset="0"/>
                        </a:rPr>
                        <a:t>9. </a:t>
                      </a:r>
                      <a:r>
                        <a:rPr lang="en-NZ" sz="1600" dirty="0">
                          <a:solidFill>
                            <a:schemeClr val="tx1"/>
                          </a:solidFill>
                          <a:latin typeface="Arial" panose="020B0604020202020204" pitchFamily="34" charset="0"/>
                          <a:cs typeface="Arial" panose="020B0604020202020204" pitchFamily="34" charset="0"/>
                        </a:rPr>
                        <a:t>APPENDIX: VERBATIM COMMENTS AND SAMPLE PROFILE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NZ" sz="1600" dirty="0">
                          <a:solidFill>
                            <a:schemeClr val="tx1"/>
                          </a:solidFill>
                          <a:latin typeface="Arial" panose="020B0604020202020204" pitchFamily="34" charset="0"/>
                          <a:cs typeface="Arial" panose="020B0604020202020204" pitchFamily="34" charset="0"/>
                        </a:rPr>
                        <a:t>67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15910529"/>
                  </a:ext>
                </a:extLst>
              </a:tr>
            </a:tbl>
          </a:graphicData>
        </a:graphic>
      </p:graphicFrame>
    </p:spTree>
    <p:extLst>
      <p:ext uri="{BB962C8B-B14F-4D97-AF65-F5344CB8AC3E}">
        <p14:creationId xmlns:p14="http://schemas.microsoft.com/office/powerpoint/2010/main" val="303039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2538FF0-7006-CCC2-504A-9A7B89E6963D}"/>
              </a:ext>
            </a:extLst>
          </p:cNvPr>
          <p:cNvSpPr/>
          <p:nvPr/>
        </p:nvSpPr>
        <p:spPr>
          <a:xfrm>
            <a:off x="0" y="1589103"/>
            <a:ext cx="12192000" cy="4423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dirty="0"/>
              <a:t>SUMMARY OF PREVALENCE OF WORKPLACE RACIAL HARASSMENT</a:t>
            </a:r>
            <a:endParaRPr lang="en-NZ" sz="1500" spc="0" dirty="0"/>
          </a:p>
        </p:txBody>
      </p:sp>
      <p:sp>
        <p:nvSpPr>
          <p:cNvPr id="3" name="Text Placeholder 2"/>
          <p:cNvSpPr>
            <a:spLocks noGrp="1"/>
          </p:cNvSpPr>
          <p:nvPr>
            <p:ph type="body" sz="quarter" idx="15"/>
          </p:nvPr>
        </p:nvSpPr>
        <p:spPr>
          <a:xfrm>
            <a:off x="360000" y="549331"/>
            <a:ext cx="11472000" cy="793363"/>
          </a:xfrm>
        </p:spPr>
        <p:txBody>
          <a:bodyPr>
            <a:normAutofit/>
          </a:bodyPr>
          <a:lstStyle/>
          <a:p>
            <a:r>
              <a:rPr lang="en-NZ" dirty="0"/>
              <a:t>In the last five years, nearly four in ten (39%) workers have experienced at least one of the racial harassment behaviours we measured.  However, the lower lifetime prevalence rate (15%) suggests many workers don’t regard some of the negative behaviours as racial harassment.</a:t>
            </a:r>
          </a:p>
        </p:txBody>
      </p:sp>
      <p:sp>
        <p:nvSpPr>
          <p:cNvPr id="5" name="Footer Placeholder 4"/>
          <p:cNvSpPr>
            <a:spLocks noGrp="1"/>
          </p:cNvSpPr>
          <p:nvPr>
            <p:ph type="ftr" sz="quarter" idx="17"/>
          </p:nvPr>
        </p:nvSpPr>
        <p:spPr>
          <a:xfrm>
            <a:off x="359999" y="6040136"/>
            <a:ext cx="8728341" cy="784830"/>
          </a:xfrm>
        </p:spPr>
        <p:txBody>
          <a:bodyPr/>
          <a:lstStyle/>
          <a:p>
            <a:r>
              <a:rPr lang="en-NZ" sz="900" dirty="0"/>
              <a:t>Base: All respondents (2,512)</a:t>
            </a:r>
          </a:p>
          <a:p>
            <a:r>
              <a:rPr lang="en-NZ" sz="900" i="1" dirty="0"/>
              <a:t>Q6 Have you personally ever been racially harassed in a work environment (e.g. at work or a work-related event)?</a:t>
            </a:r>
          </a:p>
          <a:p>
            <a:r>
              <a:rPr lang="en-NZ" sz="900" i="1" dirty="0"/>
              <a:t>Q7 In the last 5 years, have you personally experienced this in a work environment (e.g. from a colleague or customer/client)?</a:t>
            </a:r>
          </a:p>
          <a:p>
            <a:r>
              <a:rPr lang="en-NZ" sz="900" i="1" dirty="0"/>
              <a:t>Q10 Have you been aware of racial harassment happening to someone else in your workplace in the last 5 years?</a:t>
            </a:r>
          </a:p>
          <a:p>
            <a:endParaRPr lang="en-NZ" sz="900" i="1" dirty="0"/>
          </a:p>
        </p:txBody>
      </p:sp>
      <p:graphicFrame>
        <p:nvGraphicFramePr>
          <p:cNvPr id="24" name="Chart 23">
            <a:extLst>
              <a:ext uri="{FF2B5EF4-FFF2-40B4-BE49-F238E27FC236}">
                <a16:creationId xmlns:a16="http://schemas.microsoft.com/office/drawing/2014/main" id="{D70B4775-7303-4BF0-AE7F-AC94D413B1C1}"/>
              </a:ext>
            </a:extLst>
          </p:cNvPr>
          <p:cNvGraphicFramePr/>
          <p:nvPr>
            <p:extLst>
              <p:ext uri="{D42A27DB-BD31-4B8C-83A1-F6EECF244321}">
                <p14:modId xmlns:p14="http://schemas.microsoft.com/office/powerpoint/2010/main" val="517107977"/>
              </p:ext>
            </p:extLst>
          </p:nvPr>
        </p:nvGraphicFramePr>
        <p:xfrm>
          <a:off x="532478" y="3451839"/>
          <a:ext cx="11063432" cy="206825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Placeholder 2">
            <a:extLst>
              <a:ext uri="{FF2B5EF4-FFF2-40B4-BE49-F238E27FC236}">
                <a16:creationId xmlns:a16="http://schemas.microsoft.com/office/drawing/2014/main" id="{50911429-0ED3-FB34-0115-F6602C2F8F04}"/>
              </a:ext>
            </a:extLst>
          </p:cNvPr>
          <p:cNvSpPr txBox="1">
            <a:spLocks/>
          </p:cNvSpPr>
          <p:nvPr/>
        </p:nvSpPr>
        <p:spPr>
          <a:xfrm>
            <a:off x="1485014" y="1566926"/>
            <a:ext cx="2335889"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Lifetime prevalence</a:t>
            </a:r>
          </a:p>
        </p:txBody>
      </p:sp>
      <p:sp>
        <p:nvSpPr>
          <p:cNvPr id="20" name="Text Placeholder 2">
            <a:extLst>
              <a:ext uri="{FF2B5EF4-FFF2-40B4-BE49-F238E27FC236}">
                <a16:creationId xmlns:a16="http://schemas.microsoft.com/office/drawing/2014/main" id="{7A47496F-25B6-EB73-A1DF-A16514C1900F}"/>
              </a:ext>
            </a:extLst>
          </p:cNvPr>
          <p:cNvSpPr txBox="1">
            <a:spLocks/>
          </p:cNvSpPr>
          <p:nvPr/>
        </p:nvSpPr>
        <p:spPr>
          <a:xfrm>
            <a:off x="4665794" y="1624048"/>
            <a:ext cx="2711617"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Prevalence in last 5 years (behavioural definition)</a:t>
            </a:r>
          </a:p>
        </p:txBody>
      </p:sp>
      <p:sp>
        <p:nvSpPr>
          <p:cNvPr id="21" name="Text Placeholder 2">
            <a:extLst>
              <a:ext uri="{FF2B5EF4-FFF2-40B4-BE49-F238E27FC236}">
                <a16:creationId xmlns:a16="http://schemas.microsoft.com/office/drawing/2014/main" id="{758C6903-E897-CA38-53DC-BA0863A7CFAB}"/>
              </a:ext>
            </a:extLst>
          </p:cNvPr>
          <p:cNvSpPr txBox="1">
            <a:spLocks/>
          </p:cNvSpPr>
          <p:nvPr/>
        </p:nvSpPr>
        <p:spPr>
          <a:xfrm>
            <a:off x="8426068" y="1672095"/>
            <a:ext cx="2711616"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Bystander workplace prevalence</a:t>
            </a:r>
          </a:p>
        </p:txBody>
      </p:sp>
      <p:cxnSp>
        <p:nvCxnSpPr>
          <p:cNvPr id="27" name="Straight Connector 26">
            <a:extLst>
              <a:ext uri="{FF2B5EF4-FFF2-40B4-BE49-F238E27FC236}">
                <a16:creationId xmlns:a16="http://schemas.microsoft.com/office/drawing/2014/main" id="{0F78E7B3-C5F3-8311-2EC1-9E91E1F94963}"/>
              </a:ext>
            </a:extLst>
          </p:cNvPr>
          <p:cNvCxnSpPr>
            <a:cxnSpLocks/>
          </p:cNvCxnSpPr>
          <p:nvPr/>
        </p:nvCxnSpPr>
        <p:spPr>
          <a:xfrm flipV="1">
            <a:off x="7879177" y="1995596"/>
            <a:ext cx="0" cy="3141930"/>
          </a:xfrm>
          <a:prstGeom prst="line">
            <a:avLst/>
          </a:prstGeom>
          <a:ln>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3111A7-E513-A47D-B5FD-1D504061A793}"/>
              </a:ext>
            </a:extLst>
          </p:cNvPr>
          <p:cNvCxnSpPr>
            <a:cxnSpLocks/>
          </p:cNvCxnSpPr>
          <p:nvPr/>
        </p:nvCxnSpPr>
        <p:spPr>
          <a:xfrm flipV="1">
            <a:off x="4243348" y="1997774"/>
            <a:ext cx="0" cy="3141930"/>
          </a:xfrm>
          <a:prstGeom prst="line">
            <a:avLst/>
          </a:prstGeom>
          <a:ln>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D56D6D67-6749-7A2D-621E-DBEC0F893996}"/>
              </a:ext>
            </a:extLst>
          </p:cNvPr>
          <p:cNvSpPr txBox="1">
            <a:spLocks/>
          </p:cNvSpPr>
          <p:nvPr/>
        </p:nvSpPr>
        <p:spPr>
          <a:xfrm>
            <a:off x="1230466" y="2367961"/>
            <a:ext cx="3033156"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report being ‘racially harassed’ at sometime in their working life…</a:t>
            </a:r>
          </a:p>
        </p:txBody>
      </p:sp>
      <p:sp>
        <p:nvSpPr>
          <p:cNvPr id="14" name="Text Placeholder 2">
            <a:extLst>
              <a:ext uri="{FF2B5EF4-FFF2-40B4-BE49-F238E27FC236}">
                <a16:creationId xmlns:a16="http://schemas.microsoft.com/office/drawing/2014/main" id="{2DF4A026-AFC3-F87B-C16A-441BCF264233}"/>
              </a:ext>
            </a:extLst>
          </p:cNvPr>
          <p:cNvSpPr txBox="1">
            <a:spLocks/>
          </p:cNvSpPr>
          <p:nvPr/>
        </p:nvSpPr>
        <p:spPr>
          <a:xfrm>
            <a:off x="4697465" y="2622173"/>
            <a:ext cx="2952253"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report experiencing at least one of the 12 racial harassment behaviours measured in the survey (see page 25). Note,  the term ‘racially harassed’ was </a:t>
            </a:r>
            <a:r>
              <a:rPr lang="en-NZ" sz="1200" i="1" u="sng" dirty="0">
                <a:solidFill>
                  <a:srgbClr val="333333"/>
                </a:solidFill>
              </a:rPr>
              <a:t>not</a:t>
            </a:r>
            <a:r>
              <a:rPr lang="en-NZ" sz="1200" i="1" dirty="0">
                <a:solidFill>
                  <a:srgbClr val="333333"/>
                </a:solidFill>
              </a:rPr>
              <a:t> used.</a:t>
            </a:r>
          </a:p>
        </p:txBody>
      </p:sp>
      <p:sp>
        <p:nvSpPr>
          <p:cNvPr id="15" name="Text Placeholder 2">
            <a:extLst>
              <a:ext uri="{FF2B5EF4-FFF2-40B4-BE49-F238E27FC236}">
                <a16:creationId xmlns:a16="http://schemas.microsoft.com/office/drawing/2014/main" id="{47A222E2-70F8-599B-F562-05D4E0A74D91}"/>
              </a:ext>
            </a:extLst>
          </p:cNvPr>
          <p:cNvSpPr txBox="1">
            <a:spLocks/>
          </p:cNvSpPr>
          <p:nvPr/>
        </p:nvSpPr>
        <p:spPr>
          <a:xfrm>
            <a:off x="8456174" y="2509104"/>
            <a:ext cx="2929370"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are aware of racial harassment affecting others in their workplace in the last 5 years…</a:t>
            </a:r>
          </a:p>
        </p:txBody>
      </p:sp>
    </p:spTree>
    <p:extLst>
      <p:ext uri="{BB962C8B-B14F-4D97-AF65-F5344CB8AC3E}">
        <p14:creationId xmlns:p14="http://schemas.microsoft.com/office/powerpoint/2010/main" val="1926226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E4E3486-A909-47ED-887A-0C52214869AB}"/>
              </a:ext>
            </a:extLst>
          </p:cNvPr>
          <p:cNvSpPr/>
          <p:nvPr/>
        </p:nvSpPr>
        <p:spPr>
          <a:xfrm>
            <a:off x="452364" y="1620750"/>
            <a:ext cx="11314762" cy="2539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5" name="Chart 54">
            <a:extLst>
              <a:ext uri="{FF2B5EF4-FFF2-40B4-BE49-F238E27FC236}">
                <a16:creationId xmlns:a16="http://schemas.microsoft.com/office/drawing/2014/main" id="{E054F5C8-D52D-4B37-B017-75BA654C91F4}"/>
              </a:ext>
            </a:extLst>
          </p:cNvPr>
          <p:cNvGraphicFramePr/>
          <p:nvPr>
            <p:extLst>
              <p:ext uri="{D42A27DB-BD31-4B8C-83A1-F6EECF244321}">
                <p14:modId xmlns:p14="http://schemas.microsoft.com/office/powerpoint/2010/main" val="270977256"/>
              </p:ext>
            </p:extLst>
          </p:nvPr>
        </p:nvGraphicFramePr>
        <p:xfrm>
          <a:off x="199711" y="1832238"/>
          <a:ext cx="2768032" cy="2134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a:xfrm>
            <a:off x="360000" y="180000"/>
            <a:ext cx="10036689" cy="369332"/>
          </a:xfrm>
        </p:spPr>
        <p:txBody>
          <a:bodyPr/>
          <a:lstStyle/>
          <a:p>
            <a:r>
              <a:rPr lang="en-NZ" sz="1500" spc="0" dirty="0"/>
              <a:t>PREVALENCE OF RACIAL HARASSMENT IN THE LAST 5 YEARS (BEHAVIOURAL DEFINITION)</a:t>
            </a:r>
          </a:p>
        </p:txBody>
      </p:sp>
      <p:sp>
        <p:nvSpPr>
          <p:cNvPr id="3" name="Text Placeholder 2"/>
          <p:cNvSpPr>
            <a:spLocks noGrp="1"/>
          </p:cNvSpPr>
          <p:nvPr>
            <p:ph type="body" sz="quarter" idx="15"/>
          </p:nvPr>
        </p:nvSpPr>
        <p:spPr>
          <a:xfrm>
            <a:off x="360000" y="549332"/>
            <a:ext cx="11407125" cy="710668"/>
          </a:xfrm>
        </p:spPr>
        <p:txBody>
          <a:bodyPr>
            <a:normAutofit/>
          </a:bodyPr>
          <a:lstStyle/>
          <a:p>
            <a:r>
              <a:rPr lang="en-NZ" dirty="0"/>
              <a:t>Nearly two in five workers have been racially harassed in the workplace in the last five years.  Over half of Māori, Pacific, and Asian workers have been racially harassed. </a:t>
            </a:r>
          </a:p>
        </p:txBody>
      </p:sp>
      <p:sp>
        <p:nvSpPr>
          <p:cNvPr id="15" name="Text Placeholder 2">
            <a:extLst>
              <a:ext uri="{FF2B5EF4-FFF2-40B4-BE49-F238E27FC236}">
                <a16:creationId xmlns:a16="http://schemas.microsoft.com/office/drawing/2014/main" id="{92F17171-D4E6-48E6-8E98-6ACC8BE00ECA}"/>
              </a:ext>
            </a:extLst>
          </p:cNvPr>
          <p:cNvSpPr txBox="1">
            <a:spLocks/>
          </p:cNvSpPr>
          <p:nvPr/>
        </p:nvSpPr>
        <p:spPr>
          <a:xfrm>
            <a:off x="5127233" y="1488968"/>
            <a:ext cx="2625236"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cap="all" dirty="0">
                <a:solidFill>
                  <a:schemeClr val="tx1"/>
                </a:solidFill>
              </a:rPr>
              <a:t>Prevalence of RACIAL harassment</a:t>
            </a:r>
          </a:p>
        </p:txBody>
      </p:sp>
      <p:sp>
        <p:nvSpPr>
          <p:cNvPr id="16" name="Text Placeholder 2">
            <a:extLst>
              <a:ext uri="{FF2B5EF4-FFF2-40B4-BE49-F238E27FC236}">
                <a16:creationId xmlns:a16="http://schemas.microsoft.com/office/drawing/2014/main" id="{DF3E90CD-8186-4268-8623-362E93431C52}"/>
              </a:ext>
            </a:extLst>
          </p:cNvPr>
          <p:cNvSpPr txBox="1">
            <a:spLocks/>
          </p:cNvSpPr>
          <p:nvPr/>
        </p:nvSpPr>
        <p:spPr>
          <a:xfrm>
            <a:off x="1134378" y="2738429"/>
            <a:ext cx="898699"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39% </a:t>
            </a:r>
            <a:endParaRPr lang="en-NZ" sz="2400" dirty="0">
              <a:solidFill>
                <a:schemeClr val="tx1">
                  <a:lumMod val="75000"/>
                </a:schemeClr>
              </a:solidFill>
              <a:latin typeface="+mj-lt"/>
              <a:cs typeface="Calibri" panose="020F0502020204030204" pitchFamily="34" charset="0"/>
            </a:endParaRPr>
          </a:p>
        </p:txBody>
      </p:sp>
      <p:sp>
        <p:nvSpPr>
          <p:cNvPr id="17" name="Rectangle 16">
            <a:extLst>
              <a:ext uri="{FF2B5EF4-FFF2-40B4-BE49-F238E27FC236}">
                <a16:creationId xmlns:a16="http://schemas.microsoft.com/office/drawing/2014/main" id="{2681FEE6-96EC-4031-8FB7-60D23FFEE6C3}"/>
              </a:ext>
            </a:extLst>
          </p:cNvPr>
          <p:cNvSpPr/>
          <p:nvPr/>
        </p:nvSpPr>
        <p:spPr>
          <a:xfrm>
            <a:off x="1110806" y="3859185"/>
            <a:ext cx="881538"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ALL WORKERS</a:t>
            </a:r>
          </a:p>
        </p:txBody>
      </p:sp>
      <p:sp>
        <p:nvSpPr>
          <p:cNvPr id="38" name="Text Placeholder 2">
            <a:extLst>
              <a:ext uri="{FF2B5EF4-FFF2-40B4-BE49-F238E27FC236}">
                <a16:creationId xmlns:a16="http://schemas.microsoft.com/office/drawing/2014/main" id="{B39A157D-E60D-4236-A41A-51FC5C5D9D9A}"/>
              </a:ext>
            </a:extLst>
          </p:cNvPr>
          <p:cNvSpPr txBox="1">
            <a:spLocks/>
          </p:cNvSpPr>
          <p:nvPr/>
        </p:nvSpPr>
        <p:spPr>
          <a:xfrm>
            <a:off x="6400941" y="2630152"/>
            <a:ext cx="1935834" cy="7826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en-NZ" sz="1200" i="1" dirty="0">
                <a:solidFill>
                  <a:schemeClr val="tx1"/>
                </a:solidFill>
                <a:latin typeface="+mn-lt"/>
              </a:rPr>
              <a:t>Fijian = 66%</a:t>
            </a:r>
          </a:p>
          <a:p>
            <a:pPr marL="171450" indent="-171450">
              <a:lnSpc>
                <a:spcPct val="100000"/>
              </a:lnSpc>
              <a:spcBef>
                <a:spcPts val="0"/>
              </a:spcBef>
              <a:buFont typeface="Arial" panose="020B0604020202020204" pitchFamily="34" charset="0"/>
              <a:buChar char="•"/>
            </a:pPr>
            <a:r>
              <a:rPr lang="en-NZ" sz="1200" i="1" dirty="0">
                <a:solidFill>
                  <a:schemeClr val="tx1"/>
                </a:solidFill>
              </a:rPr>
              <a:t>Cook Island Māori = 66%</a:t>
            </a:r>
            <a:endParaRPr lang="en-NZ" sz="1200" i="1" dirty="0">
              <a:solidFill>
                <a:schemeClr val="tx1"/>
              </a:solidFill>
              <a:latin typeface="+mn-lt"/>
            </a:endParaRPr>
          </a:p>
          <a:p>
            <a:pPr marL="171450" indent="-171450">
              <a:lnSpc>
                <a:spcPct val="100000"/>
              </a:lnSpc>
              <a:spcBef>
                <a:spcPts val="0"/>
              </a:spcBef>
              <a:buFont typeface="Arial" panose="020B0604020202020204" pitchFamily="34" charset="0"/>
              <a:buChar char="•"/>
            </a:pPr>
            <a:r>
              <a:rPr lang="en-NZ" sz="1200" i="1" dirty="0">
                <a:solidFill>
                  <a:schemeClr val="tx1"/>
                </a:solidFill>
                <a:latin typeface="+mn-lt"/>
              </a:rPr>
              <a:t>Samoan = 62%</a:t>
            </a:r>
          </a:p>
        </p:txBody>
      </p:sp>
      <p:sp>
        <p:nvSpPr>
          <p:cNvPr id="18" name="Rectangle 17">
            <a:extLst>
              <a:ext uri="{FF2B5EF4-FFF2-40B4-BE49-F238E27FC236}">
                <a16:creationId xmlns:a16="http://schemas.microsoft.com/office/drawing/2014/main" id="{F0D77181-00E5-7671-2029-BA8DA1FED64F}"/>
              </a:ext>
            </a:extLst>
          </p:cNvPr>
          <p:cNvSpPr/>
          <p:nvPr/>
        </p:nvSpPr>
        <p:spPr>
          <a:xfrm>
            <a:off x="3021548" y="3798645"/>
            <a:ext cx="1503072" cy="590438"/>
          </a:xfrm>
          <a:prstGeom prst="rect">
            <a:avLst/>
          </a:prstGeom>
        </p:spPr>
        <p:txBody>
          <a:bodyPr wrap="none">
            <a:noAutofit/>
          </a:bodyPr>
          <a:lstStyle/>
          <a:p>
            <a:pPr algn="ctr"/>
            <a:r>
              <a:rPr lang="en-NZ" sz="1100" dirty="0">
                <a:solidFill>
                  <a:schemeClr val="accent6"/>
                </a:solidFill>
                <a:cs typeface="Calibri" panose="020F0502020204030204" pitchFamily="34" charset="0"/>
              </a:rPr>
              <a:t>MĀORI</a:t>
            </a:r>
            <a:endParaRPr lang="en-NZ" sz="1100" dirty="0">
              <a:solidFill>
                <a:schemeClr val="accent6"/>
              </a:solidFill>
            </a:endParaRPr>
          </a:p>
        </p:txBody>
      </p:sp>
      <p:graphicFrame>
        <p:nvGraphicFramePr>
          <p:cNvPr id="19" name="Chart 18">
            <a:extLst>
              <a:ext uri="{FF2B5EF4-FFF2-40B4-BE49-F238E27FC236}">
                <a16:creationId xmlns:a16="http://schemas.microsoft.com/office/drawing/2014/main" id="{AA8D1A23-E066-6D63-98F4-949B66B7E9C5}"/>
              </a:ext>
            </a:extLst>
          </p:cNvPr>
          <p:cNvGraphicFramePr/>
          <p:nvPr>
            <p:extLst>
              <p:ext uri="{D42A27DB-BD31-4B8C-83A1-F6EECF244321}">
                <p14:modId xmlns:p14="http://schemas.microsoft.com/office/powerpoint/2010/main" val="1475877117"/>
              </p:ext>
            </p:extLst>
          </p:nvPr>
        </p:nvGraphicFramePr>
        <p:xfrm>
          <a:off x="2902896" y="2036831"/>
          <a:ext cx="1705270" cy="173142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Placeholder 2">
            <a:extLst>
              <a:ext uri="{FF2B5EF4-FFF2-40B4-BE49-F238E27FC236}">
                <a16:creationId xmlns:a16="http://schemas.microsoft.com/office/drawing/2014/main" id="{88729BA6-4574-D356-9CA6-48BACC07ECC9}"/>
              </a:ext>
            </a:extLst>
          </p:cNvPr>
          <p:cNvSpPr txBox="1">
            <a:spLocks/>
          </p:cNvSpPr>
          <p:nvPr/>
        </p:nvSpPr>
        <p:spPr>
          <a:xfrm>
            <a:off x="3284764" y="2507031"/>
            <a:ext cx="1154513" cy="7846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52% </a:t>
            </a:r>
            <a:endParaRPr lang="en-NZ" sz="2400" dirty="0">
              <a:solidFill>
                <a:schemeClr val="tx1">
                  <a:lumMod val="75000"/>
                </a:schemeClr>
              </a:solidFill>
              <a:latin typeface="+mj-lt"/>
              <a:cs typeface="Calibri" panose="020F0502020204030204" pitchFamily="34" charset="0"/>
            </a:endParaRPr>
          </a:p>
        </p:txBody>
      </p:sp>
      <p:sp>
        <p:nvSpPr>
          <p:cNvPr id="21" name="Rectangle 20">
            <a:extLst>
              <a:ext uri="{FF2B5EF4-FFF2-40B4-BE49-F238E27FC236}">
                <a16:creationId xmlns:a16="http://schemas.microsoft.com/office/drawing/2014/main" id="{4701BA50-AD9A-4715-0B3B-0014FBCA7BFE}"/>
              </a:ext>
            </a:extLst>
          </p:cNvPr>
          <p:cNvSpPr/>
          <p:nvPr/>
        </p:nvSpPr>
        <p:spPr>
          <a:xfrm>
            <a:off x="4945330" y="3793889"/>
            <a:ext cx="1503072" cy="590438"/>
          </a:xfrm>
          <a:prstGeom prst="rect">
            <a:avLst/>
          </a:prstGeom>
        </p:spPr>
        <p:txBody>
          <a:bodyPr wrap="none">
            <a:noAutofit/>
          </a:bodyPr>
          <a:lstStyle/>
          <a:p>
            <a:pPr algn="ctr"/>
            <a:r>
              <a:rPr lang="en-US" sz="1100" dirty="0">
                <a:solidFill>
                  <a:schemeClr val="accent6"/>
                </a:solidFill>
                <a:cs typeface="Calibri" panose="020F0502020204030204" pitchFamily="34" charset="0"/>
              </a:rPr>
              <a:t>PACIFIC PEOPLES</a:t>
            </a:r>
            <a:endParaRPr lang="en-NZ" sz="1100" dirty="0">
              <a:solidFill>
                <a:schemeClr val="accent6"/>
              </a:solidFill>
              <a:cs typeface="Calibri" panose="020F0502020204030204" pitchFamily="34" charset="0"/>
            </a:endParaRPr>
          </a:p>
        </p:txBody>
      </p:sp>
      <p:graphicFrame>
        <p:nvGraphicFramePr>
          <p:cNvPr id="22" name="Chart 21">
            <a:extLst>
              <a:ext uri="{FF2B5EF4-FFF2-40B4-BE49-F238E27FC236}">
                <a16:creationId xmlns:a16="http://schemas.microsoft.com/office/drawing/2014/main" id="{0113C3F4-3DF2-F3F6-320E-7F99662862F8}"/>
              </a:ext>
            </a:extLst>
          </p:cNvPr>
          <p:cNvGraphicFramePr/>
          <p:nvPr>
            <p:extLst>
              <p:ext uri="{D42A27DB-BD31-4B8C-83A1-F6EECF244321}">
                <p14:modId xmlns:p14="http://schemas.microsoft.com/office/powerpoint/2010/main" val="353978728"/>
              </p:ext>
            </p:extLst>
          </p:nvPr>
        </p:nvGraphicFramePr>
        <p:xfrm>
          <a:off x="4826678" y="2073959"/>
          <a:ext cx="1705270" cy="1731426"/>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2">
            <a:extLst>
              <a:ext uri="{FF2B5EF4-FFF2-40B4-BE49-F238E27FC236}">
                <a16:creationId xmlns:a16="http://schemas.microsoft.com/office/drawing/2014/main" id="{E00B7DF9-EE24-3712-D1AE-667DB5FD1500}"/>
              </a:ext>
            </a:extLst>
          </p:cNvPr>
          <p:cNvSpPr txBox="1">
            <a:spLocks/>
          </p:cNvSpPr>
          <p:nvPr/>
        </p:nvSpPr>
        <p:spPr>
          <a:xfrm>
            <a:off x="5181120" y="2560355"/>
            <a:ext cx="1154513" cy="7846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62% </a:t>
            </a:r>
            <a:endParaRPr lang="en-NZ" sz="2400" dirty="0">
              <a:solidFill>
                <a:schemeClr val="tx1">
                  <a:lumMod val="75000"/>
                </a:schemeClr>
              </a:solidFill>
              <a:latin typeface="+mj-lt"/>
              <a:cs typeface="Calibri" panose="020F0502020204030204" pitchFamily="34" charset="0"/>
            </a:endParaRPr>
          </a:p>
        </p:txBody>
      </p:sp>
      <p:sp>
        <p:nvSpPr>
          <p:cNvPr id="24" name="Rectangle 23">
            <a:extLst>
              <a:ext uri="{FF2B5EF4-FFF2-40B4-BE49-F238E27FC236}">
                <a16:creationId xmlns:a16="http://schemas.microsoft.com/office/drawing/2014/main" id="{E593DCD0-30CB-5E7A-E385-DF7DF06370C9}"/>
              </a:ext>
            </a:extLst>
          </p:cNvPr>
          <p:cNvSpPr/>
          <p:nvPr/>
        </p:nvSpPr>
        <p:spPr>
          <a:xfrm>
            <a:off x="8503579" y="3792971"/>
            <a:ext cx="1503072" cy="590438"/>
          </a:xfrm>
          <a:prstGeom prst="rect">
            <a:avLst/>
          </a:prstGeom>
        </p:spPr>
        <p:txBody>
          <a:bodyPr wrap="none">
            <a:noAutofit/>
          </a:bodyPr>
          <a:lstStyle/>
          <a:p>
            <a:pPr algn="ctr"/>
            <a:r>
              <a:rPr lang="en-NZ" sz="1100" dirty="0">
                <a:solidFill>
                  <a:schemeClr val="accent6"/>
                </a:solidFill>
                <a:cs typeface="Calibri" panose="020F0502020204030204" pitchFamily="34" charset="0"/>
              </a:rPr>
              <a:t>ASIAN PEOPLES</a:t>
            </a:r>
            <a:endParaRPr lang="en-NZ" sz="1100" dirty="0">
              <a:solidFill>
                <a:schemeClr val="accent6"/>
              </a:solidFill>
            </a:endParaRPr>
          </a:p>
        </p:txBody>
      </p:sp>
      <p:graphicFrame>
        <p:nvGraphicFramePr>
          <p:cNvPr id="25" name="Chart 24">
            <a:extLst>
              <a:ext uri="{FF2B5EF4-FFF2-40B4-BE49-F238E27FC236}">
                <a16:creationId xmlns:a16="http://schemas.microsoft.com/office/drawing/2014/main" id="{867CFB26-80E3-3BAE-D107-787C34FCBB3C}"/>
              </a:ext>
            </a:extLst>
          </p:cNvPr>
          <p:cNvGraphicFramePr/>
          <p:nvPr>
            <p:extLst>
              <p:ext uri="{D42A27DB-BD31-4B8C-83A1-F6EECF244321}">
                <p14:modId xmlns:p14="http://schemas.microsoft.com/office/powerpoint/2010/main" val="4080186152"/>
              </p:ext>
            </p:extLst>
          </p:nvPr>
        </p:nvGraphicFramePr>
        <p:xfrm>
          <a:off x="8384927" y="2108980"/>
          <a:ext cx="1705270" cy="1731426"/>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Placeholder 2">
            <a:extLst>
              <a:ext uri="{FF2B5EF4-FFF2-40B4-BE49-F238E27FC236}">
                <a16:creationId xmlns:a16="http://schemas.microsoft.com/office/drawing/2014/main" id="{28D0F025-A830-D51C-46B8-E678DE24A1FA}"/>
              </a:ext>
            </a:extLst>
          </p:cNvPr>
          <p:cNvSpPr txBox="1">
            <a:spLocks/>
          </p:cNvSpPr>
          <p:nvPr/>
        </p:nvSpPr>
        <p:spPr>
          <a:xfrm>
            <a:off x="8739369" y="2595376"/>
            <a:ext cx="1154513" cy="78460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62% </a:t>
            </a:r>
            <a:endParaRPr lang="en-NZ" sz="2400" dirty="0">
              <a:solidFill>
                <a:schemeClr val="tx1">
                  <a:lumMod val="75000"/>
                </a:schemeClr>
              </a:solidFill>
              <a:latin typeface="+mj-lt"/>
              <a:cs typeface="Calibri" panose="020F0502020204030204" pitchFamily="34" charset="0"/>
            </a:endParaRPr>
          </a:p>
        </p:txBody>
      </p:sp>
      <p:sp>
        <p:nvSpPr>
          <p:cNvPr id="27" name="Footer Placeholder 4">
            <a:extLst>
              <a:ext uri="{FF2B5EF4-FFF2-40B4-BE49-F238E27FC236}">
                <a16:creationId xmlns:a16="http://schemas.microsoft.com/office/drawing/2014/main" id="{6F4886AD-8DED-A5D7-F5F1-B27992C44010}"/>
              </a:ext>
            </a:extLst>
          </p:cNvPr>
          <p:cNvSpPr>
            <a:spLocks noGrp="1"/>
          </p:cNvSpPr>
          <p:nvPr>
            <p:ph type="ftr" sz="quarter" idx="17"/>
          </p:nvPr>
        </p:nvSpPr>
        <p:spPr>
          <a:xfrm>
            <a:off x="360000" y="6109386"/>
            <a:ext cx="7952358" cy="646331"/>
          </a:xfrm>
        </p:spPr>
        <p:txBody>
          <a:bodyPr/>
          <a:lstStyle/>
          <a:p>
            <a:r>
              <a:rPr lang="en-NZ" sz="900" dirty="0"/>
              <a:t>Base: All respondents (2,512), Māori (575), Pacific peoples (210), Asian (339)</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
        <p:nvSpPr>
          <p:cNvPr id="30" name="Text Placeholder 2">
            <a:extLst>
              <a:ext uri="{FF2B5EF4-FFF2-40B4-BE49-F238E27FC236}">
                <a16:creationId xmlns:a16="http://schemas.microsoft.com/office/drawing/2014/main" id="{A59AB624-A0EC-8F4E-3328-D062F06C71B2}"/>
              </a:ext>
            </a:extLst>
          </p:cNvPr>
          <p:cNvSpPr txBox="1">
            <a:spLocks/>
          </p:cNvSpPr>
          <p:nvPr/>
        </p:nvSpPr>
        <p:spPr>
          <a:xfrm>
            <a:off x="9970400" y="2609748"/>
            <a:ext cx="1935834" cy="7826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en-NZ" sz="1200" i="1" dirty="0">
                <a:solidFill>
                  <a:schemeClr val="tx1"/>
                </a:solidFill>
                <a:latin typeface="+mn-lt"/>
              </a:rPr>
              <a:t>Chinese = 66%</a:t>
            </a:r>
          </a:p>
          <a:p>
            <a:pPr marL="171450" indent="-171450">
              <a:lnSpc>
                <a:spcPct val="100000"/>
              </a:lnSpc>
              <a:spcBef>
                <a:spcPts val="0"/>
              </a:spcBef>
              <a:buFont typeface="Arial" panose="020B0604020202020204" pitchFamily="34" charset="0"/>
              <a:buChar char="•"/>
            </a:pPr>
            <a:r>
              <a:rPr lang="en-NZ" sz="1200" i="1" dirty="0">
                <a:solidFill>
                  <a:schemeClr val="tx1"/>
                </a:solidFill>
              </a:rPr>
              <a:t>Filipino = 63%</a:t>
            </a:r>
          </a:p>
          <a:p>
            <a:pPr marL="171450" indent="-171450">
              <a:lnSpc>
                <a:spcPct val="100000"/>
              </a:lnSpc>
              <a:spcBef>
                <a:spcPts val="0"/>
              </a:spcBef>
              <a:buFont typeface="Arial" panose="020B0604020202020204" pitchFamily="34" charset="0"/>
              <a:buChar char="•"/>
            </a:pPr>
            <a:r>
              <a:rPr lang="en-NZ" sz="1200" i="1" dirty="0">
                <a:solidFill>
                  <a:schemeClr val="tx1"/>
                </a:solidFill>
                <a:latin typeface="+mn-lt"/>
              </a:rPr>
              <a:t>Indian = 56%</a:t>
            </a:r>
          </a:p>
          <a:p>
            <a:pPr marL="171450" indent="-171450">
              <a:lnSpc>
                <a:spcPct val="100000"/>
              </a:lnSpc>
              <a:spcBef>
                <a:spcPts val="0"/>
              </a:spcBef>
              <a:buFont typeface="Arial" panose="020B0604020202020204" pitchFamily="34" charset="0"/>
              <a:buChar char="•"/>
            </a:pPr>
            <a:endParaRPr lang="en-NZ" sz="1200" i="1" dirty="0">
              <a:solidFill>
                <a:schemeClr val="tx1"/>
              </a:solidFill>
              <a:latin typeface="+mn-lt"/>
            </a:endParaRPr>
          </a:p>
        </p:txBody>
      </p:sp>
      <p:sp>
        <p:nvSpPr>
          <p:cNvPr id="31" name="TextBox 30">
            <a:extLst>
              <a:ext uri="{FF2B5EF4-FFF2-40B4-BE49-F238E27FC236}">
                <a16:creationId xmlns:a16="http://schemas.microsoft.com/office/drawing/2014/main" id="{B540B974-5C6D-2D69-19DA-A957517E639F}"/>
              </a:ext>
            </a:extLst>
          </p:cNvPr>
          <p:cNvSpPr txBox="1"/>
          <p:nvPr/>
        </p:nvSpPr>
        <p:spPr>
          <a:xfrm>
            <a:off x="568325" y="4613858"/>
            <a:ext cx="5004000" cy="830997"/>
          </a:xfrm>
          <a:prstGeom prst="rect">
            <a:avLst/>
          </a:prstGeom>
          <a:noFill/>
        </p:spPr>
        <p:txBody>
          <a:bodyPr wrap="square">
            <a:spAutoFit/>
          </a:bodyPr>
          <a:lstStyle/>
          <a:p>
            <a:r>
              <a:rPr lang="en-NZ" sz="1200" i="1" dirty="0"/>
              <a:t>“I had a manager that would say racist comments about Māori's. She would be very loud and proud about her jokes, especially when us "Māori's" were working.” </a:t>
            </a:r>
            <a:r>
              <a:rPr lang="en-NZ" sz="1200" dirty="0"/>
              <a:t>20-29 year old Māori woman who was working in the accommodation and food services sector</a:t>
            </a:r>
          </a:p>
        </p:txBody>
      </p:sp>
      <p:sp>
        <p:nvSpPr>
          <p:cNvPr id="32" name="TextBox 31">
            <a:extLst>
              <a:ext uri="{FF2B5EF4-FFF2-40B4-BE49-F238E27FC236}">
                <a16:creationId xmlns:a16="http://schemas.microsoft.com/office/drawing/2014/main" id="{FD748918-DBBB-633E-FA13-61E557DCD175}"/>
              </a:ext>
            </a:extLst>
          </p:cNvPr>
          <p:cNvSpPr txBox="1"/>
          <p:nvPr/>
        </p:nvSpPr>
        <p:spPr>
          <a:xfrm>
            <a:off x="568325" y="5397385"/>
            <a:ext cx="5004000" cy="492058"/>
          </a:xfrm>
          <a:prstGeom prst="rect">
            <a:avLst/>
          </a:prstGeom>
          <a:noFill/>
        </p:spPr>
        <p:txBody>
          <a:bodyPr wrap="square">
            <a:spAutoFit/>
          </a:bodyPr>
          <a:lstStyle/>
          <a:p>
            <a:pPr>
              <a:lnSpc>
                <a:spcPts val="1600"/>
              </a:lnSpc>
            </a:pPr>
            <a:r>
              <a:rPr lang="en-NZ" sz="1200" i="1" dirty="0"/>
              <a:t>“I was told to go back to my country of origin.”</a:t>
            </a:r>
            <a:r>
              <a:rPr lang="en-NZ" dirty="0"/>
              <a:t> </a:t>
            </a:r>
            <a:r>
              <a:rPr lang="en-NZ" sz="1200" dirty="0"/>
              <a:t>30-39 year old African man who was working in the education and training sector</a:t>
            </a:r>
            <a:endParaRPr lang="en-NZ" dirty="0"/>
          </a:p>
        </p:txBody>
      </p:sp>
      <p:sp>
        <p:nvSpPr>
          <p:cNvPr id="33" name="TextBox 32">
            <a:extLst>
              <a:ext uri="{FF2B5EF4-FFF2-40B4-BE49-F238E27FC236}">
                <a16:creationId xmlns:a16="http://schemas.microsoft.com/office/drawing/2014/main" id="{666EC75D-8E1C-35FD-A049-BD23C8DFCC6E}"/>
              </a:ext>
            </a:extLst>
          </p:cNvPr>
          <p:cNvSpPr txBox="1"/>
          <p:nvPr/>
        </p:nvSpPr>
        <p:spPr>
          <a:xfrm>
            <a:off x="6688656" y="4613858"/>
            <a:ext cx="5004000" cy="830997"/>
          </a:xfrm>
          <a:prstGeom prst="rect">
            <a:avLst/>
          </a:prstGeom>
          <a:noFill/>
        </p:spPr>
        <p:txBody>
          <a:bodyPr wrap="square">
            <a:spAutoFit/>
          </a:bodyPr>
          <a:lstStyle/>
          <a:p>
            <a:r>
              <a:rPr lang="en-NZ" sz="1200" i="1" dirty="0"/>
              <a:t>“Racist jokes - these are never ok and leaders should take a stand and support staff rather than just saying you should have a better sense of humour. It’s not funny – ever.  And it shouldn’t be dismissed as an ok thing to do.” </a:t>
            </a:r>
            <a:r>
              <a:rPr lang="en-NZ" sz="1200" dirty="0"/>
              <a:t>50-59 year old Māori woman who was working in the education and training sector</a:t>
            </a:r>
          </a:p>
        </p:txBody>
      </p:sp>
      <p:sp>
        <p:nvSpPr>
          <p:cNvPr id="34" name="TextBox 33">
            <a:extLst>
              <a:ext uri="{FF2B5EF4-FFF2-40B4-BE49-F238E27FC236}">
                <a16:creationId xmlns:a16="http://schemas.microsoft.com/office/drawing/2014/main" id="{ECF87539-3B1F-F398-503B-B9C66082AB4D}"/>
              </a:ext>
            </a:extLst>
          </p:cNvPr>
          <p:cNvSpPr txBox="1"/>
          <p:nvPr/>
        </p:nvSpPr>
        <p:spPr>
          <a:xfrm>
            <a:off x="6688656" y="5434147"/>
            <a:ext cx="5004000" cy="646331"/>
          </a:xfrm>
          <a:prstGeom prst="rect">
            <a:avLst/>
          </a:prstGeom>
          <a:noFill/>
        </p:spPr>
        <p:txBody>
          <a:bodyPr wrap="square">
            <a:spAutoFit/>
          </a:bodyPr>
          <a:lstStyle/>
          <a:p>
            <a:r>
              <a:rPr lang="en-NZ" sz="1200" i="1" dirty="0"/>
              <a:t>“Top management always make racist unwanted comments about accent…” </a:t>
            </a:r>
            <a:r>
              <a:rPr lang="en-NZ" sz="1200" dirty="0"/>
              <a:t>40-49 year old man who was working in the professional, scientific, and technical services sector</a:t>
            </a:r>
          </a:p>
        </p:txBody>
      </p:sp>
      <p:cxnSp>
        <p:nvCxnSpPr>
          <p:cNvPr id="28" name="Straight Connector 27">
            <a:extLst>
              <a:ext uri="{FF2B5EF4-FFF2-40B4-BE49-F238E27FC236}">
                <a16:creationId xmlns:a16="http://schemas.microsoft.com/office/drawing/2014/main" id="{E07E42F2-BEB7-DF4B-0F67-7C153FBA969E}"/>
              </a:ext>
            </a:extLst>
          </p:cNvPr>
          <p:cNvCxnSpPr>
            <a:cxnSpLocks/>
          </p:cNvCxnSpPr>
          <p:nvPr/>
        </p:nvCxnSpPr>
        <p:spPr>
          <a:xfrm>
            <a:off x="452364" y="4422273"/>
            <a:ext cx="1131476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C35B248A-F857-1083-3317-8A01820EB1F7}"/>
              </a:ext>
            </a:extLst>
          </p:cNvPr>
          <p:cNvSpPr/>
          <p:nvPr/>
        </p:nvSpPr>
        <p:spPr>
          <a:xfrm>
            <a:off x="5891339" y="4191611"/>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Freeform 25">
            <a:extLst>
              <a:ext uri="{FF2B5EF4-FFF2-40B4-BE49-F238E27FC236}">
                <a16:creationId xmlns:a16="http://schemas.microsoft.com/office/drawing/2014/main" id="{F46E0462-7840-11EF-9AF7-59E9ECE988BE}"/>
              </a:ext>
            </a:extLst>
          </p:cNvPr>
          <p:cNvSpPr>
            <a:spLocks noEditPoints="1"/>
          </p:cNvSpPr>
          <p:nvPr/>
        </p:nvSpPr>
        <p:spPr bwMode="auto">
          <a:xfrm flipH="1" flipV="1">
            <a:off x="5979678" y="4300982"/>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cxnSp>
        <p:nvCxnSpPr>
          <p:cNvPr id="37" name="Straight Connector 36">
            <a:extLst>
              <a:ext uri="{FF2B5EF4-FFF2-40B4-BE49-F238E27FC236}">
                <a16:creationId xmlns:a16="http://schemas.microsoft.com/office/drawing/2014/main" id="{A00DF661-8896-6A96-1201-B23D6685035D}"/>
              </a:ext>
            </a:extLst>
          </p:cNvPr>
          <p:cNvCxnSpPr>
            <a:cxnSpLocks/>
          </p:cNvCxnSpPr>
          <p:nvPr/>
        </p:nvCxnSpPr>
        <p:spPr>
          <a:xfrm flipV="1">
            <a:off x="6105236" y="4722870"/>
            <a:ext cx="0" cy="1152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554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62073E34-620C-951B-8BCE-08D086C60D20}"/>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59999" y="180000"/>
            <a:ext cx="10915787" cy="369332"/>
          </a:xfrm>
        </p:spPr>
        <p:txBody>
          <a:bodyPr/>
          <a:lstStyle/>
          <a:p>
            <a:r>
              <a:rPr lang="en-NZ" sz="1500" spc="0" dirty="0"/>
              <a:t>PREVALENCE OF RACIAL HARASSMENT (BEHAVIOURAL DEFINITION) BY DEMOGRAPHIC GROUPS</a:t>
            </a:r>
          </a:p>
        </p:txBody>
      </p:sp>
      <p:sp>
        <p:nvSpPr>
          <p:cNvPr id="3" name="Text Placeholder 2"/>
          <p:cNvSpPr>
            <a:spLocks noGrp="1"/>
          </p:cNvSpPr>
          <p:nvPr>
            <p:ph type="body" sz="quarter" idx="15"/>
          </p:nvPr>
        </p:nvSpPr>
        <p:spPr>
          <a:xfrm>
            <a:off x="360001" y="549332"/>
            <a:ext cx="11201366" cy="710668"/>
          </a:xfrm>
        </p:spPr>
        <p:txBody>
          <a:bodyPr>
            <a:normAutofit/>
          </a:bodyPr>
          <a:lstStyle/>
          <a:p>
            <a:r>
              <a:rPr lang="en-NZ" dirty="0"/>
              <a:t>Racial harassment is most prevalent among minority ethnicities, disabled workers, and migrant workers.</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2561726703"/>
              </p:ext>
            </p:extLst>
          </p:nvPr>
        </p:nvGraphicFramePr>
        <p:xfrm>
          <a:off x="235130" y="1424892"/>
          <a:ext cx="11596869" cy="4120655"/>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59999" y="6178635"/>
            <a:ext cx="9085911" cy="507831"/>
          </a:xfrm>
        </p:spPr>
        <p:txBody>
          <a:bodyPr/>
          <a:lstStyle/>
          <a:p>
            <a:r>
              <a:rPr lang="en-NZ" sz="900" dirty="0"/>
              <a:t>Base: All respondents (2,512)</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
        <p:nvSpPr>
          <p:cNvPr id="35" name="Text Placeholder 2">
            <a:extLst>
              <a:ext uri="{FF2B5EF4-FFF2-40B4-BE49-F238E27FC236}">
                <a16:creationId xmlns:a16="http://schemas.microsoft.com/office/drawing/2014/main" id="{C119F23D-1F0C-FB57-20ED-6CDEBEE9478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28" name="TextBox 27">
            <a:extLst>
              <a:ext uri="{FF2B5EF4-FFF2-40B4-BE49-F238E27FC236}">
                <a16:creationId xmlns:a16="http://schemas.microsoft.com/office/drawing/2014/main" id="{6E7F3C07-38EB-B305-CC4F-B1DAF2F79EA2}"/>
              </a:ext>
            </a:extLst>
          </p:cNvPr>
          <p:cNvSpPr txBox="1"/>
          <p:nvPr/>
        </p:nvSpPr>
        <p:spPr>
          <a:xfrm>
            <a:off x="596702" y="4086893"/>
            <a:ext cx="574369" cy="215444"/>
          </a:xfrm>
          <a:prstGeom prst="rect">
            <a:avLst/>
          </a:prstGeom>
          <a:noFill/>
        </p:spPr>
        <p:txBody>
          <a:bodyPr wrap="square" rtlCol="0">
            <a:spAutoFit/>
          </a:bodyPr>
          <a:lstStyle/>
          <a:p>
            <a:r>
              <a:rPr lang="en-NZ" sz="800" dirty="0"/>
              <a:t>(2512)</a:t>
            </a:r>
          </a:p>
        </p:txBody>
      </p:sp>
      <p:sp>
        <p:nvSpPr>
          <p:cNvPr id="29" name="TextBox 28">
            <a:extLst>
              <a:ext uri="{FF2B5EF4-FFF2-40B4-BE49-F238E27FC236}">
                <a16:creationId xmlns:a16="http://schemas.microsoft.com/office/drawing/2014/main" id="{DDE26808-D0CB-724B-A8DE-9D686363DB0A}"/>
              </a:ext>
            </a:extLst>
          </p:cNvPr>
          <p:cNvSpPr txBox="1"/>
          <p:nvPr/>
        </p:nvSpPr>
        <p:spPr>
          <a:xfrm>
            <a:off x="1196147" y="4086893"/>
            <a:ext cx="574369" cy="215444"/>
          </a:xfrm>
          <a:prstGeom prst="rect">
            <a:avLst/>
          </a:prstGeom>
          <a:noFill/>
        </p:spPr>
        <p:txBody>
          <a:bodyPr wrap="square" rtlCol="0">
            <a:spAutoFit/>
          </a:bodyPr>
          <a:lstStyle/>
          <a:p>
            <a:r>
              <a:rPr lang="en-NZ" sz="800" dirty="0"/>
              <a:t>(1243)</a:t>
            </a:r>
          </a:p>
        </p:txBody>
      </p:sp>
      <p:sp>
        <p:nvSpPr>
          <p:cNvPr id="36" name="TextBox 35">
            <a:extLst>
              <a:ext uri="{FF2B5EF4-FFF2-40B4-BE49-F238E27FC236}">
                <a16:creationId xmlns:a16="http://schemas.microsoft.com/office/drawing/2014/main" id="{473E58FC-9379-D0DF-149A-A1B3B7318A7B}"/>
              </a:ext>
            </a:extLst>
          </p:cNvPr>
          <p:cNvSpPr txBox="1"/>
          <p:nvPr/>
        </p:nvSpPr>
        <p:spPr>
          <a:xfrm>
            <a:off x="1520329" y="4086893"/>
            <a:ext cx="574369" cy="215444"/>
          </a:xfrm>
          <a:prstGeom prst="rect">
            <a:avLst/>
          </a:prstGeom>
          <a:noFill/>
        </p:spPr>
        <p:txBody>
          <a:bodyPr wrap="square" rtlCol="0">
            <a:spAutoFit/>
          </a:bodyPr>
          <a:lstStyle/>
          <a:p>
            <a:r>
              <a:rPr lang="en-NZ" sz="800" dirty="0"/>
              <a:t>(1255)</a:t>
            </a:r>
          </a:p>
        </p:txBody>
      </p:sp>
      <p:sp>
        <p:nvSpPr>
          <p:cNvPr id="37" name="TextBox 36">
            <a:extLst>
              <a:ext uri="{FF2B5EF4-FFF2-40B4-BE49-F238E27FC236}">
                <a16:creationId xmlns:a16="http://schemas.microsoft.com/office/drawing/2014/main" id="{2E720F66-17A2-6977-47E6-B9D81835D702}"/>
              </a:ext>
            </a:extLst>
          </p:cNvPr>
          <p:cNvSpPr txBox="1"/>
          <p:nvPr/>
        </p:nvSpPr>
        <p:spPr>
          <a:xfrm>
            <a:off x="2263994" y="4086893"/>
            <a:ext cx="480803" cy="215444"/>
          </a:xfrm>
          <a:prstGeom prst="rect">
            <a:avLst/>
          </a:prstGeom>
          <a:noFill/>
        </p:spPr>
        <p:txBody>
          <a:bodyPr wrap="square" rtlCol="0">
            <a:spAutoFit/>
          </a:bodyPr>
          <a:lstStyle/>
          <a:p>
            <a:r>
              <a:rPr lang="en-NZ" sz="800" dirty="0"/>
              <a:t>(342)</a:t>
            </a:r>
          </a:p>
        </p:txBody>
      </p:sp>
      <p:sp>
        <p:nvSpPr>
          <p:cNvPr id="39" name="TextBox 38">
            <a:extLst>
              <a:ext uri="{FF2B5EF4-FFF2-40B4-BE49-F238E27FC236}">
                <a16:creationId xmlns:a16="http://schemas.microsoft.com/office/drawing/2014/main" id="{CD2CFCEA-D20D-2F74-B1CE-127579E28212}"/>
              </a:ext>
            </a:extLst>
          </p:cNvPr>
          <p:cNvSpPr txBox="1"/>
          <p:nvPr/>
        </p:nvSpPr>
        <p:spPr>
          <a:xfrm>
            <a:off x="2581838" y="4086893"/>
            <a:ext cx="469844" cy="215444"/>
          </a:xfrm>
          <a:prstGeom prst="rect">
            <a:avLst/>
          </a:prstGeom>
          <a:noFill/>
        </p:spPr>
        <p:txBody>
          <a:bodyPr wrap="square" rtlCol="0">
            <a:spAutoFit/>
          </a:bodyPr>
          <a:lstStyle/>
          <a:p>
            <a:r>
              <a:rPr lang="en-NZ" sz="800" dirty="0"/>
              <a:t>(237)</a:t>
            </a:r>
          </a:p>
        </p:txBody>
      </p:sp>
      <p:sp>
        <p:nvSpPr>
          <p:cNvPr id="40" name="TextBox 39">
            <a:extLst>
              <a:ext uri="{FF2B5EF4-FFF2-40B4-BE49-F238E27FC236}">
                <a16:creationId xmlns:a16="http://schemas.microsoft.com/office/drawing/2014/main" id="{544F4003-04F4-01DD-DCA7-8D1692D41059}"/>
              </a:ext>
            </a:extLst>
          </p:cNvPr>
          <p:cNvSpPr txBox="1"/>
          <p:nvPr/>
        </p:nvSpPr>
        <p:spPr>
          <a:xfrm>
            <a:off x="2926823" y="4086893"/>
            <a:ext cx="480803" cy="215444"/>
          </a:xfrm>
          <a:prstGeom prst="rect">
            <a:avLst/>
          </a:prstGeom>
          <a:noFill/>
        </p:spPr>
        <p:txBody>
          <a:bodyPr wrap="square" rtlCol="0">
            <a:spAutoFit/>
          </a:bodyPr>
          <a:lstStyle/>
          <a:p>
            <a:r>
              <a:rPr lang="en-NZ" sz="800" dirty="0"/>
              <a:t>(249)</a:t>
            </a:r>
          </a:p>
        </p:txBody>
      </p:sp>
      <p:sp>
        <p:nvSpPr>
          <p:cNvPr id="41" name="TextBox 40">
            <a:extLst>
              <a:ext uri="{FF2B5EF4-FFF2-40B4-BE49-F238E27FC236}">
                <a16:creationId xmlns:a16="http://schemas.microsoft.com/office/drawing/2014/main" id="{C64B18DA-40FE-256E-CF1D-EB5E4D7CBB52}"/>
              </a:ext>
            </a:extLst>
          </p:cNvPr>
          <p:cNvSpPr txBox="1"/>
          <p:nvPr/>
        </p:nvSpPr>
        <p:spPr>
          <a:xfrm>
            <a:off x="3244667" y="4090026"/>
            <a:ext cx="480804" cy="215444"/>
          </a:xfrm>
          <a:prstGeom prst="rect">
            <a:avLst/>
          </a:prstGeom>
          <a:noFill/>
        </p:spPr>
        <p:txBody>
          <a:bodyPr wrap="square" rtlCol="0">
            <a:spAutoFit/>
          </a:bodyPr>
          <a:lstStyle/>
          <a:p>
            <a:r>
              <a:rPr lang="en-NZ" sz="800" dirty="0"/>
              <a:t>(228)</a:t>
            </a:r>
          </a:p>
        </p:txBody>
      </p:sp>
      <p:sp>
        <p:nvSpPr>
          <p:cNvPr id="42" name="TextBox 41">
            <a:extLst>
              <a:ext uri="{FF2B5EF4-FFF2-40B4-BE49-F238E27FC236}">
                <a16:creationId xmlns:a16="http://schemas.microsoft.com/office/drawing/2014/main" id="{11BF906C-F40C-0B5D-F43E-748EF52EAE06}"/>
              </a:ext>
            </a:extLst>
          </p:cNvPr>
          <p:cNvSpPr txBox="1"/>
          <p:nvPr/>
        </p:nvSpPr>
        <p:spPr>
          <a:xfrm>
            <a:off x="3562512" y="4086893"/>
            <a:ext cx="480803" cy="215444"/>
          </a:xfrm>
          <a:prstGeom prst="rect">
            <a:avLst/>
          </a:prstGeom>
          <a:noFill/>
        </p:spPr>
        <p:txBody>
          <a:bodyPr wrap="square" rtlCol="0">
            <a:spAutoFit/>
          </a:bodyPr>
          <a:lstStyle/>
          <a:p>
            <a:r>
              <a:rPr lang="en-NZ" sz="800" dirty="0"/>
              <a:t>(187)</a:t>
            </a:r>
          </a:p>
        </p:txBody>
      </p:sp>
      <p:sp>
        <p:nvSpPr>
          <p:cNvPr id="44" name="TextBox 43">
            <a:extLst>
              <a:ext uri="{FF2B5EF4-FFF2-40B4-BE49-F238E27FC236}">
                <a16:creationId xmlns:a16="http://schemas.microsoft.com/office/drawing/2014/main" id="{96E53606-3C14-981E-30C2-F62F0A8F9BC3}"/>
              </a:ext>
            </a:extLst>
          </p:cNvPr>
          <p:cNvSpPr txBox="1"/>
          <p:nvPr/>
        </p:nvSpPr>
        <p:spPr>
          <a:xfrm>
            <a:off x="4235736" y="4083760"/>
            <a:ext cx="480803" cy="215444"/>
          </a:xfrm>
          <a:prstGeom prst="rect">
            <a:avLst/>
          </a:prstGeom>
          <a:noFill/>
        </p:spPr>
        <p:txBody>
          <a:bodyPr wrap="square" rtlCol="0">
            <a:spAutoFit/>
          </a:bodyPr>
          <a:lstStyle/>
          <a:p>
            <a:r>
              <a:rPr lang="en-NZ" sz="800" dirty="0"/>
              <a:t>(407)</a:t>
            </a:r>
          </a:p>
        </p:txBody>
      </p:sp>
      <p:sp>
        <p:nvSpPr>
          <p:cNvPr id="45" name="TextBox 44">
            <a:extLst>
              <a:ext uri="{FF2B5EF4-FFF2-40B4-BE49-F238E27FC236}">
                <a16:creationId xmlns:a16="http://schemas.microsoft.com/office/drawing/2014/main" id="{81BD7D63-AACA-5E46-E2D4-024258195A46}"/>
              </a:ext>
            </a:extLst>
          </p:cNvPr>
          <p:cNvSpPr txBox="1"/>
          <p:nvPr/>
        </p:nvSpPr>
        <p:spPr>
          <a:xfrm>
            <a:off x="4551796" y="4083760"/>
            <a:ext cx="485116" cy="215444"/>
          </a:xfrm>
          <a:prstGeom prst="rect">
            <a:avLst/>
          </a:prstGeom>
          <a:noFill/>
        </p:spPr>
        <p:txBody>
          <a:bodyPr wrap="square" rtlCol="0">
            <a:spAutoFit/>
          </a:bodyPr>
          <a:lstStyle/>
          <a:p>
            <a:r>
              <a:rPr lang="en-NZ" sz="800" dirty="0"/>
              <a:t>(223)</a:t>
            </a:r>
          </a:p>
        </p:txBody>
      </p:sp>
      <p:sp>
        <p:nvSpPr>
          <p:cNvPr id="46" name="TextBox 45">
            <a:extLst>
              <a:ext uri="{FF2B5EF4-FFF2-40B4-BE49-F238E27FC236}">
                <a16:creationId xmlns:a16="http://schemas.microsoft.com/office/drawing/2014/main" id="{0AE8DBB1-9A32-3034-9984-5FC4AFADCBE1}"/>
              </a:ext>
            </a:extLst>
          </p:cNvPr>
          <p:cNvSpPr txBox="1"/>
          <p:nvPr/>
        </p:nvSpPr>
        <p:spPr>
          <a:xfrm>
            <a:off x="4891219" y="4083760"/>
            <a:ext cx="480803" cy="215444"/>
          </a:xfrm>
          <a:prstGeom prst="rect">
            <a:avLst/>
          </a:prstGeom>
          <a:noFill/>
        </p:spPr>
        <p:txBody>
          <a:bodyPr wrap="square" rtlCol="0">
            <a:spAutoFit/>
          </a:bodyPr>
          <a:lstStyle/>
          <a:p>
            <a:r>
              <a:rPr lang="en-NZ" sz="800" dirty="0"/>
              <a:t>(242)</a:t>
            </a:r>
          </a:p>
        </p:txBody>
      </p:sp>
      <p:sp>
        <p:nvSpPr>
          <p:cNvPr id="47" name="TextBox 46">
            <a:extLst>
              <a:ext uri="{FF2B5EF4-FFF2-40B4-BE49-F238E27FC236}">
                <a16:creationId xmlns:a16="http://schemas.microsoft.com/office/drawing/2014/main" id="{683BE488-7FD9-6875-9B5A-36DD591BFA2B}"/>
              </a:ext>
            </a:extLst>
          </p:cNvPr>
          <p:cNvSpPr txBox="1"/>
          <p:nvPr/>
        </p:nvSpPr>
        <p:spPr>
          <a:xfrm>
            <a:off x="5209184" y="4086893"/>
            <a:ext cx="480804" cy="215444"/>
          </a:xfrm>
          <a:prstGeom prst="rect">
            <a:avLst/>
          </a:prstGeom>
          <a:noFill/>
        </p:spPr>
        <p:txBody>
          <a:bodyPr wrap="square" rtlCol="0">
            <a:spAutoFit/>
          </a:bodyPr>
          <a:lstStyle/>
          <a:p>
            <a:r>
              <a:rPr lang="en-NZ" sz="800" dirty="0"/>
              <a:t>(235)</a:t>
            </a:r>
          </a:p>
        </p:txBody>
      </p:sp>
      <p:sp>
        <p:nvSpPr>
          <p:cNvPr id="48" name="TextBox 47">
            <a:extLst>
              <a:ext uri="{FF2B5EF4-FFF2-40B4-BE49-F238E27FC236}">
                <a16:creationId xmlns:a16="http://schemas.microsoft.com/office/drawing/2014/main" id="{4774B62D-32AD-75D9-758A-992A5F6E61F4}"/>
              </a:ext>
            </a:extLst>
          </p:cNvPr>
          <p:cNvSpPr txBox="1"/>
          <p:nvPr/>
        </p:nvSpPr>
        <p:spPr>
          <a:xfrm>
            <a:off x="5555725" y="4083760"/>
            <a:ext cx="480803" cy="215444"/>
          </a:xfrm>
          <a:prstGeom prst="rect">
            <a:avLst/>
          </a:prstGeom>
          <a:noFill/>
        </p:spPr>
        <p:txBody>
          <a:bodyPr wrap="square" rtlCol="0">
            <a:spAutoFit/>
          </a:bodyPr>
          <a:lstStyle/>
          <a:p>
            <a:r>
              <a:rPr lang="en-NZ" sz="800" dirty="0"/>
              <a:t>(148)</a:t>
            </a:r>
          </a:p>
        </p:txBody>
      </p:sp>
      <p:sp>
        <p:nvSpPr>
          <p:cNvPr id="50" name="TextBox 49">
            <a:extLst>
              <a:ext uri="{FF2B5EF4-FFF2-40B4-BE49-F238E27FC236}">
                <a16:creationId xmlns:a16="http://schemas.microsoft.com/office/drawing/2014/main" id="{F971F135-4135-A4F7-FCD1-82C48EAFD62F}"/>
              </a:ext>
            </a:extLst>
          </p:cNvPr>
          <p:cNvSpPr txBox="1"/>
          <p:nvPr/>
        </p:nvSpPr>
        <p:spPr>
          <a:xfrm>
            <a:off x="6162346" y="4083802"/>
            <a:ext cx="556778" cy="215444"/>
          </a:xfrm>
          <a:prstGeom prst="rect">
            <a:avLst/>
          </a:prstGeom>
          <a:noFill/>
        </p:spPr>
        <p:txBody>
          <a:bodyPr wrap="square" rtlCol="0">
            <a:spAutoFit/>
          </a:bodyPr>
          <a:lstStyle/>
          <a:p>
            <a:r>
              <a:rPr lang="en-NZ" sz="800" dirty="0"/>
              <a:t>(1759)</a:t>
            </a:r>
          </a:p>
        </p:txBody>
      </p:sp>
      <p:sp>
        <p:nvSpPr>
          <p:cNvPr id="51" name="TextBox 50">
            <a:extLst>
              <a:ext uri="{FF2B5EF4-FFF2-40B4-BE49-F238E27FC236}">
                <a16:creationId xmlns:a16="http://schemas.microsoft.com/office/drawing/2014/main" id="{F20B46D4-BF03-2C11-E882-7ED92788713D}"/>
              </a:ext>
            </a:extLst>
          </p:cNvPr>
          <p:cNvSpPr txBox="1"/>
          <p:nvPr/>
        </p:nvSpPr>
        <p:spPr>
          <a:xfrm>
            <a:off x="6505985" y="4083802"/>
            <a:ext cx="485116" cy="215444"/>
          </a:xfrm>
          <a:prstGeom prst="rect">
            <a:avLst/>
          </a:prstGeom>
          <a:noFill/>
        </p:spPr>
        <p:txBody>
          <a:bodyPr wrap="square" rtlCol="0">
            <a:spAutoFit/>
          </a:bodyPr>
          <a:lstStyle/>
          <a:p>
            <a:r>
              <a:rPr lang="en-NZ" sz="800" dirty="0"/>
              <a:t>(575)</a:t>
            </a:r>
          </a:p>
        </p:txBody>
      </p:sp>
      <p:sp>
        <p:nvSpPr>
          <p:cNvPr id="52" name="TextBox 51">
            <a:extLst>
              <a:ext uri="{FF2B5EF4-FFF2-40B4-BE49-F238E27FC236}">
                <a16:creationId xmlns:a16="http://schemas.microsoft.com/office/drawing/2014/main" id="{DFE00CB5-83A5-997A-9AD4-26B0057CFBF6}"/>
              </a:ext>
            </a:extLst>
          </p:cNvPr>
          <p:cNvSpPr txBox="1"/>
          <p:nvPr/>
        </p:nvSpPr>
        <p:spPr>
          <a:xfrm>
            <a:off x="6849007" y="4083802"/>
            <a:ext cx="480803" cy="215444"/>
          </a:xfrm>
          <a:prstGeom prst="rect">
            <a:avLst/>
          </a:prstGeom>
          <a:noFill/>
        </p:spPr>
        <p:txBody>
          <a:bodyPr wrap="square" rtlCol="0">
            <a:spAutoFit/>
          </a:bodyPr>
          <a:lstStyle/>
          <a:p>
            <a:r>
              <a:rPr lang="en-NZ" sz="800" dirty="0"/>
              <a:t>(210)</a:t>
            </a:r>
          </a:p>
        </p:txBody>
      </p:sp>
      <p:sp>
        <p:nvSpPr>
          <p:cNvPr id="53" name="TextBox 52">
            <a:extLst>
              <a:ext uri="{FF2B5EF4-FFF2-40B4-BE49-F238E27FC236}">
                <a16:creationId xmlns:a16="http://schemas.microsoft.com/office/drawing/2014/main" id="{2A7020B5-2AFA-6572-EBFF-B0088EC13148}"/>
              </a:ext>
            </a:extLst>
          </p:cNvPr>
          <p:cNvSpPr txBox="1"/>
          <p:nvPr/>
        </p:nvSpPr>
        <p:spPr>
          <a:xfrm>
            <a:off x="7157782" y="4086935"/>
            <a:ext cx="480804" cy="215444"/>
          </a:xfrm>
          <a:prstGeom prst="rect">
            <a:avLst/>
          </a:prstGeom>
          <a:noFill/>
        </p:spPr>
        <p:txBody>
          <a:bodyPr wrap="square" rtlCol="0">
            <a:spAutoFit/>
          </a:bodyPr>
          <a:lstStyle/>
          <a:p>
            <a:r>
              <a:rPr lang="en-NZ" sz="800" dirty="0"/>
              <a:t>(339)</a:t>
            </a:r>
          </a:p>
        </p:txBody>
      </p:sp>
      <p:sp>
        <p:nvSpPr>
          <p:cNvPr id="54" name="TextBox 53">
            <a:extLst>
              <a:ext uri="{FF2B5EF4-FFF2-40B4-BE49-F238E27FC236}">
                <a16:creationId xmlns:a16="http://schemas.microsoft.com/office/drawing/2014/main" id="{454DFB04-69A2-F382-94E6-F3E1BD95CA20}"/>
              </a:ext>
            </a:extLst>
          </p:cNvPr>
          <p:cNvSpPr txBox="1"/>
          <p:nvPr/>
        </p:nvSpPr>
        <p:spPr>
          <a:xfrm>
            <a:off x="7487193" y="4083802"/>
            <a:ext cx="480803" cy="215444"/>
          </a:xfrm>
          <a:prstGeom prst="rect">
            <a:avLst/>
          </a:prstGeom>
          <a:noFill/>
        </p:spPr>
        <p:txBody>
          <a:bodyPr wrap="square" rtlCol="0">
            <a:spAutoFit/>
          </a:bodyPr>
          <a:lstStyle/>
          <a:p>
            <a:r>
              <a:rPr lang="en-NZ" sz="800" dirty="0"/>
              <a:t>(155)</a:t>
            </a:r>
          </a:p>
        </p:txBody>
      </p:sp>
      <p:sp>
        <p:nvSpPr>
          <p:cNvPr id="55" name="TextBox 54">
            <a:extLst>
              <a:ext uri="{FF2B5EF4-FFF2-40B4-BE49-F238E27FC236}">
                <a16:creationId xmlns:a16="http://schemas.microsoft.com/office/drawing/2014/main" id="{36651E9E-4C01-E85C-5259-FCCF47CC8B1F}"/>
              </a:ext>
            </a:extLst>
          </p:cNvPr>
          <p:cNvSpPr txBox="1"/>
          <p:nvPr/>
        </p:nvSpPr>
        <p:spPr>
          <a:xfrm>
            <a:off x="8116221" y="4083760"/>
            <a:ext cx="480803" cy="215444"/>
          </a:xfrm>
          <a:prstGeom prst="rect">
            <a:avLst/>
          </a:prstGeom>
          <a:noFill/>
        </p:spPr>
        <p:txBody>
          <a:bodyPr wrap="square" rtlCol="0">
            <a:spAutoFit/>
          </a:bodyPr>
          <a:lstStyle/>
          <a:p>
            <a:r>
              <a:rPr lang="en-NZ" sz="800" dirty="0"/>
              <a:t>(2200)</a:t>
            </a:r>
          </a:p>
        </p:txBody>
      </p:sp>
      <p:sp>
        <p:nvSpPr>
          <p:cNvPr id="56" name="TextBox 55">
            <a:extLst>
              <a:ext uri="{FF2B5EF4-FFF2-40B4-BE49-F238E27FC236}">
                <a16:creationId xmlns:a16="http://schemas.microsoft.com/office/drawing/2014/main" id="{9491E3A2-CC29-DE12-52B8-331FB41B7637}"/>
              </a:ext>
            </a:extLst>
          </p:cNvPr>
          <p:cNvSpPr txBox="1"/>
          <p:nvPr/>
        </p:nvSpPr>
        <p:spPr>
          <a:xfrm>
            <a:off x="8493241" y="4083760"/>
            <a:ext cx="485116" cy="215444"/>
          </a:xfrm>
          <a:prstGeom prst="rect">
            <a:avLst/>
          </a:prstGeom>
          <a:noFill/>
        </p:spPr>
        <p:txBody>
          <a:bodyPr wrap="square" rtlCol="0">
            <a:spAutoFit/>
          </a:bodyPr>
          <a:lstStyle/>
          <a:p>
            <a:r>
              <a:rPr lang="en-NZ" sz="800" dirty="0"/>
              <a:t>(88)</a:t>
            </a:r>
          </a:p>
        </p:txBody>
      </p:sp>
      <p:sp>
        <p:nvSpPr>
          <p:cNvPr id="57" name="TextBox 56">
            <a:extLst>
              <a:ext uri="{FF2B5EF4-FFF2-40B4-BE49-F238E27FC236}">
                <a16:creationId xmlns:a16="http://schemas.microsoft.com/office/drawing/2014/main" id="{33EB06DE-8D3C-5F37-53E0-77C27022E501}"/>
              </a:ext>
            </a:extLst>
          </p:cNvPr>
          <p:cNvSpPr txBox="1"/>
          <p:nvPr/>
        </p:nvSpPr>
        <p:spPr>
          <a:xfrm>
            <a:off x="8790754" y="4083760"/>
            <a:ext cx="480803" cy="215444"/>
          </a:xfrm>
          <a:prstGeom prst="rect">
            <a:avLst/>
          </a:prstGeom>
          <a:noFill/>
        </p:spPr>
        <p:txBody>
          <a:bodyPr wrap="square" rtlCol="0">
            <a:spAutoFit/>
          </a:bodyPr>
          <a:lstStyle/>
          <a:p>
            <a:r>
              <a:rPr lang="en-NZ" sz="800" dirty="0"/>
              <a:t>(123)</a:t>
            </a:r>
          </a:p>
        </p:txBody>
      </p:sp>
      <p:sp>
        <p:nvSpPr>
          <p:cNvPr id="58" name="TextBox 57">
            <a:extLst>
              <a:ext uri="{FF2B5EF4-FFF2-40B4-BE49-F238E27FC236}">
                <a16:creationId xmlns:a16="http://schemas.microsoft.com/office/drawing/2014/main" id="{E907F84A-A100-A0EF-9EB5-2DA4C1C9639C}"/>
              </a:ext>
            </a:extLst>
          </p:cNvPr>
          <p:cNvSpPr txBox="1"/>
          <p:nvPr/>
        </p:nvSpPr>
        <p:spPr>
          <a:xfrm>
            <a:off x="9445911" y="4076140"/>
            <a:ext cx="480803" cy="215444"/>
          </a:xfrm>
          <a:prstGeom prst="rect">
            <a:avLst/>
          </a:prstGeom>
          <a:noFill/>
        </p:spPr>
        <p:txBody>
          <a:bodyPr wrap="square" rtlCol="0">
            <a:spAutoFit/>
          </a:bodyPr>
          <a:lstStyle/>
          <a:p>
            <a:r>
              <a:rPr lang="en-NZ" sz="800" dirty="0"/>
              <a:t>(205)</a:t>
            </a:r>
          </a:p>
        </p:txBody>
      </p:sp>
      <p:sp>
        <p:nvSpPr>
          <p:cNvPr id="59" name="TextBox 58">
            <a:extLst>
              <a:ext uri="{FF2B5EF4-FFF2-40B4-BE49-F238E27FC236}">
                <a16:creationId xmlns:a16="http://schemas.microsoft.com/office/drawing/2014/main" id="{468884E2-5F8C-EA31-EF77-BD51FD978F6E}"/>
              </a:ext>
            </a:extLst>
          </p:cNvPr>
          <p:cNvSpPr txBox="1"/>
          <p:nvPr/>
        </p:nvSpPr>
        <p:spPr>
          <a:xfrm>
            <a:off x="9769591" y="4076140"/>
            <a:ext cx="485116" cy="215444"/>
          </a:xfrm>
          <a:prstGeom prst="rect">
            <a:avLst/>
          </a:prstGeom>
          <a:noFill/>
        </p:spPr>
        <p:txBody>
          <a:bodyPr wrap="square" rtlCol="0">
            <a:spAutoFit/>
          </a:bodyPr>
          <a:lstStyle/>
          <a:p>
            <a:r>
              <a:rPr lang="en-NZ" sz="800" dirty="0"/>
              <a:t>(2307)</a:t>
            </a:r>
          </a:p>
        </p:txBody>
      </p:sp>
      <p:sp>
        <p:nvSpPr>
          <p:cNvPr id="60" name="TextBox 59">
            <a:extLst>
              <a:ext uri="{FF2B5EF4-FFF2-40B4-BE49-F238E27FC236}">
                <a16:creationId xmlns:a16="http://schemas.microsoft.com/office/drawing/2014/main" id="{8732F50C-1ACE-B9E3-AA4F-3E2F0A076E6C}"/>
              </a:ext>
            </a:extLst>
          </p:cNvPr>
          <p:cNvSpPr txBox="1"/>
          <p:nvPr/>
        </p:nvSpPr>
        <p:spPr>
          <a:xfrm>
            <a:off x="10421271" y="4083760"/>
            <a:ext cx="480803" cy="215444"/>
          </a:xfrm>
          <a:prstGeom prst="rect">
            <a:avLst/>
          </a:prstGeom>
          <a:noFill/>
        </p:spPr>
        <p:txBody>
          <a:bodyPr wrap="square" rtlCol="0">
            <a:spAutoFit/>
          </a:bodyPr>
          <a:lstStyle/>
          <a:p>
            <a:r>
              <a:rPr lang="en-NZ" sz="800" dirty="0"/>
              <a:t>(1872)</a:t>
            </a:r>
          </a:p>
        </p:txBody>
      </p:sp>
      <p:sp>
        <p:nvSpPr>
          <p:cNvPr id="61" name="TextBox 60">
            <a:extLst>
              <a:ext uri="{FF2B5EF4-FFF2-40B4-BE49-F238E27FC236}">
                <a16:creationId xmlns:a16="http://schemas.microsoft.com/office/drawing/2014/main" id="{ABC019A4-5CD9-52AE-BCF3-2B03963FAD4B}"/>
              </a:ext>
            </a:extLst>
          </p:cNvPr>
          <p:cNvSpPr txBox="1"/>
          <p:nvPr/>
        </p:nvSpPr>
        <p:spPr>
          <a:xfrm>
            <a:off x="10790671" y="4083760"/>
            <a:ext cx="485116" cy="215444"/>
          </a:xfrm>
          <a:prstGeom prst="rect">
            <a:avLst/>
          </a:prstGeom>
          <a:noFill/>
        </p:spPr>
        <p:txBody>
          <a:bodyPr wrap="square" rtlCol="0">
            <a:spAutoFit/>
          </a:bodyPr>
          <a:lstStyle/>
          <a:p>
            <a:r>
              <a:rPr lang="en-NZ" sz="800" dirty="0"/>
              <a:t>(65)</a:t>
            </a:r>
          </a:p>
        </p:txBody>
      </p:sp>
      <p:sp>
        <p:nvSpPr>
          <p:cNvPr id="62" name="TextBox 61">
            <a:extLst>
              <a:ext uri="{FF2B5EF4-FFF2-40B4-BE49-F238E27FC236}">
                <a16:creationId xmlns:a16="http://schemas.microsoft.com/office/drawing/2014/main" id="{33152576-C754-A464-18BE-8B10783C7D69}"/>
              </a:ext>
            </a:extLst>
          </p:cNvPr>
          <p:cNvSpPr txBox="1"/>
          <p:nvPr/>
        </p:nvSpPr>
        <p:spPr>
          <a:xfrm>
            <a:off x="11080564" y="4083760"/>
            <a:ext cx="480803" cy="215444"/>
          </a:xfrm>
          <a:prstGeom prst="rect">
            <a:avLst/>
          </a:prstGeom>
          <a:noFill/>
        </p:spPr>
        <p:txBody>
          <a:bodyPr wrap="square" rtlCol="0">
            <a:spAutoFit/>
          </a:bodyPr>
          <a:lstStyle/>
          <a:p>
            <a:r>
              <a:rPr lang="en-NZ" sz="800" dirty="0"/>
              <a:t>(575)</a:t>
            </a:r>
          </a:p>
        </p:txBody>
      </p:sp>
      <p:sp>
        <p:nvSpPr>
          <p:cNvPr id="63" name="Rectangle 62">
            <a:extLst>
              <a:ext uri="{FF2B5EF4-FFF2-40B4-BE49-F238E27FC236}">
                <a16:creationId xmlns:a16="http://schemas.microsoft.com/office/drawing/2014/main" id="{4EDD5EAA-34FB-0BFF-6FC1-139BA814D577}"/>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Text Placeholder 2">
            <a:extLst>
              <a:ext uri="{FF2B5EF4-FFF2-40B4-BE49-F238E27FC236}">
                <a16:creationId xmlns:a16="http://schemas.microsoft.com/office/drawing/2014/main" id="{4C902959-3BCC-0D05-BEE1-EF17FFD082F5}"/>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EXPERIENCED AT LEAST ONE RACIAL HARASSMENT BEHAVIOUR IN THE LAST 5 YEARS</a:t>
            </a:r>
          </a:p>
        </p:txBody>
      </p:sp>
    </p:spTree>
    <p:extLst>
      <p:ext uri="{BB962C8B-B14F-4D97-AF65-F5344CB8AC3E}">
        <p14:creationId xmlns:p14="http://schemas.microsoft.com/office/powerpoint/2010/main" val="2840118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E25E6-0AF9-480C-8A7B-802A7374DF6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59999" y="180000"/>
            <a:ext cx="10932219" cy="369332"/>
          </a:xfrm>
        </p:spPr>
        <p:txBody>
          <a:bodyPr/>
          <a:lstStyle/>
          <a:p>
            <a:r>
              <a:rPr lang="en-NZ" sz="1500" spc="0" dirty="0"/>
              <a:t>PREVALENCE OF RACIAL HARASSMENT (BEHAVIOURAL DEFINITION) BY DEMOGRAPHIC GROUPS</a:t>
            </a:r>
          </a:p>
        </p:txBody>
      </p:sp>
      <p:sp>
        <p:nvSpPr>
          <p:cNvPr id="3" name="Text Placeholder 2"/>
          <p:cNvSpPr>
            <a:spLocks noGrp="1"/>
          </p:cNvSpPr>
          <p:nvPr>
            <p:ph type="body" sz="quarter" idx="15"/>
          </p:nvPr>
        </p:nvSpPr>
        <p:spPr>
          <a:xfrm>
            <a:off x="360001" y="549332"/>
            <a:ext cx="11596868" cy="710668"/>
          </a:xfrm>
        </p:spPr>
        <p:txBody>
          <a:bodyPr>
            <a:normAutofit/>
          </a:bodyPr>
          <a:lstStyle/>
          <a:p>
            <a:r>
              <a:rPr lang="en-NZ" dirty="0"/>
              <a:t>Racial harassment affects workers across all socio-economic groups.</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2491061799"/>
              </p:ext>
            </p:extLst>
          </p:nvPr>
        </p:nvGraphicFramePr>
        <p:xfrm>
          <a:off x="-304650" y="1936666"/>
          <a:ext cx="11647869" cy="41206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59999" y="6178634"/>
            <a:ext cx="9117487" cy="507831"/>
          </a:xfrm>
        </p:spPr>
        <p:txBody>
          <a:bodyPr/>
          <a:lstStyle/>
          <a:p>
            <a:r>
              <a:rPr lang="en-NZ" sz="900" dirty="0"/>
              <a:t>Base: All respondents (2,512)</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
        <p:nvSpPr>
          <p:cNvPr id="10" name="TextBox 9">
            <a:extLst>
              <a:ext uri="{FF2B5EF4-FFF2-40B4-BE49-F238E27FC236}">
                <a16:creationId xmlns:a16="http://schemas.microsoft.com/office/drawing/2014/main" id="{459A66CA-11D7-8BAB-13AA-FCAFF04C3A00}"/>
              </a:ext>
            </a:extLst>
          </p:cNvPr>
          <p:cNvSpPr txBox="1"/>
          <p:nvPr/>
        </p:nvSpPr>
        <p:spPr>
          <a:xfrm>
            <a:off x="630291" y="4410075"/>
            <a:ext cx="574369" cy="230832"/>
          </a:xfrm>
          <a:prstGeom prst="rect">
            <a:avLst/>
          </a:prstGeom>
          <a:noFill/>
        </p:spPr>
        <p:txBody>
          <a:bodyPr wrap="square" rtlCol="0">
            <a:spAutoFit/>
          </a:bodyPr>
          <a:lstStyle/>
          <a:p>
            <a:r>
              <a:rPr lang="en-NZ" sz="900" dirty="0"/>
              <a:t>(2512)</a:t>
            </a:r>
          </a:p>
        </p:txBody>
      </p:sp>
      <p:sp>
        <p:nvSpPr>
          <p:cNvPr id="11" name="TextBox 10">
            <a:extLst>
              <a:ext uri="{FF2B5EF4-FFF2-40B4-BE49-F238E27FC236}">
                <a16:creationId xmlns:a16="http://schemas.microsoft.com/office/drawing/2014/main" id="{6EB0A01C-6BCE-3826-0EEF-BA238139F71C}"/>
              </a:ext>
            </a:extLst>
          </p:cNvPr>
          <p:cNvSpPr txBox="1"/>
          <p:nvPr/>
        </p:nvSpPr>
        <p:spPr>
          <a:xfrm>
            <a:off x="2189089" y="4410075"/>
            <a:ext cx="574369" cy="230832"/>
          </a:xfrm>
          <a:prstGeom prst="rect">
            <a:avLst/>
          </a:prstGeom>
          <a:noFill/>
        </p:spPr>
        <p:txBody>
          <a:bodyPr wrap="square" rtlCol="0">
            <a:spAutoFit/>
          </a:bodyPr>
          <a:lstStyle/>
          <a:p>
            <a:r>
              <a:rPr lang="en-NZ" sz="900" dirty="0"/>
              <a:t>(2116)</a:t>
            </a:r>
          </a:p>
        </p:txBody>
      </p:sp>
      <p:sp>
        <p:nvSpPr>
          <p:cNvPr id="12" name="TextBox 11">
            <a:extLst>
              <a:ext uri="{FF2B5EF4-FFF2-40B4-BE49-F238E27FC236}">
                <a16:creationId xmlns:a16="http://schemas.microsoft.com/office/drawing/2014/main" id="{7C587778-E9B3-4E1E-38D0-5D2A948F4C4D}"/>
              </a:ext>
            </a:extLst>
          </p:cNvPr>
          <p:cNvSpPr txBox="1"/>
          <p:nvPr/>
        </p:nvSpPr>
        <p:spPr>
          <a:xfrm>
            <a:off x="3038876" y="4410075"/>
            <a:ext cx="574369" cy="230832"/>
          </a:xfrm>
          <a:prstGeom prst="rect">
            <a:avLst/>
          </a:prstGeom>
          <a:noFill/>
        </p:spPr>
        <p:txBody>
          <a:bodyPr wrap="square" rtlCol="0">
            <a:spAutoFit/>
          </a:bodyPr>
          <a:lstStyle/>
          <a:p>
            <a:r>
              <a:rPr lang="en-NZ" sz="900" dirty="0"/>
              <a:t>(30)</a:t>
            </a:r>
          </a:p>
        </p:txBody>
      </p:sp>
      <p:sp>
        <p:nvSpPr>
          <p:cNvPr id="13" name="TextBox 12">
            <a:extLst>
              <a:ext uri="{FF2B5EF4-FFF2-40B4-BE49-F238E27FC236}">
                <a16:creationId xmlns:a16="http://schemas.microsoft.com/office/drawing/2014/main" id="{C5E09592-06A8-1134-6E35-DDC54BC2602D}"/>
              </a:ext>
            </a:extLst>
          </p:cNvPr>
          <p:cNvSpPr txBox="1"/>
          <p:nvPr/>
        </p:nvSpPr>
        <p:spPr>
          <a:xfrm>
            <a:off x="3774461" y="4410075"/>
            <a:ext cx="480803" cy="230832"/>
          </a:xfrm>
          <a:prstGeom prst="rect">
            <a:avLst/>
          </a:prstGeom>
          <a:noFill/>
        </p:spPr>
        <p:txBody>
          <a:bodyPr wrap="square" rtlCol="0">
            <a:spAutoFit/>
          </a:bodyPr>
          <a:lstStyle/>
          <a:p>
            <a:r>
              <a:rPr lang="en-NZ" sz="900" dirty="0"/>
              <a:t>(319)</a:t>
            </a:r>
          </a:p>
        </p:txBody>
      </p:sp>
      <p:sp>
        <p:nvSpPr>
          <p:cNvPr id="14" name="TextBox 13">
            <a:extLst>
              <a:ext uri="{FF2B5EF4-FFF2-40B4-BE49-F238E27FC236}">
                <a16:creationId xmlns:a16="http://schemas.microsoft.com/office/drawing/2014/main" id="{97950E6C-E3E1-052D-6B1D-2636F4917191}"/>
              </a:ext>
            </a:extLst>
          </p:cNvPr>
          <p:cNvSpPr txBox="1"/>
          <p:nvPr/>
        </p:nvSpPr>
        <p:spPr>
          <a:xfrm>
            <a:off x="4591283" y="4410075"/>
            <a:ext cx="469844" cy="230832"/>
          </a:xfrm>
          <a:prstGeom prst="rect">
            <a:avLst/>
          </a:prstGeom>
          <a:noFill/>
        </p:spPr>
        <p:txBody>
          <a:bodyPr wrap="square" rtlCol="0">
            <a:spAutoFit/>
          </a:bodyPr>
          <a:lstStyle/>
          <a:p>
            <a:r>
              <a:rPr lang="en-NZ" sz="900" dirty="0"/>
              <a:t>(47)</a:t>
            </a:r>
          </a:p>
        </p:txBody>
      </p:sp>
      <p:sp>
        <p:nvSpPr>
          <p:cNvPr id="18" name="TextBox 17">
            <a:extLst>
              <a:ext uri="{FF2B5EF4-FFF2-40B4-BE49-F238E27FC236}">
                <a16:creationId xmlns:a16="http://schemas.microsoft.com/office/drawing/2014/main" id="{D26B08D6-EEF0-8815-8234-CDE0B8804A18}"/>
              </a:ext>
            </a:extLst>
          </p:cNvPr>
          <p:cNvSpPr txBox="1"/>
          <p:nvPr/>
        </p:nvSpPr>
        <p:spPr>
          <a:xfrm>
            <a:off x="6093676" y="4410075"/>
            <a:ext cx="453621" cy="230832"/>
          </a:xfrm>
          <a:prstGeom prst="rect">
            <a:avLst/>
          </a:prstGeom>
          <a:noFill/>
        </p:spPr>
        <p:txBody>
          <a:bodyPr wrap="square" rtlCol="0">
            <a:spAutoFit/>
          </a:bodyPr>
          <a:lstStyle/>
          <a:p>
            <a:r>
              <a:rPr lang="en-NZ" sz="900" dirty="0"/>
              <a:t>(164)</a:t>
            </a:r>
          </a:p>
        </p:txBody>
      </p:sp>
      <p:sp>
        <p:nvSpPr>
          <p:cNvPr id="19" name="TextBox 18">
            <a:extLst>
              <a:ext uri="{FF2B5EF4-FFF2-40B4-BE49-F238E27FC236}">
                <a16:creationId xmlns:a16="http://schemas.microsoft.com/office/drawing/2014/main" id="{19E40910-E534-AF5F-121B-3B8B08FD20AD}"/>
              </a:ext>
            </a:extLst>
          </p:cNvPr>
          <p:cNvSpPr txBox="1"/>
          <p:nvPr/>
        </p:nvSpPr>
        <p:spPr>
          <a:xfrm>
            <a:off x="6851103" y="4406942"/>
            <a:ext cx="480803" cy="230832"/>
          </a:xfrm>
          <a:prstGeom prst="rect">
            <a:avLst/>
          </a:prstGeom>
          <a:noFill/>
        </p:spPr>
        <p:txBody>
          <a:bodyPr wrap="square" rtlCol="0">
            <a:spAutoFit/>
          </a:bodyPr>
          <a:lstStyle/>
          <a:p>
            <a:r>
              <a:rPr lang="en-NZ" sz="900" dirty="0"/>
              <a:t>(308)</a:t>
            </a:r>
          </a:p>
        </p:txBody>
      </p:sp>
      <p:sp>
        <p:nvSpPr>
          <p:cNvPr id="20" name="TextBox 19">
            <a:extLst>
              <a:ext uri="{FF2B5EF4-FFF2-40B4-BE49-F238E27FC236}">
                <a16:creationId xmlns:a16="http://schemas.microsoft.com/office/drawing/2014/main" id="{19BDF03A-B199-2D74-F59F-B1531B12A7DB}"/>
              </a:ext>
            </a:extLst>
          </p:cNvPr>
          <p:cNvSpPr txBox="1"/>
          <p:nvPr/>
        </p:nvSpPr>
        <p:spPr>
          <a:xfrm>
            <a:off x="7596923" y="4406942"/>
            <a:ext cx="485116" cy="230832"/>
          </a:xfrm>
          <a:prstGeom prst="rect">
            <a:avLst/>
          </a:prstGeom>
          <a:noFill/>
        </p:spPr>
        <p:txBody>
          <a:bodyPr wrap="square" rtlCol="0">
            <a:spAutoFit/>
          </a:bodyPr>
          <a:lstStyle/>
          <a:p>
            <a:r>
              <a:rPr lang="en-NZ" sz="900" dirty="0"/>
              <a:t>(601)</a:t>
            </a:r>
          </a:p>
        </p:txBody>
      </p:sp>
      <p:sp>
        <p:nvSpPr>
          <p:cNvPr id="21" name="TextBox 20">
            <a:extLst>
              <a:ext uri="{FF2B5EF4-FFF2-40B4-BE49-F238E27FC236}">
                <a16:creationId xmlns:a16="http://schemas.microsoft.com/office/drawing/2014/main" id="{BCB00791-F379-8A63-AB31-DF6A16B9A31F}"/>
              </a:ext>
            </a:extLst>
          </p:cNvPr>
          <p:cNvSpPr txBox="1"/>
          <p:nvPr/>
        </p:nvSpPr>
        <p:spPr>
          <a:xfrm>
            <a:off x="8409845" y="4406942"/>
            <a:ext cx="480803" cy="230832"/>
          </a:xfrm>
          <a:prstGeom prst="rect">
            <a:avLst/>
          </a:prstGeom>
          <a:noFill/>
        </p:spPr>
        <p:txBody>
          <a:bodyPr wrap="square" rtlCol="0">
            <a:spAutoFit/>
          </a:bodyPr>
          <a:lstStyle/>
          <a:p>
            <a:r>
              <a:rPr lang="en-NZ" sz="900" dirty="0"/>
              <a:t>(727)</a:t>
            </a:r>
          </a:p>
        </p:txBody>
      </p:sp>
      <p:sp>
        <p:nvSpPr>
          <p:cNvPr id="23" name="TextBox 22">
            <a:extLst>
              <a:ext uri="{FF2B5EF4-FFF2-40B4-BE49-F238E27FC236}">
                <a16:creationId xmlns:a16="http://schemas.microsoft.com/office/drawing/2014/main" id="{838119B0-C433-85D9-6F46-94587854D4AC}"/>
              </a:ext>
            </a:extLst>
          </p:cNvPr>
          <p:cNvSpPr txBox="1"/>
          <p:nvPr/>
        </p:nvSpPr>
        <p:spPr>
          <a:xfrm>
            <a:off x="9205914" y="4406942"/>
            <a:ext cx="480803" cy="230832"/>
          </a:xfrm>
          <a:prstGeom prst="rect">
            <a:avLst/>
          </a:prstGeom>
          <a:noFill/>
        </p:spPr>
        <p:txBody>
          <a:bodyPr wrap="square" rtlCol="0">
            <a:spAutoFit/>
          </a:bodyPr>
          <a:lstStyle/>
          <a:p>
            <a:r>
              <a:rPr lang="en-NZ" sz="900" dirty="0"/>
              <a:t>(442)</a:t>
            </a:r>
          </a:p>
        </p:txBody>
      </p:sp>
      <p:sp>
        <p:nvSpPr>
          <p:cNvPr id="24" name="TextBox 23">
            <a:extLst>
              <a:ext uri="{FF2B5EF4-FFF2-40B4-BE49-F238E27FC236}">
                <a16:creationId xmlns:a16="http://schemas.microsoft.com/office/drawing/2014/main" id="{8F7C8F87-3F41-3E5A-A625-86C902A7E74C}"/>
              </a:ext>
            </a:extLst>
          </p:cNvPr>
          <p:cNvSpPr txBox="1"/>
          <p:nvPr/>
        </p:nvSpPr>
        <p:spPr>
          <a:xfrm>
            <a:off x="9962173" y="4406942"/>
            <a:ext cx="496502" cy="230832"/>
          </a:xfrm>
          <a:prstGeom prst="rect">
            <a:avLst/>
          </a:prstGeom>
          <a:noFill/>
        </p:spPr>
        <p:txBody>
          <a:bodyPr wrap="square" rtlCol="0">
            <a:spAutoFit/>
          </a:bodyPr>
          <a:lstStyle/>
          <a:p>
            <a:r>
              <a:rPr lang="en-NZ" sz="900" dirty="0"/>
              <a:t>(181)</a:t>
            </a:r>
          </a:p>
        </p:txBody>
      </p:sp>
      <p:sp>
        <p:nvSpPr>
          <p:cNvPr id="25" name="TextBox 24">
            <a:extLst>
              <a:ext uri="{FF2B5EF4-FFF2-40B4-BE49-F238E27FC236}">
                <a16:creationId xmlns:a16="http://schemas.microsoft.com/office/drawing/2014/main" id="{F2F422E5-5900-EFA4-7C8F-2999476CADCF}"/>
              </a:ext>
            </a:extLst>
          </p:cNvPr>
          <p:cNvSpPr txBox="1"/>
          <p:nvPr/>
        </p:nvSpPr>
        <p:spPr>
          <a:xfrm>
            <a:off x="10768723" y="4406984"/>
            <a:ext cx="556778" cy="230832"/>
          </a:xfrm>
          <a:prstGeom prst="rect">
            <a:avLst/>
          </a:prstGeom>
          <a:noFill/>
        </p:spPr>
        <p:txBody>
          <a:bodyPr wrap="square" rtlCol="0">
            <a:spAutoFit/>
          </a:bodyPr>
          <a:lstStyle/>
          <a:p>
            <a:r>
              <a:rPr lang="en-NZ" sz="900" dirty="0"/>
              <a:t>(89)</a:t>
            </a:r>
          </a:p>
        </p:txBody>
      </p:sp>
      <p:sp>
        <p:nvSpPr>
          <p:cNvPr id="29" name="Rectangle 28">
            <a:extLst>
              <a:ext uri="{FF2B5EF4-FFF2-40B4-BE49-F238E27FC236}">
                <a16:creationId xmlns:a16="http://schemas.microsoft.com/office/drawing/2014/main" id="{DDFBAFBA-AC5E-3997-E0BA-52CD034D8669}"/>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ext Placeholder 2">
            <a:extLst>
              <a:ext uri="{FF2B5EF4-FFF2-40B4-BE49-F238E27FC236}">
                <a16:creationId xmlns:a16="http://schemas.microsoft.com/office/drawing/2014/main" id="{1058527B-FA7F-8F19-FB96-83393EB93FE0}"/>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EXPERIENCED AT LEAST ONE RACIAL HARASSMENT BEHAVIOUR IN THE LAST 5 YEARS</a:t>
            </a:r>
          </a:p>
        </p:txBody>
      </p:sp>
      <p:sp>
        <p:nvSpPr>
          <p:cNvPr id="22" name="TextBox 1">
            <a:extLst>
              <a:ext uri="{FF2B5EF4-FFF2-40B4-BE49-F238E27FC236}">
                <a16:creationId xmlns:a16="http://schemas.microsoft.com/office/drawing/2014/main" id="{E6CE0041-C81D-681C-D805-F415FCE43872}"/>
              </a:ext>
            </a:extLst>
          </p:cNvPr>
          <p:cNvSpPr txBox="1"/>
          <p:nvPr/>
        </p:nvSpPr>
        <p:spPr>
          <a:xfrm>
            <a:off x="7605718" y="5287168"/>
            <a:ext cx="1692822" cy="2308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900" dirty="0">
                <a:solidFill>
                  <a:schemeClr val="accent5">
                    <a:lumMod val="75000"/>
                  </a:schemeClr>
                </a:solidFill>
              </a:rPr>
              <a:t>NZ socio-economic index groups</a:t>
            </a:r>
          </a:p>
        </p:txBody>
      </p:sp>
      <p:graphicFrame>
        <p:nvGraphicFramePr>
          <p:cNvPr id="26" name="Table 25">
            <a:extLst>
              <a:ext uri="{FF2B5EF4-FFF2-40B4-BE49-F238E27FC236}">
                <a16:creationId xmlns:a16="http://schemas.microsoft.com/office/drawing/2014/main" id="{8353D921-A076-2952-491E-F622D6F348C1}"/>
              </a:ext>
            </a:extLst>
          </p:cNvPr>
          <p:cNvGraphicFramePr>
            <a:graphicFrameLocks noGrp="1"/>
          </p:cNvGraphicFramePr>
          <p:nvPr>
            <p:extLst>
              <p:ext uri="{D42A27DB-BD31-4B8C-83A1-F6EECF244321}">
                <p14:modId xmlns:p14="http://schemas.microsoft.com/office/powerpoint/2010/main" val="2436542439"/>
              </p:ext>
            </p:extLst>
          </p:nvPr>
        </p:nvGraphicFramePr>
        <p:xfrm>
          <a:off x="411008" y="4686730"/>
          <a:ext cx="10932211" cy="767961"/>
        </p:xfrm>
        <a:graphic>
          <a:graphicData uri="http://schemas.openxmlformats.org/drawingml/2006/table">
            <a:tbl>
              <a:tblPr>
                <a:tableStyleId>{5C22544A-7EE6-4342-B048-85BDC9FD1C3A}</a:tableStyleId>
              </a:tblPr>
              <a:tblGrid>
                <a:gridCol w="855846">
                  <a:extLst>
                    <a:ext uri="{9D8B030D-6E8A-4147-A177-3AD203B41FA5}">
                      <a16:colId xmlns:a16="http://schemas.microsoft.com/office/drawing/2014/main" val="431513345"/>
                    </a:ext>
                  </a:extLst>
                </a:gridCol>
                <a:gridCol w="775105">
                  <a:extLst>
                    <a:ext uri="{9D8B030D-6E8A-4147-A177-3AD203B41FA5}">
                      <a16:colId xmlns:a16="http://schemas.microsoft.com/office/drawing/2014/main" val="1488009482"/>
                    </a:ext>
                  </a:extLst>
                </a:gridCol>
                <a:gridCol w="775105">
                  <a:extLst>
                    <a:ext uri="{9D8B030D-6E8A-4147-A177-3AD203B41FA5}">
                      <a16:colId xmlns:a16="http://schemas.microsoft.com/office/drawing/2014/main" val="3985114328"/>
                    </a:ext>
                  </a:extLst>
                </a:gridCol>
                <a:gridCol w="775105">
                  <a:extLst>
                    <a:ext uri="{9D8B030D-6E8A-4147-A177-3AD203B41FA5}">
                      <a16:colId xmlns:a16="http://schemas.microsoft.com/office/drawing/2014/main" val="3959392253"/>
                    </a:ext>
                  </a:extLst>
                </a:gridCol>
                <a:gridCol w="775105">
                  <a:extLst>
                    <a:ext uri="{9D8B030D-6E8A-4147-A177-3AD203B41FA5}">
                      <a16:colId xmlns:a16="http://schemas.microsoft.com/office/drawing/2014/main" val="3135081599"/>
                    </a:ext>
                  </a:extLst>
                </a:gridCol>
                <a:gridCol w="775105">
                  <a:extLst>
                    <a:ext uri="{9D8B030D-6E8A-4147-A177-3AD203B41FA5}">
                      <a16:colId xmlns:a16="http://schemas.microsoft.com/office/drawing/2014/main" val="2845967759"/>
                    </a:ext>
                  </a:extLst>
                </a:gridCol>
                <a:gridCol w="775105">
                  <a:extLst>
                    <a:ext uri="{9D8B030D-6E8A-4147-A177-3AD203B41FA5}">
                      <a16:colId xmlns:a16="http://schemas.microsoft.com/office/drawing/2014/main" val="2505764219"/>
                    </a:ext>
                  </a:extLst>
                </a:gridCol>
                <a:gridCol w="775105">
                  <a:extLst>
                    <a:ext uri="{9D8B030D-6E8A-4147-A177-3AD203B41FA5}">
                      <a16:colId xmlns:a16="http://schemas.microsoft.com/office/drawing/2014/main" val="471593376"/>
                    </a:ext>
                  </a:extLst>
                </a:gridCol>
                <a:gridCol w="775105">
                  <a:extLst>
                    <a:ext uri="{9D8B030D-6E8A-4147-A177-3AD203B41FA5}">
                      <a16:colId xmlns:a16="http://schemas.microsoft.com/office/drawing/2014/main" val="3998884775"/>
                    </a:ext>
                  </a:extLst>
                </a:gridCol>
                <a:gridCol w="775105">
                  <a:extLst>
                    <a:ext uri="{9D8B030D-6E8A-4147-A177-3AD203B41FA5}">
                      <a16:colId xmlns:a16="http://schemas.microsoft.com/office/drawing/2014/main" val="703032586"/>
                    </a:ext>
                  </a:extLst>
                </a:gridCol>
                <a:gridCol w="775105">
                  <a:extLst>
                    <a:ext uri="{9D8B030D-6E8A-4147-A177-3AD203B41FA5}">
                      <a16:colId xmlns:a16="http://schemas.microsoft.com/office/drawing/2014/main" val="2923620073"/>
                    </a:ext>
                  </a:extLst>
                </a:gridCol>
                <a:gridCol w="775105">
                  <a:extLst>
                    <a:ext uri="{9D8B030D-6E8A-4147-A177-3AD203B41FA5}">
                      <a16:colId xmlns:a16="http://schemas.microsoft.com/office/drawing/2014/main" val="985666696"/>
                    </a:ext>
                  </a:extLst>
                </a:gridCol>
                <a:gridCol w="775105">
                  <a:extLst>
                    <a:ext uri="{9D8B030D-6E8A-4147-A177-3AD203B41FA5}">
                      <a16:colId xmlns:a16="http://schemas.microsoft.com/office/drawing/2014/main" val="1173428453"/>
                    </a:ext>
                  </a:extLst>
                </a:gridCol>
                <a:gridCol w="775105">
                  <a:extLst>
                    <a:ext uri="{9D8B030D-6E8A-4147-A177-3AD203B41FA5}">
                      <a16:colId xmlns:a16="http://schemas.microsoft.com/office/drawing/2014/main" val="2238784712"/>
                    </a:ext>
                  </a:extLst>
                </a:gridCol>
              </a:tblGrid>
              <a:tr h="767961">
                <a:tc>
                  <a:txBody>
                    <a:bodyPr/>
                    <a:lstStyle/>
                    <a:p>
                      <a:pPr algn="ctr" fontAlgn="b">
                        <a:lnSpc>
                          <a:spcPct val="90000"/>
                        </a:lnSpc>
                      </a:pPr>
                      <a:r>
                        <a:rPr lang="en-NZ" sz="1050" u="none" strike="noStrike" dirty="0">
                          <a:effectLst/>
                        </a:rPr>
                        <a:t>All workers</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 </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Salary or wage earner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Working without pay in a family business</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Self-employed/</a:t>
                      </a:r>
                    </a:p>
                    <a:p>
                      <a:pPr algn="ctr" fontAlgn="b">
                        <a:lnSpc>
                          <a:spcPct val="90000"/>
                        </a:lnSpc>
                      </a:pPr>
                      <a:r>
                        <a:rPr lang="en-NZ" sz="1050" u="none" strike="noStrike" dirty="0">
                          <a:effectLst/>
                        </a:rPr>
                        <a:t>Contractor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Volunteer worker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 </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a:effectLst/>
                        </a:rPr>
                        <a:t>(High) 1</a:t>
                      </a:r>
                      <a:endParaRPr lang="en-NZ" sz="1050" b="0" i="0" u="none" strike="noStrike">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2</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3</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4</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a:effectLst/>
                        </a:rPr>
                        <a:t>5</a:t>
                      </a:r>
                      <a:endParaRPr lang="en-NZ" sz="1050" b="0" i="0" u="none" strike="noStrike">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(Low) 6</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Not</a:t>
                      </a:r>
                    </a:p>
                    <a:p>
                      <a:pPr algn="ctr" fontAlgn="b">
                        <a:lnSpc>
                          <a:spcPct val="90000"/>
                        </a:lnSpc>
                      </a:pPr>
                      <a:r>
                        <a:rPr lang="en-NZ" sz="1050" u="none" strike="noStrike" dirty="0">
                          <a:effectLst/>
                        </a:rPr>
                        <a:t> classified</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6396871"/>
                  </a:ext>
                </a:extLst>
              </a:tr>
            </a:tbl>
          </a:graphicData>
        </a:graphic>
      </p:graphicFrame>
      <p:cxnSp>
        <p:nvCxnSpPr>
          <p:cNvPr id="5" name="Straight Connector 4">
            <a:extLst>
              <a:ext uri="{FF2B5EF4-FFF2-40B4-BE49-F238E27FC236}">
                <a16:creationId xmlns:a16="http://schemas.microsoft.com/office/drawing/2014/main" id="{C26B34E0-A6D7-663C-1BDE-8D185CEAC9F0}"/>
              </a:ext>
            </a:extLst>
          </p:cNvPr>
          <p:cNvCxnSpPr/>
          <p:nvPr/>
        </p:nvCxnSpPr>
        <p:spPr>
          <a:xfrm>
            <a:off x="535491" y="4428224"/>
            <a:ext cx="10807728"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05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E25E6-0AF9-480C-8A7B-802A7374DF6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spc="0" dirty="0"/>
              <a:t>PREVALENCE OF RACIAL HARASSMENT (BEHAVIOURAL DEFINITION) BY INDUSTRY</a:t>
            </a:r>
          </a:p>
        </p:txBody>
      </p:sp>
      <p:sp>
        <p:nvSpPr>
          <p:cNvPr id="3" name="Text Placeholder 2"/>
          <p:cNvSpPr>
            <a:spLocks noGrp="1"/>
          </p:cNvSpPr>
          <p:nvPr>
            <p:ph type="body" sz="quarter" idx="15"/>
          </p:nvPr>
        </p:nvSpPr>
        <p:spPr>
          <a:xfrm>
            <a:off x="360000" y="549332"/>
            <a:ext cx="11314763" cy="710668"/>
          </a:xfrm>
        </p:spPr>
        <p:txBody>
          <a:bodyPr>
            <a:normAutofit/>
          </a:bodyPr>
          <a:lstStyle/>
          <a:p>
            <a:r>
              <a:rPr lang="en-NZ" dirty="0"/>
              <a:t>Racial harassment is an issue across all industries in New Zealand.  However, it is especially common in the healthcare and social assistance, and transport sectors.</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3774833021"/>
              </p:ext>
            </p:extLst>
          </p:nvPr>
        </p:nvGraphicFramePr>
        <p:xfrm>
          <a:off x="-304650" y="2105038"/>
          <a:ext cx="11596869" cy="38795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60000" y="6109385"/>
            <a:ext cx="9160518" cy="646331"/>
          </a:xfrm>
        </p:spPr>
        <p:txBody>
          <a:bodyPr/>
          <a:lstStyle/>
          <a:p>
            <a:r>
              <a:rPr lang="en-NZ" sz="900" dirty="0"/>
              <a:t>*Other services include: mining, electricity, gas, water &amp; waste</a:t>
            </a:r>
          </a:p>
          <a:p>
            <a:r>
              <a:rPr lang="en-NZ" sz="900" dirty="0"/>
              <a:t>Base: All respondents (2,512)</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
        <p:nvSpPr>
          <p:cNvPr id="10" name="TextBox 9">
            <a:extLst>
              <a:ext uri="{FF2B5EF4-FFF2-40B4-BE49-F238E27FC236}">
                <a16:creationId xmlns:a16="http://schemas.microsoft.com/office/drawing/2014/main" id="{459A66CA-11D7-8BAB-13AA-FCAFF04C3A00}"/>
              </a:ext>
            </a:extLst>
          </p:cNvPr>
          <p:cNvSpPr txBox="1"/>
          <p:nvPr/>
        </p:nvSpPr>
        <p:spPr>
          <a:xfrm>
            <a:off x="521130" y="4458050"/>
            <a:ext cx="574369" cy="230832"/>
          </a:xfrm>
          <a:prstGeom prst="rect">
            <a:avLst/>
          </a:prstGeom>
          <a:noFill/>
        </p:spPr>
        <p:txBody>
          <a:bodyPr wrap="square" rtlCol="0">
            <a:spAutoFit/>
          </a:bodyPr>
          <a:lstStyle/>
          <a:p>
            <a:r>
              <a:rPr lang="en-NZ" sz="900" dirty="0"/>
              <a:t>(2512)</a:t>
            </a:r>
          </a:p>
        </p:txBody>
      </p:sp>
      <p:sp>
        <p:nvSpPr>
          <p:cNvPr id="11" name="TextBox 10">
            <a:extLst>
              <a:ext uri="{FF2B5EF4-FFF2-40B4-BE49-F238E27FC236}">
                <a16:creationId xmlns:a16="http://schemas.microsoft.com/office/drawing/2014/main" id="{6EB0A01C-6BCE-3826-0EEF-BA238139F71C}"/>
              </a:ext>
            </a:extLst>
          </p:cNvPr>
          <p:cNvSpPr txBox="1"/>
          <p:nvPr/>
        </p:nvSpPr>
        <p:spPr>
          <a:xfrm>
            <a:off x="10744136" y="4458050"/>
            <a:ext cx="576000" cy="230832"/>
          </a:xfrm>
          <a:prstGeom prst="rect">
            <a:avLst/>
          </a:prstGeom>
          <a:noFill/>
        </p:spPr>
        <p:txBody>
          <a:bodyPr wrap="square" rtlCol="0">
            <a:spAutoFit/>
          </a:bodyPr>
          <a:lstStyle/>
          <a:p>
            <a:pPr algn="ctr"/>
            <a:r>
              <a:rPr lang="en-NZ" sz="900" dirty="0"/>
              <a:t>(104)</a:t>
            </a:r>
          </a:p>
        </p:txBody>
      </p:sp>
      <p:sp>
        <p:nvSpPr>
          <p:cNvPr id="12" name="TextBox 11">
            <a:extLst>
              <a:ext uri="{FF2B5EF4-FFF2-40B4-BE49-F238E27FC236}">
                <a16:creationId xmlns:a16="http://schemas.microsoft.com/office/drawing/2014/main" id="{7C587778-E9B3-4E1E-38D0-5D2A948F4C4D}"/>
              </a:ext>
            </a:extLst>
          </p:cNvPr>
          <p:cNvSpPr txBox="1"/>
          <p:nvPr/>
        </p:nvSpPr>
        <p:spPr>
          <a:xfrm>
            <a:off x="1531164" y="4458050"/>
            <a:ext cx="576000" cy="230832"/>
          </a:xfrm>
          <a:prstGeom prst="rect">
            <a:avLst/>
          </a:prstGeom>
          <a:noFill/>
        </p:spPr>
        <p:txBody>
          <a:bodyPr wrap="square" rtlCol="0">
            <a:spAutoFit/>
          </a:bodyPr>
          <a:lstStyle/>
          <a:p>
            <a:pPr algn="ctr"/>
            <a:r>
              <a:rPr lang="en-NZ" sz="900" dirty="0"/>
              <a:t>(202)</a:t>
            </a:r>
          </a:p>
        </p:txBody>
      </p:sp>
      <p:sp>
        <p:nvSpPr>
          <p:cNvPr id="13" name="TextBox 12">
            <a:extLst>
              <a:ext uri="{FF2B5EF4-FFF2-40B4-BE49-F238E27FC236}">
                <a16:creationId xmlns:a16="http://schemas.microsoft.com/office/drawing/2014/main" id="{C5E09592-06A8-1134-6E35-DDC54BC2602D}"/>
              </a:ext>
            </a:extLst>
          </p:cNvPr>
          <p:cNvSpPr txBox="1"/>
          <p:nvPr/>
        </p:nvSpPr>
        <p:spPr>
          <a:xfrm>
            <a:off x="2076907" y="4458050"/>
            <a:ext cx="576000" cy="230832"/>
          </a:xfrm>
          <a:prstGeom prst="rect">
            <a:avLst/>
          </a:prstGeom>
          <a:noFill/>
        </p:spPr>
        <p:txBody>
          <a:bodyPr wrap="square" rtlCol="0">
            <a:spAutoFit/>
          </a:bodyPr>
          <a:lstStyle/>
          <a:p>
            <a:pPr algn="ctr"/>
            <a:r>
              <a:rPr lang="en-NZ" sz="900" dirty="0"/>
              <a:t>(89)</a:t>
            </a:r>
          </a:p>
        </p:txBody>
      </p:sp>
      <p:sp>
        <p:nvSpPr>
          <p:cNvPr id="14" name="TextBox 13">
            <a:extLst>
              <a:ext uri="{FF2B5EF4-FFF2-40B4-BE49-F238E27FC236}">
                <a16:creationId xmlns:a16="http://schemas.microsoft.com/office/drawing/2014/main" id="{97950E6C-E3E1-052D-6B1D-2636F4917191}"/>
              </a:ext>
            </a:extLst>
          </p:cNvPr>
          <p:cNvSpPr txBox="1"/>
          <p:nvPr/>
        </p:nvSpPr>
        <p:spPr>
          <a:xfrm>
            <a:off x="2622650" y="4458050"/>
            <a:ext cx="576000" cy="230832"/>
          </a:xfrm>
          <a:prstGeom prst="rect">
            <a:avLst/>
          </a:prstGeom>
          <a:noFill/>
        </p:spPr>
        <p:txBody>
          <a:bodyPr wrap="square" rtlCol="0">
            <a:spAutoFit/>
          </a:bodyPr>
          <a:lstStyle/>
          <a:p>
            <a:pPr algn="ctr"/>
            <a:r>
              <a:rPr lang="en-NZ" sz="900" dirty="0"/>
              <a:t>(54)</a:t>
            </a:r>
          </a:p>
        </p:txBody>
      </p:sp>
      <p:sp>
        <p:nvSpPr>
          <p:cNvPr id="15" name="TextBox 14">
            <a:extLst>
              <a:ext uri="{FF2B5EF4-FFF2-40B4-BE49-F238E27FC236}">
                <a16:creationId xmlns:a16="http://schemas.microsoft.com/office/drawing/2014/main" id="{CA4A4713-3C5E-1430-2DBA-5E4BF8CF0E2F}"/>
              </a:ext>
            </a:extLst>
          </p:cNvPr>
          <p:cNvSpPr txBox="1"/>
          <p:nvPr/>
        </p:nvSpPr>
        <p:spPr>
          <a:xfrm>
            <a:off x="3168393" y="4458050"/>
            <a:ext cx="576000" cy="230832"/>
          </a:xfrm>
          <a:prstGeom prst="rect">
            <a:avLst/>
          </a:prstGeom>
          <a:noFill/>
        </p:spPr>
        <p:txBody>
          <a:bodyPr wrap="square" rtlCol="0">
            <a:spAutoFit/>
          </a:bodyPr>
          <a:lstStyle/>
          <a:p>
            <a:pPr algn="ctr"/>
            <a:r>
              <a:rPr lang="en-NZ" sz="900" dirty="0"/>
              <a:t>(116)</a:t>
            </a:r>
          </a:p>
        </p:txBody>
      </p:sp>
      <p:sp>
        <p:nvSpPr>
          <p:cNvPr id="16" name="TextBox 15">
            <a:extLst>
              <a:ext uri="{FF2B5EF4-FFF2-40B4-BE49-F238E27FC236}">
                <a16:creationId xmlns:a16="http://schemas.microsoft.com/office/drawing/2014/main" id="{518BA5EA-E8B4-5A7F-556C-3AD8DAF78087}"/>
              </a:ext>
            </a:extLst>
          </p:cNvPr>
          <p:cNvSpPr txBox="1"/>
          <p:nvPr/>
        </p:nvSpPr>
        <p:spPr>
          <a:xfrm>
            <a:off x="3714136" y="4461183"/>
            <a:ext cx="576000" cy="230832"/>
          </a:xfrm>
          <a:prstGeom prst="rect">
            <a:avLst/>
          </a:prstGeom>
          <a:noFill/>
        </p:spPr>
        <p:txBody>
          <a:bodyPr wrap="square" rtlCol="0">
            <a:spAutoFit/>
          </a:bodyPr>
          <a:lstStyle/>
          <a:p>
            <a:pPr algn="ctr"/>
            <a:r>
              <a:rPr lang="en-NZ" sz="900" dirty="0"/>
              <a:t>(60)</a:t>
            </a:r>
          </a:p>
        </p:txBody>
      </p:sp>
      <p:sp>
        <p:nvSpPr>
          <p:cNvPr id="17" name="TextBox 16">
            <a:extLst>
              <a:ext uri="{FF2B5EF4-FFF2-40B4-BE49-F238E27FC236}">
                <a16:creationId xmlns:a16="http://schemas.microsoft.com/office/drawing/2014/main" id="{9E7285D8-C797-C749-269D-8793CBAD6606}"/>
              </a:ext>
            </a:extLst>
          </p:cNvPr>
          <p:cNvSpPr txBox="1"/>
          <p:nvPr/>
        </p:nvSpPr>
        <p:spPr>
          <a:xfrm>
            <a:off x="4259879" y="4458050"/>
            <a:ext cx="576000" cy="230832"/>
          </a:xfrm>
          <a:prstGeom prst="rect">
            <a:avLst/>
          </a:prstGeom>
          <a:noFill/>
        </p:spPr>
        <p:txBody>
          <a:bodyPr wrap="square" rtlCol="0">
            <a:spAutoFit/>
          </a:bodyPr>
          <a:lstStyle/>
          <a:p>
            <a:pPr algn="ctr"/>
            <a:r>
              <a:rPr lang="en-NZ" sz="900" dirty="0"/>
              <a:t>(190)</a:t>
            </a:r>
          </a:p>
        </p:txBody>
      </p:sp>
      <p:sp>
        <p:nvSpPr>
          <p:cNvPr id="18" name="TextBox 17">
            <a:extLst>
              <a:ext uri="{FF2B5EF4-FFF2-40B4-BE49-F238E27FC236}">
                <a16:creationId xmlns:a16="http://schemas.microsoft.com/office/drawing/2014/main" id="{D26B08D6-EEF0-8815-8234-CDE0B8804A18}"/>
              </a:ext>
            </a:extLst>
          </p:cNvPr>
          <p:cNvSpPr txBox="1"/>
          <p:nvPr/>
        </p:nvSpPr>
        <p:spPr>
          <a:xfrm>
            <a:off x="4805622" y="4458050"/>
            <a:ext cx="576000" cy="230832"/>
          </a:xfrm>
          <a:prstGeom prst="rect">
            <a:avLst/>
          </a:prstGeom>
          <a:noFill/>
        </p:spPr>
        <p:txBody>
          <a:bodyPr wrap="square" rtlCol="0">
            <a:spAutoFit/>
          </a:bodyPr>
          <a:lstStyle/>
          <a:p>
            <a:pPr algn="ctr"/>
            <a:r>
              <a:rPr lang="en-NZ" sz="900" dirty="0"/>
              <a:t>(96)</a:t>
            </a:r>
          </a:p>
        </p:txBody>
      </p:sp>
      <p:sp>
        <p:nvSpPr>
          <p:cNvPr id="19" name="TextBox 18">
            <a:extLst>
              <a:ext uri="{FF2B5EF4-FFF2-40B4-BE49-F238E27FC236}">
                <a16:creationId xmlns:a16="http://schemas.microsoft.com/office/drawing/2014/main" id="{19E40910-E534-AF5F-121B-3B8B08FD20AD}"/>
              </a:ext>
            </a:extLst>
          </p:cNvPr>
          <p:cNvSpPr txBox="1"/>
          <p:nvPr/>
        </p:nvSpPr>
        <p:spPr>
          <a:xfrm>
            <a:off x="5351365" y="4454917"/>
            <a:ext cx="576000" cy="230832"/>
          </a:xfrm>
          <a:prstGeom prst="rect">
            <a:avLst/>
          </a:prstGeom>
          <a:noFill/>
        </p:spPr>
        <p:txBody>
          <a:bodyPr wrap="square" rtlCol="0">
            <a:spAutoFit/>
          </a:bodyPr>
          <a:lstStyle/>
          <a:p>
            <a:pPr algn="ctr"/>
            <a:r>
              <a:rPr lang="en-NZ" sz="900" dirty="0"/>
              <a:t>(210)</a:t>
            </a:r>
          </a:p>
        </p:txBody>
      </p:sp>
      <p:sp>
        <p:nvSpPr>
          <p:cNvPr id="20" name="TextBox 19">
            <a:extLst>
              <a:ext uri="{FF2B5EF4-FFF2-40B4-BE49-F238E27FC236}">
                <a16:creationId xmlns:a16="http://schemas.microsoft.com/office/drawing/2014/main" id="{19BDF03A-B199-2D74-F59F-B1531B12A7DB}"/>
              </a:ext>
            </a:extLst>
          </p:cNvPr>
          <p:cNvSpPr txBox="1"/>
          <p:nvPr/>
        </p:nvSpPr>
        <p:spPr>
          <a:xfrm>
            <a:off x="5897108" y="4454917"/>
            <a:ext cx="576000" cy="230832"/>
          </a:xfrm>
          <a:prstGeom prst="rect">
            <a:avLst/>
          </a:prstGeom>
          <a:noFill/>
        </p:spPr>
        <p:txBody>
          <a:bodyPr wrap="square" rtlCol="0">
            <a:spAutoFit/>
          </a:bodyPr>
          <a:lstStyle/>
          <a:p>
            <a:pPr algn="ctr"/>
            <a:r>
              <a:rPr lang="en-NZ" sz="900" dirty="0"/>
              <a:t>(44)</a:t>
            </a:r>
          </a:p>
        </p:txBody>
      </p:sp>
      <p:sp>
        <p:nvSpPr>
          <p:cNvPr id="21" name="TextBox 20">
            <a:extLst>
              <a:ext uri="{FF2B5EF4-FFF2-40B4-BE49-F238E27FC236}">
                <a16:creationId xmlns:a16="http://schemas.microsoft.com/office/drawing/2014/main" id="{BCB00791-F379-8A63-AB31-DF6A16B9A31F}"/>
              </a:ext>
            </a:extLst>
          </p:cNvPr>
          <p:cNvSpPr txBox="1"/>
          <p:nvPr/>
        </p:nvSpPr>
        <p:spPr>
          <a:xfrm>
            <a:off x="6442851" y="4454917"/>
            <a:ext cx="576000" cy="230832"/>
          </a:xfrm>
          <a:prstGeom prst="rect">
            <a:avLst/>
          </a:prstGeom>
          <a:noFill/>
        </p:spPr>
        <p:txBody>
          <a:bodyPr wrap="square" rtlCol="0">
            <a:spAutoFit/>
          </a:bodyPr>
          <a:lstStyle/>
          <a:p>
            <a:pPr algn="ctr"/>
            <a:r>
              <a:rPr lang="en-NZ" sz="900" dirty="0"/>
              <a:t>(170)</a:t>
            </a:r>
          </a:p>
        </p:txBody>
      </p:sp>
      <p:sp>
        <p:nvSpPr>
          <p:cNvPr id="23" name="TextBox 22">
            <a:extLst>
              <a:ext uri="{FF2B5EF4-FFF2-40B4-BE49-F238E27FC236}">
                <a16:creationId xmlns:a16="http://schemas.microsoft.com/office/drawing/2014/main" id="{838119B0-C433-85D9-6F46-94587854D4AC}"/>
              </a:ext>
            </a:extLst>
          </p:cNvPr>
          <p:cNvSpPr txBox="1"/>
          <p:nvPr/>
        </p:nvSpPr>
        <p:spPr>
          <a:xfrm>
            <a:off x="6988594" y="4454917"/>
            <a:ext cx="576000" cy="230832"/>
          </a:xfrm>
          <a:prstGeom prst="rect">
            <a:avLst/>
          </a:prstGeom>
          <a:noFill/>
        </p:spPr>
        <p:txBody>
          <a:bodyPr wrap="square" rtlCol="0">
            <a:spAutoFit/>
          </a:bodyPr>
          <a:lstStyle/>
          <a:p>
            <a:pPr algn="ctr"/>
            <a:r>
              <a:rPr lang="en-NZ" sz="900" dirty="0"/>
              <a:t>(54)</a:t>
            </a:r>
          </a:p>
        </p:txBody>
      </p:sp>
      <p:sp>
        <p:nvSpPr>
          <p:cNvPr id="24" name="TextBox 23">
            <a:extLst>
              <a:ext uri="{FF2B5EF4-FFF2-40B4-BE49-F238E27FC236}">
                <a16:creationId xmlns:a16="http://schemas.microsoft.com/office/drawing/2014/main" id="{8F7C8F87-3F41-3E5A-A625-86C902A7E74C}"/>
              </a:ext>
            </a:extLst>
          </p:cNvPr>
          <p:cNvSpPr txBox="1"/>
          <p:nvPr/>
        </p:nvSpPr>
        <p:spPr>
          <a:xfrm>
            <a:off x="7534337" y="4454917"/>
            <a:ext cx="576000" cy="230832"/>
          </a:xfrm>
          <a:prstGeom prst="rect">
            <a:avLst/>
          </a:prstGeom>
          <a:noFill/>
        </p:spPr>
        <p:txBody>
          <a:bodyPr wrap="square" rtlCol="0">
            <a:spAutoFit/>
          </a:bodyPr>
          <a:lstStyle/>
          <a:p>
            <a:pPr algn="ctr"/>
            <a:r>
              <a:rPr lang="en-NZ" sz="900" dirty="0"/>
              <a:t>(99)</a:t>
            </a:r>
          </a:p>
        </p:txBody>
      </p:sp>
      <p:sp>
        <p:nvSpPr>
          <p:cNvPr id="25" name="TextBox 24">
            <a:extLst>
              <a:ext uri="{FF2B5EF4-FFF2-40B4-BE49-F238E27FC236}">
                <a16:creationId xmlns:a16="http://schemas.microsoft.com/office/drawing/2014/main" id="{F2F422E5-5900-EFA4-7C8F-2999476CADCF}"/>
              </a:ext>
            </a:extLst>
          </p:cNvPr>
          <p:cNvSpPr txBox="1"/>
          <p:nvPr/>
        </p:nvSpPr>
        <p:spPr>
          <a:xfrm>
            <a:off x="8080080" y="4454959"/>
            <a:ext cx="576000" cy="230832"/>
          </a:xfrm>
          <a:prstGeom prst="rect">
            <a:avLst/>
          </a:prstGeom>
          <a:noFill/>
        </p:spPr>
        <p:txBody>
          <a:bodyPr wrap="square" rtlCol="0">
            <a:spAutoFit/>
          </a:bodyPr>
          <a:lstStyle/>
          <a:p>
            <a:pPr algn="ctr"/>
            <a:r>
              <a:rPr lang="en-NZ" sz="900" dirty="0"/>
              <a:t>(197)</a:t>
            </a:r>
          </a:p>
        </p:txBody>
      </p:sp>
      <p:sp>
        <p:nvSpPr>
          <p:cNvPr id="26" name="TextBox 25">
            <a:extLst>
              <a:ext uri="{FF2B5EF4-FFF2-40B4-BE49-F238E27FC236}">
                <a16:creationId xmlns:a16="http://schemas.microsoft.com/office/drawing/2014/main" id="{A1EBA60E-3C73-664F-E8F8-90052B627A9D}"/>
              </a:ext>
            </a:extLst>
          </p:cNvPr>
          <p:cNvSpPr txBox="1"/>
          <p:nvPr/>
        </p:nvSpPr>
        <p:spPr>
          <a:xfrm>
            <a:off x="8625823" y="4454959"/>
            <a:ext cx="576000" cy="230832"/>
          </a:xfrm>
          <a:prstGeom prst="rect">
            <a:avLst/>
          </a:prstGeom>
          <a:noFill/>
        </p:spPr>
        <p:txBody>
          <a:bodyPr wrap="square" rtlCol="0">
            <a:spAutoFit/>
          </a:bodyPr>
          <a:lstStyle/>
          <a:p>
            <a:pPr algn="ctr"/>
            <a:r>
              <a:rPr lang="en-NZ" sz="900" dirty="0"/>
              <a:t>(123)</a:t>
            </a:r>
          </a:p>
        </p:txBody>
      </p:sp>
      <p:sp>
        <p:nvSpPr>
          <p:cNvPr id="27" name="TextBox 26">
            <a:extLst>
              <a:ext uri="{FF2B5EF4-FFF2-40B4-BE49-F238E27FC236}">
                <a16:creationId xmlns:a16="http://schemas.microsoft.com/office/drawing/2014/main" id="{E4C93884-26FD-5E38-2074-915690F2AB59}"/>
              </a:ext>
            </a:extLst>
          </p:cNvPr>
          <p:cNvSpPr txBox="1"/>
          <p:nvPr/>
        </p:nvSpPr>
        <p:spPr>
          <a:xfrm>
            <a:off x="9171566" y="4454959"/>
            <a:ext cx="576000" cy="230832"/>
          </a:xfrm>
          <a:prstGeom prst="rect">
            <a:avLst/>
          </a:prstGeom>
          <a:noFill/>
        </p:spPr>
        <p:txBody>
          <a:bodyPr wrap="square" rtlCol="0">
            <a:spAutoFit/>
          </a:bodyPr>
          <a:lstStyle/>
          <a:p>
            <a:pPr algn="ctr"/>
            <a:r>
              <a:rPr lang="en-NZ" sz="900" dirty="0"/>
              <a:t>(510)</a:t>
            </a:r>
          </a:p>
        </p:txBody>
      </p:sp>
      <p:sp>
        <p:nvSpPr>
          <p:cNvPr id="28" name="TextBox 27">
            <a:extLst>
              <a:ext uri="{FF2B5EF4-FFF2-40B4-BE49-F238E27FC236}">
                <a16:creationId xmlns:a16="http://schemas.microsoft.com/office/drawing/2014/main" id="{DE76C883-E59C-D2B3-1376-C693FC781AA8}"/>
              </a:ext>
            </a:extLst>
          </p:cNvPr>
          <p:cNvSpPr txBox="1"/>
          <p:nvPr/>
        </p:nvSpPr>
        <p:spPr>
          <a:xfrm>
            <a:off x="10263052" y="4458092"/>
            <a:ext cx="576000" cy="230832"/>
          </a:xfrm>
          <a:prstGeom prst="rect">
            <a:avLst/>
          </a:prstGeom>
          <a:noFill/>
        </p:spPr>
        <p:txBody>
          <a:bodyPr wrap="square" rtlCol="0">
            <a:spAutoFit/>
          </a:bodyPr>
          <a:lstStyle/>
          <a:p>
            <a:pPr algn="ctr"/>
            <a:r>
              <a:rPr lang="en-NZ" sz="900" dirty="0"/>
              <a:t>(194)</a:t>
            </a:r>
          </a:p>
        </p:txBody>
      </p:sp>
      <p:sp>
        <p:nvSpPr>
          <p:cNvPr id="29" name="Rectangle 28">
            <a:extLst>
              <a:ext uri="{FF2B5EF4-FFF2-40B4-BE49-F238E27FC236}">
                <a16:creationId xmlns:a16="http://schemas.microsoft.com/office/drawing/2014/main" id="{C5662A25-16AA-EF85-47BC-A5F18F4EE81C}"/>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extBox 30">
            <a:extLst>
              <a:ext uri="{FF2B5EF4-FFF2-40B4-BE49-F238E27FC236}">
                <a16:creationId xmlns:a16="http://schemas.microsoft.com/office/drawing/2014/main" id="{916B7837-61B7-BA09-89C2-2457BEF18245}"/>
              </a:ext>
            </a:extLst>
          </p:cNvPr>
          <p:cNvSpPr txBox="1"/>
          <p:nvPr/>
        </p:nvSpPr>
        <p:spPr>
          <a:xfrm>
            <a:off x="9717309" y="4450598"/>
            <a:ext cx="576000" cy="230832"/>
          </a:xfrm>
          <a:prstGeom prst="rect">
            <a:avLst/>
          </a:prstGeom>
          <a:noFill/>
        </p:spPr>
        <p:txBody>
          <a:bodyPr wrap="square" rtlCol="0">
            <a:spAutoFit/>
          </a:bodyPr>
          <a:lstStyle/>
          <a:p>
            <a:pPr algn="ctr"/>
            <a:r>
              <a:rPr lang="en-NZ" sz="900" dirty="0"/>
              <a:t>(206)</a:t>
            </a:r>
          </a:p>
        </p:txBody>
      </p:sp>
      <p:sp>
        <p:nvSpPr>
          <p:cNvPr id="32" name="Text Placeholder 2">
            <a:extLst>
              <a:ext uri="{FF2B5EF4-FFF2-40B4-BE49-F238E27FC236}">
                <a16:creationId xmlns:a16="http://schemas.microsoft.com/office/drawing/2014/main" id="{8BC4B185-4856-E62D-89B3-E557AC6B19EB}"/>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EXPERIENCED AT LEAST ONE RACIAL HARASSMENT BEHAVIOUR IN THE LAST 5 YEARS</a:t>
            </a:r>
          </a:p>
        </p:txBody>
      </p:sp>
    </p:spTree>
    <p:extLst>
      <p:ext uri="{BB962C8B-B14F-4D97-AF65-F5344CB8AC3E}">
        <p14:creationId xmlns:p14="http://schemas.microsoft.com/office/powerpoint/2010/main" val="298543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68C62-6BAB-9F81-2607-8DA42C815FEE}"/>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Rectangle 43">
            <a:extLst>
              <a:ext uri="{FF2B5EF4-FFF2-40B4-BE49-F238E27FC236}">
                <a16:creationId xmlns:a16="http://schemas.microsoft.com/office/drawing/2014/main" id="{8A690FD9-174E-4C5F-8C05-BF70F9042EE7}"/>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p:txBody>
          <a:bodyPr/>
          <a:lstStyle/>
          <a:p>
            <a:r>
              <a:rPr lang="en-NZ" sz="1500" spc="0" dirty="0"/>
              <a:t>RACIAL HARASSMENT BEHAVIOURS EXPERIENCED IN LAST 5 YEARS </a:t>
            </a:r>
          </a:p>
        </p:txBody>
      </p:sp>
      <p:sp>
        <p:nvSpPr>
          <p:cNvPr id="3" name="Text Placeholder 2"/>
          <p:cNvSpPr>
            <a:spLocks noGrp="1"/>
          </p:cNvSpPr>
          <p:nvPr>
            <p:ph type="body" sz="quarter" idx="15"/>
          </p:nvPr>
        </p:nvSpPr>
        <p:spPr>
          <a:xfrm>
            <a:off x="360001" y="485617"/>
            <a:ext cx="11407126" cy="774383"/>
          </a:xfrm>
        </p:spPr>
        <p:txBody>
          <a:bodyPr>
            <a:normAutofit/>
          </a:bodyPr>
          <a:lstStyle/>
          <a:p>
            <a:r>
              <a:rPr lang="en-NZ" dirty="0"/>
              <a:t>Racist jokes, derogatory comments, and accent or name mocking, are the most common types of racial harassment.</a:t>
            </a:r>
          </a:p>
        </p:txBody>
      </p:sp>
      <p:sp>
        <p:nvSpPr>
          <p:cNvPr id="5" name="Footer Placeholder 4"/>
          <p:cNvSpPr>
            <a:spLocks noGrp="1"/>
          </p:cNvSpPr>
          <p:nvPr>
            <p:ph type="ftr" sz="quarter" idx="17"/>
          </p:nvPr>
        </p:nvSpPr>
        <p:spPr>
          <a:xfrm>
            <a:off x="360000" y="6109385"/>
            <a:ext cx="7968010" cy="646331"/>
          </a:xfrm>
        </p:spPr>
        <p:txBody>
          <a:bodyPr/>
          <a:lstStyle/>
          <a:p>
            <a:r>
              <a:rPr lang="en-NZ" sz="900" dirty="0"/>
              <a:t>Base: All respondents (2,512)</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
        <p:nvSpPr>
          <p:cNvPr id="35" name="Text Placeholder 2">
            <a:extLst>
              <a:ext uri="{FF2B5EF4-FFF2-40B4-BE49-F238E27FC236}">
                <a16:creationId xmlns:a16="http://schemas.microsoft.com/office/drawing/2014/main" id="{126B7931-D287-4831-9DAF-4EDE7853F96C}"/>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39% of workers have experienced at least one of the following behaviours…</a:t>
            </a:r>
          </a:p>
        </p:txBody>
      </p:sp>
      <p:graphicFrame>
        <p:nvGraphicFramePr>
          <p:cNvPr id="47" name="Chart 46">
            <a:extLst>
              <a:ext uri="{FF2B5EF4-FFF2-40B4-BE49-F238E27FC236}">
                <a16:creationId xmlns:a16="http://schemas.microsoft.com/office/drawing/2014/main" id="{AD2669D8-ECD9-4AC6-AD8A-07B99A974BF3}"/>
              </a:ext>
            </a:extLst>
          </p:cNvPr>
          <p:cNvGraphicFramePr/>
          <p:nvPr>
            <p:extLst>
              <p:ext uri="{D42A27DB-BD31-4B8C-83A1-F6EECF244321}">
                <p14:modId xmlns:p14="http://schemas.microsoft.com/office/powerpoint/2010/main" val="3909673822"/>
              </p:ext>
            </p:extLst>
          </p:nvPr>
        </p:nvGraphicFramePr>
        <p:xfrm>
          <a:off x="3438346" y="1902383"/>
          <a:ext cx="8328781" cy="4065993"/>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 Placeholder 2">
            <a:extLst>
              <a:ext uri="{FF2B5EF4-FFF2-40B4-BE49-F238E27FC236}">
                <a16:creationId xmlns:a16="http://schemas.microsoft.com/office/drawing/2014/main" id="{4591D35B-5D9E-49A0-A191-7FA167C66501}"/>
              </a:ext>
            </a:extLst>
          </p:cNvPr>
          <p:cNvSpPr txBox="1">
            <a:spLocks/>
          </p:cNvSpPr>
          <p:nvPr/>
        </p:nvSpPr>
        <p:spPr>
          <a:xfrm>
            <a:off x="360000" y="1694454"/>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aphicFrame>
        <p:nvGraphicFramePr>
          <p:cNvPr id="6" name="Table 5">
            <a:extLst>
              <a:ext uri="{FF2B5EF4-FFF2-40B4-BE49-F238E27FC236}">
                <a16:creationId xmlns:a16="http://schemas.microsoft.com/office/drawing/2014/main" id="{2244530A-36E9-734C-71BE-15FADAF08E98}"/>
              </a:ext>
            </a:extLst>
          </p:cNvPr>
          <p:cNvGraphicFramePr>
            <a:graphicFrameLocks noGrp="1"/>
          </p:cNvGraphicFramePr>
          <p:nvPr>
            <p:extLst>
              <p:ext uri="{D42A27DB-BD31-4B8C-83A1-F6EECF244321}">
                <p14:modId xmlns:p14="http://schemas.microsoft.com/office/powerpoint/2010/main" val="3511127372"/>
              </p:ext>
            </p:extLst>
          </p:nvPr>
        </p:nvGraphicFramePr>
        <p:xfrm>
          <a:off x="535491" y="2038067"/>
          <a:ext cx="3518803" cy="3758733"/>
        </p:xfrm>
        <a:graphic>
          <a:graphicData uri="http://schemas.openxmlformats.org/drawingml/2006/table">
            <a:tbl>
              <a:tblPr>
                <a:tableStyleId>{5C22544A-7EE6-4342-B048-85BDC9FD1C3A}</a:tableStyleId>
              </a:tblPr>
              <a:tblGrid>
                <a:gridCol w="3518803">
                  <a:extLst>
                    <a:ext uri="{9D8B030D-6E8A-4147-A177-3AD203B41FA5}">
                      <a16:colId xmlns:a16="http://schemas.microsoft.com/office/drawing/2014/main" val="3314933338"/>
                    </a:ext>
                  </a:extLst>
                </a:gridCol>
              </a:tblGrid>
              <a:tr h="264789">
                <a:tc>
                  <a:txBody>
                    <a:bodyPr/>
                    <a:lstStyle/>
                    <a:p>
                      <a:pPr algn="r" fontAlgn="b"/>
                      <a:r>
                        <a:rPr lang="en-NZ" sz="900" u="none" strike="noStrike" dirty="0">
                          <a:effectLst/>
                        </a:rPr>
                        <a:t>Someone telling jokes about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2856008"/>
                  </a:ext>
                </a:extLst>
              </a:tr>
              <a:tr h="239034">
                <a:tc>
                  <a:txBody>
                    <a:bodyPr/>
                    <a:lstStyle/>
                    <a:p>
                      <a:pPr algn="r" fontAlgn="b"/>
                      <a:endParaRPr lang="en-NZ" sz="900" u="none" strike="noStrike" dirty="0">
                        <a:effectLst/>
                      </a:endParaRPr>
                    </a:p>
                    <a:p>
                      <a:pPr algn="r" fontAlgn="b"/>
                      <a:r>
                        <a:rPr lang="en-NZ" sz="900" u="none" strike="noStrike" dirty="0">
                          <a:effectLst/>
                        </a:rPr>
                        <a:t>Someone making derogatory comments about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033842"/>
                  </a:ext>
                </a:extLst>
              </a:tr>
              <a:tr h="358140">
                <a:tc>
                  <a:txBody>
                    <a:bodyPr/>
                    <a:lstStyle/>
                    <a:p>
                      <a:pPr algn="r" fontAlgn="b"/>
                      <a:endParaRPr lang="en-NZ" sz="900" u="none" strike="noStrike" dirty="0">
                        <a:effectLst/>
                      </a:endParaRPr>
                    </a:p>
                    <a:p>
                      <a:pPr algn="r" fontAlgn="b"/>
                      <a:r>
                        <a:rPr lang="en-NZ" sz="900" u="none" strike="noStrike" dirty="0">
                          <a:effectLst/>
                        </a:rPr>
                        <a:t>Someone mocking your accent or making fun of/deliberately mispronouncing your name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2943251"/>
                  </a:ext>
                </a:extLst>
              </a:tr>
              <a:tr h="266700">
                <a:tc>
                  <a:txBody>
                    <a:bodyPr/>
                    <a:lstStyle/>
                    <a:p>
                      <a:pPr algn="r" fontAlgn="b"/>
                      <a:r>
                        <a:rPr lang="en-NZ" sz="900" u="none" strike="noStrike" dirty="0">
                          <a:effectLst/>
                        </a:rPr>
                        <a:t>Being treated differently or worse because of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237432"/>
                  </a:ext>
                </a:extLst>
              </a:tr>
              <a:tr h="297180">
                <a:tc>
                  <a:txBody>
                    <a:bodyPr/>
                    <a:lstStyle/>
                    <a:p>
                      <a:pPr algn="r" fontAlgn="b"/>
                      <a:r>
                        <a:rPr lang="en-NZ" sz="900" u="none" strike="noStrike" dirty="0">
                          <a:effectLst/>
                        </a:rPr>
                        <a:t>Someone using racial slurs to describe you</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3322416"/>
                  </a:ext>
                </a:extLst>
              </a:tr>
              <a:tr h="385887">
                <a:tc>
                  <a:txBody>
                    <a:bodyPr/>
                    <a:lstStyle/>
                    <a:p>
                      <a:pPr algn="r" fontAlgn="b"/>
                      <a:r>
                        <a:rPr lang="en-NZ" sz="900" u="none" strike="noStrike" dirty="0">
                          <a:effectLst/>
                        </a:rPr>
                        <a:t>Someone making you feel as if you have to give up your ethnic identity to get along or do well at work</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922099"/>
                  </a:ext>
                </a:extLst>
              </a:tr>
              <a:tr h="284673">
                <a:tc>
                  <a:txBody>
                    <a:bodyPr/>
                    <a:lstStyle/>
                    <a:p>
                      <a:pPr algn="r" fontAlgn="b"/>
                      <a:r>
                        <a:rPr lang="en-NZ" sz="900" u="none" strike="noStrike" dirty="0">
                          <a:effectLst/>
                        </a:rPr>
                        <a:t>Someone wrongly blaming or accusing you of something because of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38676"/>
                  </a:ext>
                </a:extLst>
              </a:tr>
              <a:tr h="327660">
                <a:tc>
                  <a:txBody>
                    <a:bodyPr/>
                    <a:lstStyle/>
                    <a:p>
                      <a:pPr algn="r" fontAlgn="b"/>
                      <a:r>
                        <a:rPr lang="en-NZ" sz="900" u="none" strike="noStrike" dirty="0">
                          <a:effectLst/>
                        </a:rPr>
                        <a:t>Someone insisting you speak only English at work</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4350584"/>
                  </a:ext>
                </a:extLst>
              </a:tr>
              <a:tr h="327660">
                <a:tc>
                  <a:txBody>
                    <a:bodyPr/>
                    <a:lstStyle/>
                    <a:p>
                      <a:pPr algn="r" fontAlgn="b"/>
                      <a:r>
                        <a:rPr lang="en-NZ" sz="900" u="none" strike="noStrike" dirty="0">
                          <a:effectLst/>
                        </a:rPr>
                        <a:t>Someone failing to give you information you need to do your job because of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683285"/>
                  </a:ext>
                </a:extLst>
              </a:tr>
              <a:tr h="259080">
                <a:tc>
                  <a:txBody>
                    <a:bodyPr/>
                    <a:lstStyle/>
                    <a:p>
                      <a:pPr algn="r" fontAlgn="b"/>
                      <a:r>
                        <a:rPr lang="en-NZ" sz="900" u="none" strike="noStrike" dirty="0">
                          <a:effectLst/>
                        </a:rPr>
                        <a:t>Uncomfortable staring or attention because of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8334480"/>
                  </a:ext>
                </a:extLst>
              </a:tr>
              <a:tr h="354504">
                <a:tc>
                  <a:txBody>
                    <a:bodyPr/>
                    <a:lstStyle/>
                    <a:p>
                      <a:pPr algn="r" fontAlgn="b"/>
                      <a:r>
                        <a:rPr lang="en-NZ" sz="900" u="none" strike="noStrike">
                          <a:effectLst/>
                        </a:rPr>
                        <a:t>Someone excluding you from social interactions during or after work because of your race</a:t>
                      </a:r>
                      <a:endParaRPr lang="en-NZ" sz="900" b="0" i="0" u="none" strike="noStrike">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411025"/>
                  </a:ext>
                </a:extLst>
              </a:tr>
              <a:tr h="304800">
                <a:tc>
                  <a:txBody>
                    <a:bodyPr/>
                    <a:lstStyle/>
                    <a:p>
                      <a:pPr algn="r" fontAlgn="b"/>
                      <a:r>
                        <a:rPr lang="en-NZ" sz="900" u="none" strike="noStrike" dirty="0">
                          <a:effectLst/>
                        </a:rPr>
                        <a:t>Threats of violence or physical abuse or actual abuse because of your race</a:t>
                      </a:r>
                      <a:endParaRPr lang="en-NZ" sz="900" b="0" i="0" u="none" strike="noStrike" dirty="0">
                        <a:solidFill>
                          <a:srgbClr val="000000"/>
                        </a:solidFill>
                        <a:effectLst/>
                        <a:latin typeface="Calibri" panose="020F050202020403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242959"/>
                  </a:ext>
                </a:extLst>
              </a:tr>
            </a:tbl>
          </a:graphicData>
        </a:graphic>
      </p:graphicFrame>
    </p:spTree>
    <p:extLst>
      <p:ext uri="{BB962C8B-B14F-4D97-AF65-F5344CB8AC3E}">
        <p14:creationId xmlns:p14="http://schemas.microsoft.com/office/powerpoint/2010/main" val="4274312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sz="1500" spc="0" dirty="0"/>
              <a:t>RACIAL HARASSMENT BEHAVIOURS EXPERIENCED IN LAST 5 YEARS BY ETHNICITY </a:t>
            </a:r>
          </a:p>
        </p:txBody>
      </p:sp>
      <p:sp>
        <p:nvSpPr>
          <p:cNvPr id="3" name="Text Placeholder 2"/>
          <p:cNvSpPr>
            <a:spLocks noGrp="1"/>
          </p:cNvSpPr>
          <p:nvPr>
            <p:ph type="body" sz="quarter" idx="15"/>
          </p:nvPr>
        </p:nvSpPr>
        <p:spPr>
          <a:xfrm>
            <a:off x="360001" y="485617"/>
            <a:ext cx="11407126" cy="774383"/>
          </a:xfrm>
        </p:spPr>
        <p:txBody>
          <a:bodyPr>
            <a:normAutofit/>
          </a:bodyPr>
          <a:lstStyle/>
          <a:p>
            <a:r>
              <a:rPr lang="en-NZ" dirty="0"/>
              <a:t>NZ European workers are least likely to face any type of racial harassment.  Māori and Pacific workers are most likely to be the target of racist jokes and derogatory comments.  Workers of an ‘other’ ethnicity are especially likely to have their names ridiculed or mispronounced. And nearly a quarter of Pacific workers and Asian workers have been forbidden to speak their own language at work.</a:t>
            </a:r>
          </a:p>
        </p:txBody>
      </p:sp>
      <p:sp>
        <p:nvSpPr>
          <p:cNvPr id="5" name="Footer Placeholder 4"/>
          <p:cNvSpPr>
            <a:spLocks noGrp="1"/>
          </p:cNvSpPr>
          <p:nvPr>
            <p:ph type="ftr" sz="quarter" idx="17"/>
          </p:nvPr>
        </p:nvSpPr>
        <p:spPr>
          <a:xfrm>
            <a:off x="360000" y="6109385"/>
            <a:ext cx="5468144" cy="646331"/>
          </a:xfrm>
        </p:spPr>
        <p:txBody>
          <a:bodyPr/>
          <a:lstStyle/>
          <a:p>
            <a:r>
              <a:rPr lang="en-NZ" sz="900" dirty="0"/>
              <a:t>Base: NZ European (1,759), Māori (575), Pacific peoples (210), Asian (339), Other (155)</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
        <p:nvSpPr>
          <p:cNvPr id="8" name="Text Placeholder 2">
            <a:extLst>
              <a:ext uri="{FF2B5EF4-FFF2-40B4-BE49-F238E27FC236}">
                <a16:creationId xmlns:a16="http://schemas.microsoft.com/office/drawing/2014/main" id="{C3606F91-A2BC-DF32-8F86-9D4D14762971}"/>
              </a:ext>
            </a:extLst>
          </p:cNvPr>
          <p:cNvSpPr txBox="1">
            <a:spLocks/>
          </p:cNvSpPr>
          <p:nvPr/>
        </p:nvSpPr>
        <p:spPr>
          <a:xfrm>
            <a:off x="11767127" y="1031284"/>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t>(%)</a:t>
            </a:r>
          </a:p>
        </p:txBody>
      </p:sp>
      <p:graphicFrame>
        <p:nvGraphicFramePr>
          <p:cNvPr id="10" name="Chart 9">
            <a:extLst>
              <a:ext uri="{FF2B5EF4-FFF2-40B4-BE49-F238E27FC236}">
                <a16:creationId xmlns:a16="http://schemas.microsoft.com/office/drawing/2014/main" id="{E145700F-BC80-F38A-9D94-BDFA5E8CC9EC}"/>
              </a:ext>
            </a:extLst>
          </p:cNvPr>
          <p:cNvGraphicFramePr/>
          <p:nvPr>
            <p:extLst>
              <p:ext uri="{D42A27DB-BD31-4B8C-83A1-F6EECF244321}">
                <p14:modId xmlns:p14="http://schemas.microsoft.com/office/powerpoint/2010/main" val="1235064837"/>
              </p:ext>
            </p:extLst>
          </p:nvPr>
        </p:nvGraphicFramePr>
        <p:xfrm>
          <a:off x="341528" y="1776893"/>
          <a:ext cx="1662545" cy="1972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15256D1A-2844-5EC6-31E2-48F65BD7D5A3}"/>
              </a:ext>
            </a:extLst>
          </p:cNvPr>
          <p:cNvGraphicFramePr>
            <a:graphicFrameLocks noGrp="1"/>
          </p:cNvGraphicFramePr>
          <p:nvPr>
            <p:extLst>
              <p:ext uri="{D42A27DB-BD31-4B8C-83A1-F6EECF244321}">
                <p14:modId xmlns:p14="http://schemas.microsoft.com/office/powerpoint/2010/main" val="3493339397"/>
              </p:ext>
            </p:extLst>
          </p:nvPr>
        </p:nvGraphicFramePr>
        <p:xfrm>
          <a:off x="203199" y="1588917"/>
          <a:ext cx="11813310" cy="411285"/>
        </p:xfrm>
        <a:graphic>
          <a:graphicData uri="http://schemas.openxmlformats.org/drawingml/2006/table">
            <a:tbl>
              <a:tblPr/>
              <a:tblGrid>
                <a:gridCol w="1968885">
                  <a:extLst>
                    <a:ext uri="{9D8B030D-6E8A-4147-A177-3AD203B41FA5}">
                      <a16:colId xmlns:a16="http://schemas.microsoft.com/office/drawing/2014/main" val="1950533287"/>
                    </a:ext>
                  </a:extLst>
                </a:gridCol>
                <a:gridCol w="1968885">
                  <a:extLst>
                    <a:ext uri="{9D8B030D-6E8A-4147-A177-3AD203B41FA5}">
                      <a16:colId xmlns:a16="http://schemas.microsoft.com/office/drawing/2014/main" val="2701855476"/>
                    </a:ext>
                  </a:extLst>
                </a:gridCol>
                <a:gridCol w="1968885">
                  <a:extLst>
                    <a:ext uri="{9D8B030D-6E8A-4147-A177-3AD203B41FA5}">
                      <a16:colId xmlns:a16="http://schemas.microsoft.com/office/drawing/2014/main" val="2741250575"/>
                    </a:ext>
                  </a:extLst>
                </a:gridCol>
                <a:gridCol w="1968885">
                  <a:extLst>
                    <a:ext uri="{9D8B030D-6E8A-4147-A177-3AD203B41FA5}">
                      <a16:colId xmlns:a16="http://schemas.microsoft.com/office/drawing/2014/main" val="2424984150"/>
                    </a:ext>
                  </a:extLst>
                </a:gridCol>
                <a:gridCol w="1968885">
                  <a:extLst>
                    <a:ext uri="{9D8B030D-6E8A-4147-A177-3AD203B41FA5}">
                      <a16:colId xmlns:a16="http://schemas.microsoft.com/office/drawing/2014/main" val="479622515"/>
                    </a:ext>
                  </a:extLst>
                </a:gridCol>
                <a:gridCol w="1968885">
                  <a:extLst>
                    <a:ext uri="{9D8B030D-6E8A-4147-A177-3AD203B41FA5}">
                      <a16:colId xmlns:a16="http://schemas.microsoft.com/office/drawing/2014/main" val="1752789313"/>
                    </a:ext>
                  </a:extLst>
                </a:gridCol>
              </a:tblGrid>
              <a:tr h="409575">
                <a:tc>
                  <a:txBody>
                    <a:bodyPr/>
                    <a:lstStyle/>
                    <a:p>
                      <a:pPr algn="ctr" fontAlgn="ctr"/>
                      <a:r>
                        <a:rPr lang="en-NZ" sz="800" b="0" i="0" u="none" strike="noStrike" dirty="0">
                          <a:solidFill>
                            <a:srgbClr val="000000"/>
                          </a:solidFill>
                          <a:effectLst/>
                          <a:latin typeface="Arial" panose="020B0604020202020204" pitchFamily="34" charset="0"/>
                        </a:rPr>
                        <a:t>Someone telling jokes about your race</a:t>
                      </a:r>
                    </a:p>
                  </a:txBody>
                  <a:tcPr marL="72000" marR="72000" marT="9525" marB="3600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making derogatory comments about your race</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mocking your accent or making fun of/deliberately mispronouncing your name</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Being treated differently or worse because of your race</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using racial slurs to describe you</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making you feel as if you have to give up your ethnic identity to get along or do well at work</a:t>
                      </a:r>
                    </a:p>
                  </a:txBody>
                  <a:tcPr marL="72000" marR="72000" marT="9525" marB="36000" anchor="b">
                    <a:lnL w="1270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0654098"/>
                  </a:ext>
                </a:extLst>
              </a:tr>
            </a:tbl>
          </a:graphicData>
        </a:graphic>
      </p:graphicFrame>
      <p:graphicFrame>
        <p:nvGraphicFramePr>
          <p:cNvPr id="17" name="Table 16">
            <a:extLst>
              <a:ext uri="{FF2B5EF4-FFF2-40B4-BE49-F238E27FC236}">
                <a16:creationId xmlns:a16="http://schemas.microsoft.com/office/drawing/2014/main" id="{FD985141-B0C5-71DE-E50D-05181171347D}"/>
              </a:ext>
            </a:extLst>
          </p:cNvPr>
          <p:cNvGraphicFramePr>
            <a:graphicFrameLocks noGrp="1"/>
          </p:cNvGraphicFramePr>
          <p:nvPr>
            <p:extLst>
              <p:ext uri="{D42A27DB-BD31-4B8C-83A1-F6EECF244321}">
                <p14:modId xmlns:p14="http://schemas.microsoft.com/office/powerpoint/2010/main" val="637262181"/>
              </p:ext>
            </p:extLst>
          </p:nvPr>
        </p:nvGraphicFramePr>
        <p:xfrm>
          <a:off x="203199" y="3709443"/>
          <a:ext cx="11813310" cy="411285"/>
        </p:xfrm>
        <a:graphic>
          <a:graphicData uri="http://schemas.openxmlformats.org/drawingml/2006/table">
            <a:tbl>
              <a:tblPr/>
              <a:tblGrid>
                <a:gridCol w="1968885">
                  <a:extLst>
                    <a:ext uri="{9D8B030D-6E8A-4147-A177-3AD203B41FA5}">
                      <a16:colId xmlns:a16="http://schemas.microsoft.com/office/drawing/2014/main" val="1950533287"/>
                    </a:ext>
                  </a:extLst>
                </a:gridCol>
                <a:gridCol w="1968885">
                  <a:extLst>
                    <a:ext uri="{9D8B030D-6E8A-4147-A177-3AD203B41FA5}">
                      <a16:colId xmlns:a16="http://schemas.microsoft.com/office/drawing/2014/main" val="2701855476"/>
                    </a:ext>
                  </a:extLst>
                </a:gridCol>
                <a:gridCol w="1968885">
                  <a:extLst>
                    <a:ext uri="{9D8B030D-6E8A-4147-A177-3AD203B41FA5}">
                      <a16:colId xmlns:a16="http://schemas.microsoft.com/office/drawing/2014/main" val="2741250575"/>
                    </a:ext>
                  </a:extLst>
                </a:gridCol>
                <a:gridCol w="1968885">
                  <a:extLst>
                    <a:ext uri="{9D8B030D-6E8A-4147-A177-3AD203B41FA5}">
                      <a16:colId xmlns:a16="http://schemas.microsoft.com/office/drawing/2014/main" val="2424984150"/>
                    </a:ext>
                  </a:extLst>
                </a:gridCol>
                <a:gridCol w="1968885">
                  <a:extLst>
                    <a:ext uri="{9D8B030D-6E8A-4147-A177-3AD203B41FA5}">
                      <a16:colId xmlns:a16="http://schemas.microsoft.com/office/drawing/2014/main" val="479622515"/>
                    </a:ext>
                  </a:extLst>
                </a:gridCol>
                <a:gridCol w="1968885">
                  <a:extLst>
                    <a:ext uri="{9D8B030D-6E8A-4147-A177-3AD203B41FA5}">
                      <a16:colId xmlns:a16="http://schemas.microsoft.com/office/drawing/2014/main" val="1752789313"/>
                    </a:ext>
                  </a:extLst>
                </a:gridCol>
              </a:tblGrid>
              <a:tr h="409575">
                <a:tc>
                  <a:txBody>
                    <a:bodyPr/>
                    <a:lstStyle/>
                    <a:p>
                      <a:pPr algn="ctr" fontAlgn="ctr"/>
                      <a:r>
                        <a:rPr lang="en-NZ" sz="800" b="0" i="0" u="none" strike="noStrike" dirty="0">
                          <a:solidFill>
                            <a:srgbClr val="000000"/>
                          </a:solidFill>
                          <a:effectLst/>
                          <a:latin typeface="Arial" panose="020B0604020202020204" pitchFamily="34" charset="0"/>
                        </a:rPr>
                        <a:t>Someone wrongly blaming or accusing you of something because of your race</a:t>
                      </a:r>
                    </a:p>
                  </a:txBody>
                  <a:tcPr marL="72000" marR="72000" marT="9525" marB="36000" anchor="b">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insisting you speak only English at work</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failing to give you information you need to do your job because of your race</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Uncomfortable staring or attention because of your race</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Someone excluding you from social interactions during or after work because of your race</a:t>
                      </a:r>
                    </a:p>
                  </a:txBody>
                  <a:tcPr marL="72000" marR="72000" marT="9525" marB="3600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NZ" sz="800" b="0" i="0" u="none" strike="noStrike" dirty="0">
                          <a:solidFill>
                            <a:srgbClr val="000000"/>
                          </a:solidFill>
                          <a:effectLst/>
                          <a:latin typeface="Arial" panose="020B0604020202020204" pitchFamily="34" charset="0"/>
                        </a:rPr>
                        <a:t>Threats of violence or physical abuse or actual abuse because of your race</a:t>
                      </a:r>
                    </a:p>
                  </a:txBody>
                  <a:tcPr marL="72000" marR="72000" marT="9525" marB="36000" anchor="b">
                    <a:lnL w="1270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0654098"/>
                  </a:ext>
                </a:extLst>
              </a:tr>
            </a:tbl>
          </a:graphicData>
        </a:graphic>
      </p:graphicFrame>
      <p:cxnSp>
        <p:nvCxnSpPr>
          <p:cNvPr id="13" name="Straight Connector 12">
            <a:extLst>
              <a:ext uri="{FF2B5EF4-FFF2-40B4-BE49-F238E27FC236}">
                <a16:creationId xmlns:a16="http://schemas.microsoft.com/office/drawing/2014/main" id="{0C5DCAFE-BF9E-3754-D054-AD799DEFB46D}"/>
              </a:ext>
            </a:extLst>
          </p:cNvPr>
          <p:cNvCxnSpPr>
            <a:cxnSpLocks/>
          </p:cNvCxnSpPr>
          <p:nvPr/>
        </p:nvCxnSpPr>
        <p:spPr>
          <a:xfrm flipV="1">
            <a:off x="2165927" y="2052395"/>
            <a:ext cx="0" cy="154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F9FCB2-B560-DA12-B978-C233D9C86E18}"/>
              </a:ext>
            </a:extLst>
          </p:cNvPr>
          <p:cNvCxnSpPr>
            <a:cxnSpLocks/>
          </p:cNvCxnSpPr>
          <p:nvPr/>
        </p:nvCxnSpPr>
        <p:spPr>
          <a:xfrm flipV="1">
            <a:off x="2165927" y="4172921"/>
            <a:ext cx="0" cy="136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064D5C-0CA0-E25D-BAF7-0B3347791464}"/>
              </a:ext>
            </a:extLst>
          </p:cNvPr>
          <p:cNvCxnSpPr>
            <a:cxnSpLocks/>
          </p:cNvCxnSpPr>
          <p:nvPr/>
        </p:nvCxnSpPr>
        <p:spPr>
          <a:xfrm flipV="1">
            <a:off x="4135581" y="2052395"/>
            <a:ext cx="0" cy="154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F8EA78-E210-6563-9F31-3AB9954872D4}"/>
              </a:ext>
            </a:extLst>
          </p:cNvPr>
          <p:cNvCxnSpPr>
            <a:cxnSpLocks/>
          </p:cNvCxnSpPr>
          <p:nvPr/>
        </p:nvCxnSpPr>
        <p:spPr>
          <a:xfrm flipV="1">
            <a:off x="4135581" y="4172921"/>
            <a:ext cx="0" cy="136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4454610-184B-3073-E6AA-69A418A1385D}"/>
              </a:ext>
            </a:extLst>
          </p:cNvPr>
          <p:cNvCxnSpPr>
            <a:cxnSpLocks/>
          </p:cNvCxnSpPr>
          <p:nvPr/>
        </p:nvCxnSpPr>
        <p:spPr>
          <a:xfrm flipV="1">
            <a:off x="6105235" y="2052395"/>
            <a:ext cx="0" cy="154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E85EBF-F16F-D1C7-1FBC-28FFE707C3B6}"/>
              </a:ext>
            </a:extLst>
          </p:cNvPr>
          <p:cNvCxnSpPr>
            <a:cxnSpLocks/>
          </p:cNvCxnSpPr>
          <p:nvPr/>
        </p:nvCxnSpPr>
        <p:spPr>
          <a:xfrm flipV="1">
            <a:off x="6105235" y="4172921"/>
            <a:ext cx="0" cy="136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1674D0-0E72-EDD5-E794-88FA8C7EAEA8}"/>
              </a:ext>
            </a:extLst>
          </p:cNvPr>
          <p:cNvCxnSpPr>
            <a:cxnSpLocks/>
          </p:cNvCxnSpPr>
          <p:nvPr/>
        </p:nvCxnSpPr>
        <p:spPr>
          <a:xfrm flipV="1">
            <a:off x="8074889" y="2052395"/>
            <a:ext cx="0" cy="154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9E71E3F-78E9-7250-4477-BD32B60FBE98}"/>
              </a:ext>
            </a:extLst>
          </p:cNvPr>
          <p:cNvCxnSpPr>
            <a:cxnSpLocks/>
          </p:cNvCxnSpPr>
          <p:nvPr/>
        </p:nvCxnSpPr>
        <p:spPr>
          <a:xfrm flipV="1">
            <a:off x="8074889" y="4172921"/>
            <a:ext cx="0" cy="136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E6B30A1-9FAB-66E2-A544-DBB1DB104B09}"/>
              </a:ext>
            </a:extLst>
          </p:cNvPr>
          <p:cNvCxnSpPr>
            <a:cxnSpLocks/>
          </p:cNvCxnSpPr>
          <p:nvPr/>
        </p:nvCxnSpPr>
        <p:spPr>
          <a:xfrm flipV="1">
            <a:off x="10044543" y="2052395"/>
            <a:ext cx="0" cy="154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DE1DA6-9282-C87E-6F3D-1DD76B7C2CAF}"/>
              </a:ext>
            </a:extLst>
          </p:cNvPr>
          <p:cNvCxnSpPr>
            <a:cxnSpLocks/>
          </p:cNvCxnSpPr>
          <p:nvPr/>
        </p:nvCxnSpPr>
        <p:spPr>
          <a:xfrm flipV="1">
            <a:off x="10044543" y="4172921"/>
            <a:ext cx="0" cy="136800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2" name="Chart 41">
            <a:extLst>
              <a:ext uri="{FF2B5EF4-FFF2-40B4-BE49-F238E27FC236}">
                <a16:creationId xmlns:a16="http://schemas.microsoft.com/office/drawing/2014/main" id="{01E0033C-E60E-7E42-36DC-3F414AA51C39}"/>
              </a:ext>
            </a:extLst>
          </p:cNvPr>
          <p:cNvGraphicFramePr/>
          <p:nvPr>
            <p:extLst>
              <p:ext uri="{D42A27DB-BD31-4B8C-83A1-F6EECF244321}">
                <p14:modId xmlns:p14="http://schemas.microsoft.com/office/powerpoint/2010/main" val="2711171744"/>
              </p:ext>
            </p:extLst>
          </p:nvPr>
        </p:nvGraphicFramePr>
        <p:xfrm>
          <a:off x="2327782" y="1776893"/>
          <a:ext cx="1662545" cy="19726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22908868-C506-C4E8-B0BA-4B5722FA6241}"/>
              </a:ext>
            </a:extLst>
          </p:cNvPr>
          <p:cNvGraphicFramePr/>
          <p:nvPr>
            <p:extLst>
              <p:ext uri="{D42A27DB-BD31-4B8C-83A1-F6EECF244321}">
                <p14:modId xmlns:p14="http://schemas.microsoft.com/office/powerpoint/2010/main" val="41592412"/>
              </p:ext>
            </p:extLst>
          </p:nvPr>
        </p:nvGraphicFramePr>
        <p:xfrm>
          <a:off x="4314036" y="1776893"/>
          <a:ext cx="1662545" cy="19726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53929C37-F74C-74DE-F50F-291A458A1828}"/>
              </a:ext>
            </a:extLst>
          </p:cNvPr>
          <p:cNvGraphicFramePr/>
          <p:nvPr>
            <p:extLst>
              <p:ext uri="{D42A27DB-BD31-4B8C-83A1-F6EECF244321}">
                <p14:modId xmlns:p14="http://schemas.microsoft.com/office/powerpoint/2010/main" val="1869323624"/>
              </p:ext>
            </p:extLst>
          </p:nvPr>
        </p:nvGraphicFramePr>
        <p:xfrm>
          <a:off x="6300290" y="1776893"/>
          <a:ext cx="1662545" cy="19726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a:extLst>
              <a:ext uri="{FF2B5EF4-FFF2-40B4-BE49-F238E27FC236}">
                <a16:creationId xmlns:a16="http://schemas.microsoft.com/office/drawing/2014/main" id="{8523BE27-B2A5-EAEF-0129-FE16C9119727}"/>
              </a:ext>
            </a:extLst>
          </p:cNvPr>
          <p:cNvGraphicFramePr/>
          <p:nvPr>
            <p:extLst>
              <p:ext uri="{D42A27DB-BD31-4B8C-83A1-F6EECF244321}">
                <p14:modId xmlns:p14="http://schemas.microsoft.com/office/powerpoint/2010/main" val="168501278"/>
              </p:ext>
            </p:extLst>
          </p:nvPr>
        </p:nvGraphicFramePr>
        <p:xfrm>
          <a:off x="8286544" y="1776893"/>
          <a:ext cx="1662545" cy="197264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hart 45">
            <a:extLst>
              <a:ext uri="{FF2B5EF4-FFF2-40B4-BE49-F238E27FC236}">
                <a16:creationId xmlns:a16="http://schemas.microsoft.com/office/drawing/2014/main" id="{B6AB2B51-E57A-82E5-8BFF-5A3993B92DD2}"/>
              </a:ext>
            </a:extLst>
          </p:cNvPr>
          <p:cNvGraphicFramePr/>
          <p:nvPr>
            <p:extLst>
              <p:ext uri="{D42A27DB-BD31-4B8C-83A1-F6EECF244321}">
                <p14:modId xmlns:p14="http://schemas.microsoft.com/office/powerpoint/2010/main" val="2285427475"/>
              </p:ext>
            </p:extLst>
          </p:nvPr>
        </p:nvGraphicFramePr>
        <p:xfrm>
          <a:off x="10272798" y="1776893"/>
          <a:ext cx="1662545" cy="19726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7" name="Chart 46">
            <a:extLst>
              <a:ext uri="{FF2B5EF4-FFF2-40B4-BE49-F238E27FC236}">
                <a16:creationId xmlns:a16="http://schemas.microsoft.com/office/drawing/2014/main" id="{09937791-4EF1-339C-E67C-ADA6F75E8359}"/>
              </a:ext>
            </a:extLst>
          </p:cNvPr>
          <p:cNvGraphicFramePr/>
          <p:nvPr>
            <p:extLst>
              <p:ext uri="{D42A27DB-BD31-4B8C-83A1-F6EECF244321}">
                <p14:modId xmlns:p14="http://schemas.microsoft.com/office/powerpoint/2010/main" val="2219235039"/>
              </p:ext>
            </p:extLst>
          </p:nvPr>
        </p:nvGraphicFramePr>
        <p:xfrm>
          <a:off x="341528" y="3855581"/>
          <a:ext cx="1662545" cy="197264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8" name="Chart 47">
            <a:extLst>
              <a:ext uri="{FF2B5EF4-FFF2-40B4-BE49-F238E27FC236}">
                <a16:creationId xmlns:a16="http://schemas.microsoft.com/office/drawing/2014/main" id="{600451FA-2DF5-100C-7860-66351797B305}"/>
              </a:ext>
            </a:extLst>
          </p:cNvPr>
          <p:cNvGraphicFramePr/>
          <p:nvPr>
            <p:extLst>
              <p:ext uri="{D42A27DB-BD31-4B8C-83A1-F6EECF244321}">
                <p14:modId xmlns:p14="http://schemas.microsoft.com/office/powerpoint/2010/main" val="1126854132"/>
              </p:ext>
            </p:extLst>
          </p:nvPr>
        </p:nvGraphicFramePr>
        <p:xfrm>
          <a:off x="2327782" y="3855581"/>
          <a:ext cx="1662545" cy="197264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9" name="Chart 48">
            <a:extLst>
              <a:ext uri="{FF2B5EF4-FFF2-40B4-BE49-F238E27FC236}">
                <a16:creationId xmlns:a16="http://schemas.microsoft.com/office/drawing/2014/main" id="{327F8D61-F3B8-4445-8750-437CE69082E8}"/>
              </a:ext>
            </a:extLst>
          </p:cNvPr>
          <p:cNvGraphicFramePr/>
          <p:nvPr>
            <p:extLst>
              <p:ext uri="{D42A27DB-BD31-4B8C-83A1-F6EECF244321}">
                <p14:modId xmlns:p14="http://schemas.microsoft.com/office/powerpoint/2010/main" val="664159158"/>
              </p:ext>
            </p:extLst>
          </p:nvPr>
        </p:nvGraphicFramePr>
        <p:xfrm>
          <a:off x="4314036" y="3855581"/>
          <a:ext cx="1662545" cy="19726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0" name="Chart 49">
            <a:extLst>
              <a:ext uri="{FF2B5EF4-FFF2-40B4-BE49-F238E27FC236}">
                <a16:creationId xmlns:a16="http://schemas.microsoft.com/office/drawing/2014/main" id="{0D3E5951-39B2-8F1E-E81F-C2910AD249B0}"/>
              </a:ext>
            </a:extLst>
          </p:cNvPr>
          <p:cNvGraphicFramePr/>
          <p:nvPr>
            <p:extLst>
              <p:ext uri="{D42A27DB-BD31-4B8C-83A1-F6EECF244321}">
                <p14:modId xmlns:p14="http://schemas.microsoft.com/office/powerpoint/2010/main" val="377303812"/>
              </p:ext>
            </p:extLst>
          </p:nvPr>
        </p:nvGraphicFramePr>
        <p:xfrm>
          <a:off x="6300290" y="3855581"/>
          <a:ext cx="1662545" cy="197264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1" name="Chart 50">
            <a:extLst>
              <a:ext uri="{FF2B5EF4-FFF2-40B4-BE49-F238E27FC236}">
                <a16:creationId xmlns:a16="http://schemas.microsoft.com/office/drawing/2014/main" id="{8DB9BEF2-CE46-8D40-1027-F99B9E5B44FA}"/>
              </a:ext>
            </a:extLst>
          </p:cNvPr>
          <p:cNvGraphicFramePr/>
          <p:nvPr>
            <p:extLst>
              <p:ext uri="{D42A27DB-BD31-4B8C-83A1-F6EECF244321}">
                <p14:modId xmlns:p14="http://schemas.microsoft.com/office/powerpoint/2010/main" val="2252181928"/>
              </p:ext>
            </p:extLst>
          </p:nvPr>
        </p:nvGraphicFramePr>
        <p:xfrm>
          <a:off x="8286544" y="3855581"/>
          <a:ext cx="1662545" cy="197264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2" name="Chart 51">
            <a:extLst>
              <a:ext uri="{FF2B5EF4-FFF2-40B4-BE49-F238E27FC236}">
                <a16:creationId xmlns:a16="http://schemas.microsoft.com/office/drawing/2014/main" id="{1A644DD6-7C4F-EC7D-E54F-286565A86A34}"/>
              </a:ext>
            </a:extLst>
          </p:cNvPr>
          <p:cNvGraphicFramePr/>
          <p:nvPr>
            <p:extLst>
              <p:ext uri="{D42A27DB-BD31-4B8C-83A1-F6EECF244321}">
                <p14:modId xmlns:p14="http://schemas.microsoft.com/office/powerpoint/2010/main" val="3146080146"/>
              </p:ext>
            </p:extLst>
          </p:nvPr>
        </p:nvGraphicFramePr>
        <p:xfrm>
          <a:off x="10272798" y="3855581"/>
          <a:ext cx="1662545" cy="197264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3" name="Table 22">
            <a:extLst>
              <a:ext uri="{FF2B5EF4-FFF2-40B4-BE49-F238E27FC236}">
                <a16:creationId xmlns:a16="http://schemas.microsoft.com/office/drawing/2014/main" id="{B45FC91E-21E7-8005-8103-72C12C3904D5}"/>
              </a:ext>
            </a:extLst>
          </p:cNvPr>
          <p:cNvGraphicFramePr>
            <a:graphicFrameLocks noGrp="1"/>
          </p:cNvGraphicFramePr>
          <p:nvPr>
            <p:extLst>
              <p:ext uri="{D42A27DB-BD31-4B8C-83A1-F6EECF244321}">
                <p14:modId xmlns:p14="http://schemas.microsoft.com/office/powerpoint/2010/main" val="339831041"/>
              </p:ext>
            </p:extLst>
          </p:nvPr>
        </p:nvGraphicFramePr>
        <p:xfrm>
          <a:off x="3057234" y="5612021"/>
          <a:ext cx="6114475" cy="409575"/>
        </p:xfrm>
        <a:graphic>
          <a:graphicData uri="http://schemas.openxmlformats.org/drawingml/2006/table">
            <a:tbl>
              <a:tblPr/>
              <a:tblGrid>
                <a:gridCol w="1222895">
                  <a:extLst>
                    <a:ext uri="{9D8B030D-6E8A-4147-A177-3AD203B41FA5}">
                      <a16:colId xmlns:a16="http://schemas.microsoft.com/office/drawing/2014/main" val="3999250703"/>
                    </a:ext>
                  </a:extLst>
                </a:gridCol>
                <a:gridCol w="1222895">
                  <a:extLst>
                    <a:ext uri="{9D8B030D-6E8A-4147-A177-3AD203B41FA5}">
                      <a16:colId xmlns:a16="http://schemas.microsoft.com/office/drawing/2014/main" val="417380430"/>
                    </a:ext>
                  </a:extLst>
                </a:gridCol>
                <a:gridCol w="1222895">
                  <a:extLst>
                    <a:ext uri="{9D8B030D-6E8A-4147-A177-3AD203B41FA5}">
                      <a16:colId xmlns:a16="http://schemas.microsoft.com/office/drawing/2014/main" val="1234566477"/>
                    </a:ext>
                  </a:extLst>
                </a:gridCol>
                <a:gridCol w="1222895">
                  <a:extLst>
                    <a:ext uri="{9D8B030D-6E8A-4147-A177-3AD203B41FA5}">
                      <a16:colId xmlns:a16="http://schemas.microsoft.com/office/drawing/2014/main" val="3013906008"/>
                    </a:ext>
                  </a:extLst>
                </a:gridCol>
                <a:gridCol w="1222895">
                  <a:extLst>
                    <a:ext uri="{9D8B030D-6E8A-4147-A177-3AD203B41FA5}">
                      <a16:colId xmlns:a16="http://schemas.microsoft.com/office/drawing/2014/main" val="3817469143"/>
                    </a:ext>
                  </a:extLst>
                </a:gridCol>
              </a:tblGrid>
              <a:tr h="409575">
                <a:tc>
                  <a:txBody>
                    <a:bodyPr/>
                    <a:lstStyle/>
                    <a:p>
                      <a:pPr algn="l" fontAlgn="ctr"/>
                      <a:r>
                        <a:rPr lang="en-NZ" sz="900" b="0" i="0" u="none" strike="noStrike" dirty="0">
                          <a:solidFill>
                            <a:srgbClr val="000000"/>
                          </a:solidFill>
                          <a:effectLst/>
                          <a:latin typeface="Arial" panose="020B0604020202020204" pitchFamily="34" charset="0"/>
                        </a:rPr>
                        <a:t>NZ European</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Arial" panose="020B0604020202020204" pitchFamily="34" charset="0"/>
                        </a:rPr>
                        <a:t>Māori</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Arial" panose="020B0604020202020204" pitchFamily="34" charset="0"/>
                        </a:rPr>
                        <a:t>Pacific Peoples</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Arial" panose="020B0604020202020204" pitchFamily="34" charset="0"/>
                        </a:rPr>
                        <a:t>Asian</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NZ" sz="900" b="0" i="0" u="none" strike="noStrike" dirty="0">
                          <a:solidFill>
                            <a:srgbClr val="000000"/>
                          </a:solidFill>
                          <a:effectLst/>
                          <a:latin typeface="Arial" panose="020B0604020202020204" pitchFamily="34" charset="0"/>
                        </a:rPr>
                        <a:t>Other</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740106"/>
                  </a:ext>
                </a:extLst>
              </a:tr>
            </a:tbl>
          </a:graphicData>
        </a:graphic>
      </p:graphicFrame>
      <p:sp>
        <p:nvSpPr>
          <p:cNvPr id="24" name="Rectangle 23">
            <a:extLst>
              <a:ext uri="{FF2B5EF4-FFF2-40B4-BE49-F238E27FC236}">
                <a16:creationId xmlns:a16="http://schemas.microsoft.com/office/drawing/2014/main" id="{81AE93A5-178E-388A-BD8A-61794AF35D05}"/>
              </a:ext>
            </a:extLst>
          </p:cNvPr>
          <p:cNvSpPr/>
          <p:nvPr/>
        </p:nvSpPr>
        <p:spPr>
          <a:xfrm>
            <a:off x="2861718" y="5737460"/>
            <a:ext cx="144000" cy="144000"/>
          </a:xfrm>
          <a:prstGeom prst="rect">
            <a:avLst/>
          </a:prstGeom>
          <a:solidFill>
            <a:srgbClr val="3A4A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id="{9A06B759-411F-ADEA-D585-6A87FABF8E6A}"/>
              </a:ext>
            </a:extLst>
          </p:cNvPr>
          <p:cNvSpPr/>
          <p:nvPr/>
        </p:nvSpPr>
        <p:spPr>
          <a:xfrm>
            <a:off x="4077136" y="5737460"/>
            <a:ext cx="144000" cy="144000"/>
          </a:xfrm>
          <a:prstGeom prst="rect">
            <a:avLst/>
          </a:prstGeom>
          <a:solidFill>
            <a:srgbClr val="80C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25">
            <a:extLst>
              <a:ext uri="{FF2B5EF4-FFF2-40B4-BE49-F238E27FC236}">
                <a16:creationId xmlns:a16="http://schemas.microsoft.com/office/drawing/2014/main" id="{C618FA6D-8E19-A507-FEAD-31CD0046C375}"/>
              </a:ext>
            </a:extLst>
          </p:cNvPr>
          <p:cNvSpPr/>
          <p:nvPr/>
        </p:nvSpPr>
        <p:spPr>
          <a:xfrm>
            <a:off x="5292552" y="5737460"/>
            <a:ext cx="144000" cy="144000"/>
          </a:xfrm>
          <a:prstGeom prst="rect">
            <a:avLst/>
          </a:prstGeom>
          <a:solidFill>
            <a:srgbClr val="BFA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a:extLst>
              <a:ext uri="{FF2B5EF4-FFF2-40B4-BE49-F238E27FC236}">
                <a16:creationId xmlns:a16="http://schemas.microsoft.com/office/drawing/2014/main" id="{36E12586-E043-216E-2C96-D6064DF35F6A}"/>
              </a:ext>
            </a:extLst>
          </p:cNvPr>
          <p:cNvSpPr/>
          <p:nvPr/>
        </p:nvSpPr>
        <p:spPr>
          <a:xfrm>
            <a:off x="6517218" y="5737460"/>
            <a:ext cx="144000" cy="144000"/>
          </a:xfrm>
          <a:prstGeom prst="rect">
            <a:avLst/>
          </a:prstGeom>
          <a:solidFill>
            <a:srgbClr val="9DA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Rectangle 27">
            <a:extLst>
              <a:ext uri="{FF2B5EF4-FFF2-40B4-BE49-F238E27FC236}">
                <a16:creationId xmlns:a16="http://schemas.microsoft.com/office/drawing/2014/main" id="{DCF07765-3F7B-431F-E6C1-B1907023A2DC}"/>
              </a:ext>
            </a:extLst>
          </p:cNvPr>
          <p:cNvSpPr/>
          <p:nvPr/>
        </p:nvSpPr>
        <p:spPr>
          <a:xfrm>
            <a:off x="7741872" y="5737460"/>
            <a:ext cx="144000" cy="144000"/>
          </a:xfrm>
          <a:prstGeom prst="rect">
            <a:avLst/>
          </a:prstGeom>
          <a:solidFill>
            <a:srgbClr val="A7B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Text Placeholder 2">
            <a:extLst>
              <a:ext uri="{FF2B5EF4-FFF2-40B4-BE49-F238E27FC236}">
                <a16:creationId xmlns:a16="http://schemas.microsoft.com/office/drawing/2014/main" id="{DBC7E64A-7B55-AFF6-FB0F-35519C98890E}"/>
              </a:ext>
            </a:extLst>
          </p:cNvPr>
          <p:cNvSpPr txBox="1">
            <a:spLocks/>
          </p:cNvSpPr>
          <p:nvPr/>
        </p:nvSpPr>
        <p:spPr>
          <a:xfrm>
            <a:off x="196274" y="1859275"/>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Tree>
    <p:extLst>
      <p:ext uri="{BB962C8B-B14F-4D97-AF65-F5344CB8AC3E}">
        <p14:creationId xmlns:p14="http://schemas.microsoft.com/office/powerpoint/2010/main" val="420506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24EAB8-57D0-0666-76B7-5881C8718B3D}"/>
              </a:ext>
            </a:extLst>
          </p:cNvPr>
          <p:cNvSpPr>
            <a:spLocks noGrp="1"/>
          </p:cNvSpPr>
          <p:nvPr>
            <p:ph type="body" sz="quarter" idx="15"/>
          </p:nvPr>
        </p:nvSpPr>
        <p:spPr/>
        <p:txBody>
          <a:bodyPr/>
          <a:lstStyle/>
          <a:p>
            <a:r>
              <a:rPr lang="en-NZ" dirty="0"/>
              <a:t>Māori, Pacific workers and Asian workers are significantly more likely to be subject to multiple racial harassment behaviours. Over a third (37%) of Pacific workers have experienced four or more of the types of racial harassment over the last five years.</a:t>
            </a:r>
          </a:p>
        </p:txBody>
      </p:sp>
      <p:sp>
        <p:nvSpPr>
          <p:cNvPr id="7" name="TextBox 6">
            <a:extLst>
              <a:ext uri="{FF2B5EF4-FFF2-40B4-BE49-F238E27FC236}">
                <a16:creationId xmlns:a16="http://schemas.microsoft.com/office/drawing/2014/main" id="{B4029E0E-44D8-05C4-8550-93EB292188E0}"/>
              </a:ext>
            </a:extLst>
          </p:cNvPr>
          <p:cNvSpPr txBox="1"/>
          <p:nvPr/>
        </p:nvSpPr>
        <p:spPr>
          <a:xfrm>
            <a:off x="5763700" y="3059668"/>
            <a:ext cx="3648075" cy="369332"/>
          </a:xfrm>
          <a:prstGeom prst="rect">
            <a:avLst/>
          </a:prstGeom>
          <a:solidFill>
            <a:srgbClr val="FF0000"/>
          </a:solidFill>
        </p:spPr>
        <p:txBody>
          <a:bodyPr wrap="square" rtlCol="0">
            <a:spAutoFit/>
          </a:bodyPr>
          <a:lstStyle/>
          <a:p>
            <a:r>
              <a:rPr lang="en-NZ" dirty="0"/>
              <a:t>CREATE NEW TABLE x ETHNICITY</a:t>
            </a:r>
          </a:p>
        </p:txBody>
      </p:sp>
      <p:graphicFrame>
        <p:nvGraphicFramePr>
          <p:cNvPr id="8" name="Table 8">
            <a:extLst>
              <a:ext uri="{FF2B5EF4-FFF2-40B4-BE49-F238E27FC236}">
                <a16:creationId xmlns:a16="http://schemas.microsoft.com/office/drawing/2014/main" id="{5BC3E43E-119A-F7F9-0836-239D9E47EB1B}"/>
              </a:ext>
            </a:extLst>
          </p:cNvPr>
          <p:cNvGraphicFramePr>
            <a:graphicFrameLocks noGrp="1"/>
          </p:cNvGraphicFramePr>
          <p:nvPr>
            <p:extLst>
              <p:ext uri="{D42A27DB-BD31-4B8C-83A1-F6EECF244321}">
                <p14:modId xmlns:p14="http://schemas.microsoft.com/office/powerpoint/2010/main" val="2372733121"/>
              </p:ext>
            </p:extLst>
          </p:nvPr>
        </p:nvGraphicFramePr>
        <p:xfrm>
          <a:off x="323850" y="1976949"/>
          <a:ext cx="11391898" cy="3585894"/>
        </p:xfrm>
        <a:graphic>
          <a:graphicData uri="http://schemas.openxmlformats.org/drawingml/2006/table">
            <a:tbl>
              <a:tblPr firstRow="1" bandRow="1">
                <a:tableStyleId>{5C22544A-7EE6-4342-B048-85BDC9FD1C3A}</a:tableStyleId>
              </a:tblPr>
              <a:tblGrid>
                <a:gridCol w="2409825">
                  <a:extLst>
                    <a:ext uri="{9D8B030D-6E8A-4147-A177-3AD203B41FA5}">
                      <a16:colId xmlns:a16="http://schemas.microsoft.com/office/drawing/2014/main" val="2900878488"/>
                    </a:ext>
                  </a:extLst>
                </a:gridCol>
                <a:gridCol w="2181225">
                  <a:extLst>
                    <a:ext uri="{9D8B030D-6E8A-4147-A177-3AD203B41FA5}">
                      <a16:colId xmlns:a16="http://schemas.microsoft.com/office/drawing/2014/main" val="1211962459"/>
                    </a:ext>
                  </a:extLst>
                </a:gridCol>
                <a:gridCol w="2223626">
                  <a:extLst>
                    <a:ext uri="{9D8B030D-6E8A-4147-A177-3AD203B41FA5}">
                      <a16:colId xmlns:a16="http://schemas.microsoft.com/office/drawing/2014/main" val="834267341"/>
                    </a:ext>
                  </a:extLst>
                </a:gridCol>
                <a:gridCol w="2288611">
                  <a:extLst>
                    <a:ext uri="{9D8B030D-6E8A-4147-A177-3AD203B41FA5}">
                      <a16:colId xmlns:a16="http://schemas.microsoft.com/office/drawing/2014/main" val="4256445354"/>
                    </a:ext>
                  </a:extLst>
                </a:gridCol>
                <a:gridCol w="2288611">
                  <a:extLst>
                    <a:ext uri="{9D8B030D-6E8A-4147-A177-3AD203B41FA5}">
                      <a16:colId xmlns:a16="http://schemas.microsoft.com/office/drawing/2014/main" val="3605662789"/>
                    </a:ext>
                  </a:extLst>
                </a:gridCol>
              </a:tblGrid>
              <a:tr h="597649">
                <a:tc>
                  <a:txBody>
                    <a:bodyPr/>
                    <a:lstStyle/>
                    <a:p>
                      <a:pPr algn="ctr"/>
                      <a:endParaRPr lang="en-NZ" sz="1800" b="1"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NZ" sz="1800" b="1" dirty="0">
                          <a:solidFill>
                            <a:schemeClr val="bg1"/>
                          </a:solidFill>
                          <a:latin typeface="+mj-lt"/>
                        </a:rPr>
                        <a:t>All workers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NZ" sz="1800" b="1" dirty="0">
                          <a:solidFill>
                            <a:schemeClr val="bg1"/>
                          </a:solidFill>
                          <a:latin typeface="+mj-lt"/>
                        </a:rPr>
                        <a:t>Māori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NZ" sz="1800" b="1" dirty="0">
                          <a:solidFill>
                            <a:schemeClr val="bg1"/>
                          </a:solidFill>
                          <a:latin typeface="+mj-lt"/>
                        </a:rPr>
                        <a:t>Pacific peoples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NZ" sz="1800" b="1" dirty="0">
                          <a:solidFill>
                            <a:schemeClr val="bg1"/>
                          </a:solidFill>
                          <a:latin typeface="+mj-lt"/>
                        </a:rPr>
                        <a:t>Asian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03660249"/>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One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39%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52%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NZ" sz="2000" b="1" i="0" u="none" strike="noStrike" dirty="0">
                          <a:solidFill>
                            <a:schemeClr val="tx1"/>
                          </a:solidFill>
                          <a:effectLst/>
                          <a:latin typeface="+mj-lt"/>
                        </a:rPr>
                        <a:t>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9797505"/>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Two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NZ" sz="2000" b="1" i="0" u="none" strike="noStrike" dirty="0">
                          <a:solidFill>
                            <a:schemeClr val="tx1"/>
                          </a:solidFill>
                          <a:effectLst/>
                          <a:latin typeface="+mj-lt"/>
                        </a:rPr>
                        <a:t>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8122360"/>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Three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NZ" sz="2000" b="1" i="0" u="none" strike="noStrike" dirty="0">
                          <a:solidFill>
                            <a:schemeClr val="tx1"/>
                          </a:solidFill>
                          <a:effectLst/>
                          <a:latin typeface="+mj-lt"/>
                        </a:rPr>
                        <a:t>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0424474"/>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Four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NZ" sz="2000" b="1" i="0" u="none" strike="noStrike" dirty="0">
                          <a:solidFill>
                            <a:schemeClr val="tx1"/>
                          </a:solidFill>
                          <a:effectLst/>
                          <a:latin typeface="+mj-lt"/>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12961949"/>
                  </a:ext>
                </a:extLst>
              </a:tr>
              <a:tr h="597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dirty="0">
                          <a:solidFill>
                            <a:schemeClr val="tx1"/>
                          </a:solidFill>
                          <a:latin typeface="+mj-lt"/>
                        </a:rPr>
                        <a:t>Five or more behaviours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NZ" sz="2000" b="1" dirty="0">
                          <a:solidFill>
                            <a:schemeClr val="tx1"/>
                          </a:solidFill>
                          <a:latin typeface="+mj-lt"/>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NZ" sz="2000" b="1" i="0" u="none" strike="noStrike" dirty="0">
                          <a:solidFill>
                            <a:schemeClr val="tx1"/>
                          </a:solidFill>
                          <a:effectLst/>
                          <a:latin typeface="+mj-lt"/>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b"/>
                      <a:r>
                        <a:rPr lang="en-NZ" sz="2000" b="1" i="0" u="none" strike="noStrike" dirty="0">
                          <a:solidFill>
                            <a:schemeClr val="tx1"/>
                          </a:solidFill>
                          <a:effectLst/>
                          <a:latin typeface="+mj-lt"/>
                        </a:rPr>
                        <a:t>27%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NZ" sz="2000" b="1" i="0" u="none" strike="noStrike" dirty="0">
                          <a:solidFill>
                            <a:schemeClr val="tx1"/>
                          </a:solidFill>
                          <a:effectLst/>
                          <a:latin typeface="+mj-lt"/>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19124621"/>
                  </a:ext>
                </a:extLst>
              </a:tr>
            </a:tbl>
          </a:graphicData>
        </a:graphic>
      </p:graphicFrame>
      <p:sp>
        <p:nvSpPr>
          <p:cNvPr id="9" name="Title 1">
            <a:extLst>
              <a:ext uri="{FF2B5EF4-FFF2-40B4-BE49-F238E27FC236}">
                <a16:creationId xmlns:a16="http://schemas.microsoft.com/office/drawing/2014/main" id="{A77DD612-B0C8-AA2F-CA52-594819DA77C2}"/>
              </a:ext>
            </a:extLst>
          </p:cNvPr>
          <p:cNvSpPr>
            <a:spLocks noGrp="1"/>
          </p:cNvSpPr>
          <p:nvPr>
            <p:ph type="ctrTitle"/>
          </p:nvPr>
        </p:nvSpPr>
        <p:spPr>
          <a:xfrm>
            <a:off x="360363" y="179388"/>
            <a:ext cx="9463087" cy="369887"/>
          </a:xfrm>
        </p:spPr>
        <p:txBody>
          <a:bodyPr/>
          <a:lstStyle/>
          <a:p>
            <a:r>
              <a:rPr lang="en-NZ" sz="1500" spc="0" dirty="0"/>
              <a:t>RACIAL HARASSMENT BEHAVIOURS EXPERIENCED IN LAST 5 YEARS </a:t>
            </a:r>
          </a:p>
        </p:txBody>
      </p:sp>
      <p:sp>
        <p:nvSpPr>
          <p:cNvPr id="10" name="Footer Placeholder 4">
            <a:extLst>
              <a:ext uri="{FF2B5EF4-FFF2-40B4-BE49-F238E27FC236}">
                <a16:creationId xmlns:a16="http://schemas.microsoft.com/office/drawing/2014/main" id="{A4E8DE82-C8C1-9E37-8E22-F5CF7C124633}"/>
              </a:ext>
            </a:extLst>
          </p:cNvPr>
          <p:cNvSpPr>
            <a:spLocks noGrp="1"/>
          </p:cNvSpPr>
          <p:nvPr>
            <p:ph type="ftr" sz="quarter" idx="17"/>
          </p:nvPr>
        </p:nvSpPr>
        <p:spPr>
          <a:xfrm>
            <a:off x="359999" y="6178635"/>
            <a:ext cx="9051775" cy="507831"/>
          </a:xfrm>
        </p:spPr>
        <p:txBody>
          <a:bodyPr/>
          <a:lstStyle/>
          <a:p>
            <a:r>
              <a:rPr lang="en-NZ" sz="900" dirty="0"/>
              <a:t>Base: All respondents (2,512)</a:t>
            </a:r>
          </a:p>
          <a:p>
            <a:r>
              <a:rPr lang="en-NZ" sz="900" i="1" dirty="0"/>
              <a:t>Q7 In the last 5 years, have you personally experienced this in a work environment (e.g. from a colleague or customer/client)? </a:t>
            </a:r>
            <a:r>
              <a:rPr lang="en-NZ" sz="900" dirty="0"/>
              <a:t>Respondents were shown 12 racial harassment behaviours.</a:t>
            </a:r>
            <a:endParaRPr lang="en-NZ" sz="900" i="1" dirty="0"/>
          </a:p>
          <a:p>
            <a:endParaRPr lang="en-NZ" sz="900" i="1" dirty="0"/>
          </a:p>
        </p:txBody>
      </p:sp>
    </p:spTree>
    <p:extLst>
      <p:ext uri="{BB962C8B-B14F-4D97-AF65-F5344CB8AC3E}">
        <p14:creationId xmlns:p14="http://schemas.microsoft.com/office/powerpoint/2010/main" val="238995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03F2D1-31E7-449B-F9C7-61E14425AFCD}"/>
              </a:ext>
            </a:extLst>
          </p:cNvPr>
          <p:cNvSpPr/>
          <p:nvPr/>
        </p:nvSpPr>
        <p:spPr>
          <a:xfrm>
            <a:off x="0" y="1421264"/>
            <a:ext cx="12192000" cy="4591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spc="0" dirty="0"/>
              <a:t>LAST EXPERIENCE AND DURATION OF RACIAL HARASSMENT </a:t>
            </a:r>
          </a:p>
        </p:txBody>
      </p:sp>
      <p:sp>
        <p:nvSpPr>
          <p:cNvPr id="5" name="Footer Placeholder 4"/>
          <p:cNvSpPr>
            <a:spLocks noGrp="1"/>
          </p:cNvSpPr>
          <p:nvPr>
            <p:ph type="ftr" sz="quarter" idx="17"/>
          </p:nvPr>
        </p:nvSpPr>
        <p:spPr>
          <a:xfrm>
            <a:off x="359999" y="6178634"/>
            <a:ext cx="8728341" cy="507831"/>
          </a:xfrm>
        </p:spPr>
        <p:txBody>
          <a:bodyPr/>
          <a:lstStyle/>
          <a:p>
            <a:r>
              <a:rPr lang="en-NZ" sz="900" dirty="0"/>
              <a:t>Base: Respondents who have experienced racial harassment (1,038)</a:t>
            </a:r>
          </a:p>
          <a:p>
            <a:r>
              <a:rPr lang="en-NZ" sz="900" i="1" dirty="0"/>
              <a:t>Q8 When did you last experience the racial harassment/any of these negative behaviours/this negative behaviour?</a:t>
            </a:r>
            <a:br>
              <a:rPr lang="en-NZ" sz="900" i="1" dirty="0"/>
            </a:br>
            <a:r>
              <a:rPr lang="en-NZ" sz="900" i="1" dirty="0"/>
              <a:t>Q9 Now thinking about the racial harassment/the negative behaviours about how long did it go/has it gone on for?</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206117745"/>
              </p:ext>
            </p:extLst>
          </p:nvPr>
        </p:nvGraphicFramePr>
        <p:xfrm>
          <a:off x="235130" y="823748"/>
          <a:ext cx="11596869" cy="31278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1302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aphicFrame>
        <p:nvGraphicFramePr>
          <p:cNvPr id="9" name="Chart 8">
            <a:extLst>
              <a:ext uri="{FF2B5EF4-FFF2-40B4-BE49-F238E27FC236}">
                <a16:creationId xmlns:a16="http://schemas.microsoft.com/office/drawing/2014/main" id="{0CBDCD07-1FDF-42DD-8274-341B01F160BC}"/>
              </a:ext>
            </a:extLst>
          </p:cNvPr>
          <p:cNvGraphicFramePr/>
          <p:nvPr>
            <p:extLst>
              <p:ext uri="{D42A27DB-BD31-4B8C-83A1-F6EECF244321}">
                <p14:modId xmlns:p14="http://schemas.microsoft.com/office/powerpoint/2010/main" val="525370036"/>
              </p:ext>
            </p:extLst>
          </p:nvPr>
        </p:nvGraphicFramePr>
        <p:xfrm>
          <a:off x="187994" y="3003863"/>
          <a:ext cx="11596869" cy="3127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DFFE492B-55D4-49A3-B6F4-717BC825BBBB}"/>
              </a:ext>
            </a:extLst>
          </p:cNvPr>
          <p:cNvSpPr txBox="1">
            <a:spLocks/>
          </p:cNvSpPr>
          <p:nvPr/>
        </p:nvSpPr>
        <p:spPr>
          <a:xfrm>
            <a:off x="596090" y="1674499"/>
            <a:ext cx="3533458"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LAST EXPERIENCE OF RACIAL HARASSMENT</a:t>
            </a:r>
          </a:p>
        </p:txBody>
      </p:sp>
      <p:sp>
        <p:nvSpPr>
          <p:cNvPr id="11" name="Text Placeholder 2">
            <a:extLst>
              <a:ext uri="{FF2B5EF4-FFF2-40B4-BE49-F238E27FC236}">
                <a16:creationId xmlns:a16="http://schemas.microsoft.com/office/drawing/2014/main" id="{1FC01E19-5C2C-43E0-88B7-21EA2AF01AA1}"/>
              </a:ext>
            </a:extLst>
          </p:cNvPr>
          <p:cNvSpPr txBox="1">
            <a:spLocks/>
          </p:cNvSpPr>
          <p:nvPr/>
        </p:nvSpPr>
        <p:spPr>
          <a:xfrm>
            <a:off x="596090" y="3783968"/>
            <a:ext cx="3533458"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DURATION OF RACIAL HARASSMENT</a:t>
            </a:r>
          </a:p>
        </p:txBody>
      </p:sp>
      <p:sp>
        <p:nvSpPr>
          <p:cNvPr id="12" name="Text Placeholder 2">
            <a:extLst>
              <a:ext uri="{FF2B5EF4-FFF2-40B4-BE49-F238E27FC236}">
                <a16:creationId xmlns:a16="http://schemas.microsoft.com/office/drawing/2014/main" id="{B185C758-FF5E-4625-9333-BA6B8AC2046F}"/>
              </a:ext>
            </a:extLst>
          </p:cNvPr>
          <p:cNvSpPr txBox="1">
            <a:spLocks/>
          </p:cNvSpPr>
          <p:nvPr/>
        </p:nvSpPr>
        <p:spPr>
          <a:xfrm>
            <a:off x="596090" y="4006814"/>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cxnSp>
        <p:nvCxnSpPr>
          <p:cNvPr id="13" name="Straight Connector 12">
            <a:extLst>
              <a:ext uri="{FF2B5EF4-FFF2-40B4-BE49-F238E27FC236}">
                <a16:creationId xmlns:a16="http://schemas.microsoft.com/office/drawing/2014/main" id="{3DD2DC9C-4A5A-429B-8A0C-4635024023A2}"/>
              </a:ext>
            </a:extLst>
          </p:cNvPr>
          <p:cNvCxnSpPr>
            <a:cxnSpLocks/>
          </p:cNvCxnSpPr>
          <p:nvPr/>
        </p:nvCxnSpPr>
        <p:spPr>
          <a:xfrm>
            <a:off x="521110" y="3824748"/>
            <a:ext cx="109629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E86A9C3D-E475-7AAC-ACF6-955280529888}"/>
              </a:ext>
            </a:extLst>
          </p:cNvPr>
          <p:cNvSpPr>
            <a:spLocks noGrp="1"/>
          </p:cNvSpPr>
          <p:nvPr>
            <p:ph type="body" sz="quarter" idx="15"/>
          </p:nvPr>
        </p:nvSpPr>
        <p:spPr/>
        <p:txBody>
          <a:bodyPr>
            <a:normAutofit fontScale="77500" lnSpcReduction="20000"/>
          </a:bodyPr>
          <a:lstStyle/>
          <a:p>
            <a:r>
              <a:rPr lang="en-NZ" sz="1800" dirty="0">
                <a:latin typeface="Segoe UI" panose="020B0502040204020203" pitchFamily="34" charset="0"/>
              </a:rPr>
              <a:t>For over a third (35%) of workers who have experienced racial harassment, the harassment is current or recent (within the last 12 months). </a:t>
            </a:r>
            <a:endParaRPr lang="en-NZ" sz="1800" dirty="0">
              <a:effectLst/>
              <a:latin typeface="Segoe UI" panose="020B0502040204020203" pitchFamily="34" charset="0"/>
            </a:endParaRPr>
          </a:p>
          <a:p>
            <a:r>
              <a:rPr lang="en-NZ" sz="1800" dirty="0">
                <a:effectLst/>
                <a:latin typeface="Segoe UI" panose="020B0502040204020203" pitchFamily="34" charset="0"/>
              </a:rPr>
              <a:t>T</a:t>
            </a:r>
            <a:r>
              <a:rPr lang="en-NZ" sz="1800" dirty="0">
                <a:latin typeface="Segoe UI" panose="020B0502040204020203" pitchFamily="34" charset="0"/>
              </a:rPr>
              <a:t>he harassment was a one off for a third of workers who have experienced racial harassment, but for a similar proportion (31%) the harassment has lasted longer than six months.</a:t>
            </a:r>
            <a:endParaRPr lang="en-NZ" dirty="0"/>
          </a:p>
        </p:txBody>
      </p:sp>
    </p:spTree>
    <p:extLst>
      <p:ext uri="{BB962C8B-B14F-4D97-AF65-F5344CB8AC3E}">
        <p14:creationId xmlns:p14="http://schemas.microsoft.com/office/powerpoint/2010/main" val="224154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AA77B6-5D1C-C26E-91CF-F46D6EAEE074}"/>
              </a:ext>
            </a:extLst>
          </p:cNvPr>
          <p:cNvSpPr/>
          <p:nvPr/>
        </p:nvSpPr>
        <p:spPr>
          <a:xfrm>
            <a:off x="7889815" y="1715999"/>
            <a:ext cx="3629853" cy="37799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DAB3C13C-C2F2-5A24-F897-396CC1E40795}"/>
              </a:ext>
            </a:extLst>
          </p:cNvPr>
          <p:cNvSpPr/>
          <p:nvPr/>
        </p:nvSpPr>
        <p:spPr>
          <a:xfrm>
            <a:off x="4259962" y="1715999"/>
            <a:ext cx="3629853" cy="3779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a:extLst>
              <a:ext uri="{FF2B5EF4-FFF2-40B4-BE49-F238E27FC236}">
                <a16:creationId xmlns:a16="http://schemas.microsoft.com/office/drawing/2014/main" id="{79C4243E-2D84-4505-AFE7-C19EE3EF1755}"/>
              </a:ext>
            </a:extLst>
          </p:cNvPr>
          <p:cNvSpPr/>
          <p:nvPr/>
        </p:nvSpPr>
        <p:spPr>
          <a:xfrm>
            <a:off x="630109" y="1715999"/>
            <a:ext cx="3629853" cy="3779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p:txBody>
          <a:bodyPr/>
          <a:lstStyle/>
          <a:p>
            <a:r>
              <a:rPr lang="en-NZ" sz="1500" dirty="0"/>
              <a:t>BYSTANDER PREVALENCE OF RACIAL HARASSMENT IN THE LAST 5 YEARS</a:t>
            </a:r>
            <a:endParaRPr lang="en-NZ" sz="1500" spc="0" dirty="0"/>
          </a:p>
        </p:txBody>
      </p:sp>
      <p:sp>
        <p:nvSpPr>
          <p:cNvPr id="5" name="Footer Placeholder 4"/>
          <p:cNvSpPr>
            <a:spLocks noGrp="1"/>
          </p:cNvSpPr>
          <p:nvPr>
            <p:ph type="ftr" sz="quarter" idx="17"/>
          </p:nvPr>
        </p:nvSpPr>
        <p:spPr>
          <a:xfrm>
            <a:off x="360000" y="6247884"/>
            <a:ext cx="7234600" cy="369332"/>
          </a:xfrm>
        </p:spPr>
        <p:txBody>
          <a:bodyPr/>
          <a:lstStyle/>
          <a:p>
            <a:r>
              <a:rPr lang="en-NZ" sz="900" dirty="0"/>
              <a:t>Base: All respondents (2,512)</a:t>
            </a:r>
          </a:p>
          <a:p>
            <a:r>
              <a:rPr lang="en-NZ" sz="900" i="1" dirty="0"/>
              <a:t>Q10 Have you been aware of racial harassment happening to someone else in your workplace in the last 5 years?</a:t>
            </a:r>
          </a:p>
        </p:txBody>
      </p:sp>
      <p:grpSp>
        <p:nvGrpSpPr>
          <p:cNvPr id="12" name="Group 11">
            <a:extLst>
              <a:ext uri="{FF2B5EF4-FFF2-40B4-BE49-F238E27FC236}">
                <a16:creationId xmlns:a16="http://schemas.microsoft.com/office/drawing/2014/main" id="{29932CFF-1BE1-87DE-9D47-44208CF7B2E4}"/>
              </a:ext>
            </a:extLst>
          </p:cNvPr>
          <p:cNvGrpSpPr/>
          <p:nvPr/>
        </p:nvGrpSpPr>
        <p:grpSpPr>
          <a:xfrm>
            <a:off x="1704975" y="2342122"/>
            <a:ext cx="1455975" cy="1440000"/>
            <a:chOff x="1657350" y="2627872"/>
            <a:chExt cx="1455975" cy="1440000"/>
          </a:xfrm>
        </p:grpSpPr>
        <p:sp>
          <p:nvSpPr>
            <p:cNvPr id="4" name="Oval 3">
              <a:extLst>
                <a:ext uri="{FF2B5EF4-FFF2-40B4-BE49-F238E27FC236}">
                  <a16:creationId xmlns:a16="http://schemas.microsoft.com/office/drawing/2014/main" id="{C5F67393-338A-7DB7-A8B1-117E53BFD44B}"/>
                </a:ext>
              </a:extLst>
            </p:cNvPr>
            <p:cNvSpPr/>
            <p:nvPr/>
          </p:nvSpPr>
          <p:spPr>
            <a:xfrm>
              <a:off x="1657350" y="2627872"/>
              <a:ext cx="1440000" cy="144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sz="3200" dirty="0">
                <a:latin typeface="+mj-lt"/>
              </a:endParaRPr>
            </a:p>
          </p:txBody>
        </p:sp>
        <p:sp>
          <p:nvSpPr>
            <p:cNvPr id="6" name="TextBox 5">
              <a:extLst>
                <a:ext uri="{FF2B5EF4-FFF2-40B4-BE49-F238E27FC236}">
                  <a16:creationId xmlns:a16="http://schemas.microsoft.com/office/drawing/2014/main" id="{6F7433A4-2197-72AE-3908-4B9686E4A1B6}"/>
                </a:ext>
              </a:extLst>
            </p:cNvPr>
            <p:cNvSpPr txBox="1"/>
            <p:nvPr/>
          </p:nvSpPr>
          <p:spPr>
            <a:xfrm>
              <a:off x="1699573" y="2895139"/>
              <a:ext cx="1413752" cy="923330"/>
            </a:xfrm>
            <a:prstGeom prst="rect">
              <a:avLst/>
            </a:prstGeom>
            <a:noFill/>
          </p:spPr>
          <p:txBody>
            <a:bodyPr wrap="square" rtlCol="0">
              <a:spAutoFit/>
            </a:bodyPr>
            <a:lstStyle/>
            <a:p>
              <a:pPr algn="ctr"/>
              <a:r>
                <a:rPr lang="en-NZ" sz="5400" b="1" dirty="0">
                  <a:solidFill>
                    <a:schemeClr val="bg1"/>
                  </a:solidFill>
                  <a:latin typeface="+mj-lt"/>
                </a:rPr>
                <a:t>17</a:t>
              </a:r>
              <a:r>
                <a:rPr lang="en-NZ" sz="2000" b="1" dirty="0">
                  <a:solidFill>
                    <a:schemeClr val="bg1"/>
                  </a:solidFill>
                  <a:latin typeface="+mj-lt"/>
                </a:rPr>
                <a:t>%</a:t>
              </a:r>
              <a:endParaRPr lang="en-NZ" sz="4400" b="1" dirty="0">
                <a:solidFill>
                  <a:schemeClr val="bg1"/>
                </a:solidFill>
                <a:latin typeface="+mj-lt"/>
              </a:endParaRPr>
            </a:p>
          </p:txBody>
        </p:sp>
      </p:grpSp>
      <p:grpSp>
        <p:nvGrpSpPr>
          <p:cNvPr id="9" name="Group 8">
            <a:extLst>
              <a:ext uri="{FF2B5EF4-FFF2-40B4-BE49-F238E27FC236}">
                <a16:creationId xmlns:a16="http://schemas.microsoft.com/office/drawing/2014/main" id="{F3949B51-CE53-F494-0ECB-9AA94B5457F8}"/>
              </a:ext>
            </a:extLst>
          </p:cNvPr>
          <p:cNvGrpSpPr/>
          <p:nvPr/>
        </p:nvGrpSpPr>
        <p:grpSpPr>
          <a:xfrm>
            <a:off x="5352787" y="2299459"/>
            <a:ext cx="1547699" cy="1440000"/>
            <a:chOff x="5133712" y="2585209"/>
            <a:chExt cx="1547699" cy="1440000"/>
          </a:xfrm>
        </p:grpSpPr>
        <p:sp>
          <p:nvSpPr>
            <p:cNvPr id="10" name="Oval 9">
              <a:extLst>
                <a:ext uri="{FF2B5EF4-FFF2-40B4-BE49-F238E27FC236}">
                  <a16:creationId xmlns:a16="http://schemas.microsoft.com/office/drawing/2014/main" id="{55C52944-B355-7F2B-85EE-E0F2BAC0AAE3}"/>
                </a:ext>
              </a:extLst>
            </p:cNvPr>
            <p:cNvSpPr/>
            <p:nvPr/>
          </p:nvSpPr>
          <p:spPr>
            <a:xfrm>
              <a:off x="5133712" y="2585209"/>
              <a:ext cx="1440000" cy="144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sz="3200" dirty="0">
                <a:latin typeface="+mj-lt"/>
              </a:endParaRPr>
            </a:p>
          </p:txBody>
        </p:sp>
        <p:sp>
          <p:nvSpPr>
            <p:cNvPr id="13" name="TextBox 12">
              <a:extLst>
                <a:ext uri="{FF2B5EF4-FFF2-40B4-BE49-F238E27FC236}">
                  <a16:creationId xmlns:a16="http://schemas.microsoft.com/office/drawing/2014/main" id="{2150ED55-A108-47B9-380F-DA52012B0B18}"/>
                </a:ext>
              </a:extLst>
            </p:cNvPr>
            <p:cNvSpPr txBox="1"/>
            <p:nvPr/>
          </p:nvSpPr>
          <p:spPr>
            <a:xfrm>
              <a:off x="5259193" y="2880678"/>
              <a:ext cx="1422218" cy="923330"/>
            </a:xfrm>
            <a:prstGeom prst="rect">
              <a:avLst/>
            </a:prstGeom>
            <a:noFill/>
          </p:spPr>
          <p:txBody>
            <a:bodyPr wrap="square" rtlCol="0">
              <a:spAutoFit/>
            </a:bodyPr>
            <a:lstStyle/>
            <a:p>
              <a:pPr algn="ctr"/>
              <a:r>
                <a:rPr lang="en-NZ" sz="5400" b="1" dirty="0">
                  <a:solidFill>
                    <a:schemeClr val="bg1"/>
                  </a:solidFill>
                  <a:latin typeface="+mj-lt"/>
                </a:rPr>
                <a:t>8</a:t>
              </a:r>
              <a:r>
                <a:rPr lang="en-NZ" sz="2000" b="1" dirty="0">
                  <a:solidFill>
                    <a:schemeClr val="bg1"/>
                  </a:solidFill>
                  <a:latin typeface="+mj-lt"/>
                </a:rPr>
                <a:t>%</a:t>
              </a:r>
              <a:endParaRPr lang="en-NZ" sz="4400" b="1" dirty="0">
                <a:solidFill>
                  <a:schemeClr val="bg1"/>
                </a:solidFill>
                <a:latin typeface="+mj-lt"/>
              </a:endParaRPr>
            </a:p>
          </p:txBody>
        </p:sp>
      </p:grpSp>
      <p:grpSp>
        <p:nvGrpSpPr>
          <p:cNvPr id="8" name="Group 7">
            <a:extLst>
              <a:ext uri="{FF2B5EF4-FFF2-40B4-BE49-F238E27FC236}">
                <a16:creationId xmlns:a16="http://schemas.microsoft.com/office/drawing/2014/main" id="{D1E3F81C-0C79-738B-5F46-C6E56D6A3BD4}"/>
              </a:ext>
            </a:extLst>
          </p:cNvPr>
          <p:cNvGrpSpPr/>
          <p:nvPr/>
        </p:nvGrpSpPr>
        <p:grpSpPr>
          <a:xfrm>
            <a:off x="8980656" y="2287691"/>
            <a:ext cx="1607021" cy="1440000"/>
            <a:chOff x="8685381" y="2573441"/>
            <a:chExt cx="1607021" cy="1440000"/>
          </a:xfrm>
        </p:grpSpPr>
        <p:sp>
          <p:nvSpPr>
            <p:cNvPr id="11" name="Oval 10">
              <a:extLst>
                <a:ext uri="{FF2B5EF4-FFF2-40B4-BE49-F238E27FC236}">
                  <a16:creationId xmlns:a16="http://schemas.microsoft.com/office/drawing/2014/main" id="{E05EFB02-840E-A872-1266-3B1584FF2AD7}"/>
                </a:ext>
              </a:extLst>
            </p:cNvPr>
            <p:cNvSpPr/>
            <p:nvPr/>
          </p:nvSpPr>
          <p:spPr>
            <a:xfrm>
              <a:off x="8685381" y="2573441"/>
              <a:ext cx="144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sz="3200" dirty="0">
                <a:latin typeface="+mj-lt"/>
              </a:endParaRPr>
            </a:p>
          </p:txBody>
        </p:sp>
        <p:sp>
          <p:nvSpPr>
            <p:cNvPr id="14" name="TextBox 13">
              <a:extLst>
                <a:ext uri="{FF2B5EF4-FFF2-40B4-BE49-F238E27FC236}">
                  <a16:creationId xmlns:a16="http://schemas.microsoft.com/office/drawing/2014/main" id="{62568018-9109-9E06-8FF1-B8D06452FFDB}"/>
                </a:ext>
              </a:extLst>
            </p:cNvPr>
            <p:cNvSpPr txBox="1"/>
            <p:nvPr/>
          </p:nvSpPr>
          <p:spPr>
            <a:xfrm>
              <a:off x="8852402" y="2873556"/>
              <a:ext cx="1440000" cy="923330"/>
            </a:xfrm>
            <a:prstGeom prst="rect">
              <a:avLst/>
            </a:prstGeom>
            <a:noFill/>
          </p:spPr>
          <p:txBody>
            <a:bodyPr wrap="square" rtlCol="0">
              <a:spAutoFit/>
            </a:bodyPr>
            <a:lstStyle/>
            <a:p>
              <a:pPr algn="ctr"/>
              <a:r>
                <a:rPr lang="en-NZ" sz="5400" b="1" dirty="0">
                  <a:solidFill>
                    <a:schemeClr val="bg1"/>
                  </a:solidFill>
                  <a:latin typeface="+mj-lt"/>
                </a:rPr>
                <a:t>8</a:t>
              </a:r>
              <a:r>
                <a:rPr lang="en-NZ" sz="2000" b="1" dirty="0">
                  <a:solidFill>
                    <a:schemeClr val="bg1"/>
                  </a:solidFill>
                  <a:latin typeface="+mj-lt"/>
                </a:rPr>
                <a:t> % </a:t>
              </a:r>
              <a:endParaRPr lang="en-NZ" sz="4400" b="1" dirty="0">
                <a:solidFill>
                  <a:schemeClr val="bg1"/>
                </a:solidFill>
                <a:latin typeface="+mj-lt"/>
              </a:endParaRPr>
            </a:p>
          </p:txBody>
        </p:sp>
      </p:grpSp>
      <p:sp>
        <p:nvSpPr>
          <p:cNvPr id="17" name="TextBox 16">
            <a:extLst>
              <a:ext uri="{FF2B5EF4-FFF2-40B4-BE49-F238E27FC236}">
                <a16:creationId xmlns:a16="http://schemas.microsoft.com/office/drawing/2014/main" id="{895481F2-B9CD-7AFB-6B63-B267895EF731}"/>
              </a:ext>
            </a:extLst>
          </p:cNvPr>
          <p:cNvSpPr txBox="1"/>
          <p:nvPr/>
        </p:nvSpPr>
        <p:spPr>
          <a:xfrm>
            <a:off x="750777" y="3923682"/>
            <a:ext cx="3388519" cy="1200329"/>
          </a:xfrm>
          <a:prstGeom prst="rect">
            <a:avLst/>
          </a:prstGeom>
          <a:noFill/>
        </p:spPr>
        <p:txBody>
          <a:bodyPr wrap="square">
            <a:spAutoFit/>
          </a:bodyPr>
          <a:lstStyle/>
          <a:p>
            <a:pPr algn="ctr"/>
            <a:r>
              <a:rPr lang="en-US" dirty="0">
                <a:solidFill>
                  <a:schemeClr val="accent2">
                    <a:lumMod val="50000"/>
                  </a:schemeClr>
                </a:solidFill>
                <a:latin typeface="Arial" panose="020B0604020202020204" pitchFamily="34" charset="0"/>
                <a:ea typeface="Times New Roman" panose="02020603050405020304" pitchFamily="18" charset="0"/>
                <a:cs typeface="HelveticaNeue"/>
              </a:rPr>
              <a:t>…of workers o</a:t>
            </a:r>
            <a:r>
              <a:rPr lang="en-US" sz="1800" dirty="0">
                <a:solidFill>
                  <a:schemeClr val="accent2">
                    <a:lumMod val="50000"/>
                  </a:schemeClr>
                </a:solidFill>
                <a:effectLst/>
                <a:latin typeface="Arial" panose="020B0604020202020204" pitchFamily="34" charset="0"/>
                <a:ea typeface="Times New Roman" panose="02020603050405020304" pitchFamily="18" charset="0"/>
                <a:cs typeface="HelveticaNeue"/>
              </a:rPr>
              <a:t>bserved or witnessed </a:t>
            </a:r>
            <a:r>
              <a:rPr lang="en-US" dirty="0">
                <a:solidFill>
                  <a:schemeClr val="accent2">
                    <a:lumMod val="50000"/>
                  </a:schemeClr>
                </a:solidFill>
                <a:latin typeface="Arial" panose="020B0604020202020204" pitchFamily="34" charset="0"/>
                <a:ea typeface="Times New Roman" panose="02020603050405020304" pitchFamily="18" charset="0"/>
                <a:cs typeface="HelveticaNeue"/>
              </a:rPr>
              <a:t>racial harassment </a:t>
            </a:r>
            <a:r>
              <a:rPr lang="en-US" sz="1800" dirty="0">
                <a:solidFill>
                  <a:schemeClr val="accent2">
                    <a:lumMod val="50000"/>
                  </a:schemeClr>
                </a:solidFill>
                <a:effectLst/>
                <a:latin typeface="Arial" panose="020B0604020202020204" pitchFamily="34" charset="0"/>
                <a:ea typeface="Times New Roman" panose="02020603050405020304" pitchFamily="18" charset="0"/>
                <a:cs typeface="HelveticaNeue"/>
              </a:rPr>
              <a:t>happening to someone else in the workplace</a:t>
            </a:r>
            <a:endParaRPr lang="en-NZ" dirty="0">
              <a:solidFill>
                <a:schemeClr val="accent2">
                  <a:lumMod val="50000"/>
                </a:schemeClr>
              </a:solidFill>
            </a:endParaRPr>
          </a:p>
        </p:txBody>
      </p:sp>
      <p:sp>
        <p:nvSpPr>
          <p:cNvPr id="18" name="TextBox 17">
            <a:extLst>
              <a:ext uri="{FF2B5EF4-FFF2-40B4-BE49-F238E27FC236}">
                <a16:creationId xmlns:a16="http://schemas.microsoft.com/office/drawing/2014/main" id="{F7203557-3A3E-B9EA-739A-E98CEA38BC93}"/>
              </a:ext>
            </a:extLst>
          </p:cNvPr>
          <p:cNvSpPr txBox="1"/>
          <p:nvPr/>
        </p:nvSpPr>
        <p:spPr>
          <a:xfrm>
            <a:off x="4385644" y="3921214"/>
            <a:ext cx="3388519" cy="1200329"/>
          </a:xfrm>
          <a:prstGeom prst="rect">
            <a:avLst/>
          </a:prstGeom>
          <a:noFill/>
        </p:spPr>
        <p:txBody>
          <a:bodyPr wrap="square">
            <a:spAutoFit/>
          </a:bodyPr>
          <a:lstStyle/>
          <a:p>
            <a:pPr algn="ctr"/>
            <a:r>
              <a:rPr lang="en-NZ" dirty="0">
                <a:solidFill>
                  <a:schemeClr val="accent4">
                    <a:lumMod val="75000"/>
                  </a:schemeClr>
                </a:solidFill>
                <a:latin typeface="Arial" panose="020B0604020202020204" pitchFamily="34" charset="0"/>
                <a:ea typeface="Times New Roman" panose="02020603050405020304" pitchFamily="18" charset="0"/>
                <a:cs typeface="HelveticaNeue"/>
              </a:rPr>
              <a:t>…of workers were told by someone in their workplace that they were racially harassed</a:t>
            </a:r>
            <a:endParaRPr lang="en-NZ" dirty="0">
              <a:solidFill>
                <a:schemeClr val="accent4">
                  <a:lumMod val="75000"/>
                </a:schemeClr>
              </a:solidFill>
            </a:endParaRPr>
          </a:p>
        </p:txBody>
      </p:sp>
      <p:sp>
        <p:nvSpPr>
          <p:cNvPr id="19" name="TextBox 18">
            <a:extLst>
              <a:ext uri="{FF2B5EF4-FFF2-40B4-BE49-F238E27FC236}">
                <a16:creationId xmlns:a16="http://schemas.microsoft.com/office/drawing/2014/main" id="{436E21F8-08C8-B79E-29A7-55629B506210}"/>
              </a:ext>
            </a:extLst>
          </p:cNvPr>
          <p:cNvSpPr txBox="1"/>
          <p:nvPr/>
        </p:nvSpPr>
        <p:spPr>
          <a:xfrm>
            <a:off x="8011984" y="3916851"/>
            <a:ext cx="3388519" cy="1200329"/>
          </a:xfrm>
          <a:prstGeom prst="rect">
            <a:avLst/>
          </a:prstGeom>
          <a:noFill/>
        </p:spPr>
        <p:txBody>
          <a:bodyPr wrap="square">
            <a:spAutoFit/>
          </a:bodyPr>
          <a:lstStyle/>
          <a:p>
            <a:pPr algn="ctr"/>
            <a:r>
              <a:rPr lang="en-NZ" dirty="0">
                <a:solidFill>
                  <a:srgbClr val="3A4A60"/>
                </a:solidFill>
                <a:latin typeface="Arial" panose="020B0604020202020204" pitchFamily="34" charset="0"/>
                <a:ea typeface="Times New Roman" panose="02020603050405020304" pitchFamily="18" charset="0"/>
                <a:cs typeface="HelveticaNeue"/>
              </a:rPr>
              <a:t>…of workers heard about a person who was racially harassed from other people in their workplace</a:t>
            </a:r>
            <a:endParaRPr lang="en-NZ" dirty="0">
              <a:solidFill>
                <a:srgbClr val="3A4A60"/>
              </a:solidFill>
            </a:endParaRPr>
          </a:p>
        </p:txBody>
      </p:sp>
      <p:sp>
        <p:nvSpPr>
          <p:cNvPr id="15" name="Text Placeholder 14">
            <a:extLst>
              <a:ext uri="{FF2B5EF4-FFF2-40B4-BE49-F238E27FC236}">
                <a16:creationId xmlns:a16="http://schemas.microsoft.com/office/drawing/2014/main" id="{AFFBB3C5-32C3-F9BF-A716-35D7B01E0A0D}"/>
              </a:ext>
            </a:extLst>
          </p:cNvPr>
          <p:cNvSpPr>
            <a:spLocks noGrp="1"/>
          </p:cNvSpPr>
          <p:nvPr>
            <p:ph type="body" sz="quarter" idx="15"/>
          </p:nvPr>
        </p:nvSpPr>
        <p:spPr>
          <a:xfrm>
            <a:off x="360000" y="549332"/>
            <a:ext cx="11159668" cy="710668"/>
          </a:xfrm>
        </p:spPr>
        <p:txBody>
          <a:bodyPr/>
          <a:lstStyle/>
          <a:p>
            <a:r>
              <a:rPr lang="en-NZ" dirty="0"/>
              <a:t>Over a quarter of workers (29%) either observed racial harassment, were told by someone that they were racially harassed, or heard about someone who was racially harassed in the workplace.</a:t>
            </a:r>
          </a:p>
        </p:txBody>
      </p:sp>
    </p:spTree>
    <p:extLst>
      <p:ext uri="{BB962C8B-B14F-4D97-AF65-F5344CB8AC3E}">
        <p14:creationId xmlns:p14="http://schemas.microsoft.com/office/powerpoint/2010/main" val="46607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0000" y="180000"/>
            <a:ext cx="9462957" cy="1080000"/>
          </a:xfrm>
        </p:spPr>
        <p:txBody>
          <a:bodyPr anchor="ctr" anchorCtr="0"/>
          <a:lstStyle/>
          <a:p>
            <a:r>
              <a:rPr lang="en-NZ" dirty="0"/>
              <a:t>THE TASK AT HAND</a:t>
            </a:r>
          </a:p>
        </p:txBody>
      </p:sp>
      <p:sp>
        <p:nvSpPr>
          <p:cNvPr id="11" name="Footer Placeholder 10"/>
          <p:cNvSpPr>
            <a:spLocks noGrp="1"/>
          </p:cNvSpPr>
          <p:nvPr>
            <p:ph type="ftr" sz="quarter" idx="17"/>
          </p:nvPr>
        </p:nvSpPr>
        <p:spPr>
          <a:xfrm>
            <a:off x="360000" y="6305591"/>
            <a:ext cx="7234600" cy="253916"/>
          </a:xfrm>
        </p:spPr>
        <p:txBody>
          <a:bodyPr/>
          <a:lstStyle/>
          <a:p>
            <a:endParaRPr lang="en-NZ" dirty="0"/>
          </a:p>
        </p:txBody>
      </p:sp>
      <p:sp>
        <p:nvSpPr>
          <p:cNvPr id="14" name="Text Placeholder 2"/>
          <p:cNvSpPr txBox="1">
            <a:spLocks/>
          </p:cNvSpPr>
          <p:nvPr/>
        </p:nvSpPr>
        <p:spPr>
          <a:xfrm>
            <a:off x="67430" y="1465574"/>
            <a:ext cx="7998909" cy="1323439"/>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NZ" b="1" dirty="0">
                <a:solidFill>
                  <a:srgbClr val="333333"/>
                </a:solidFill>
                <a:latin typeface="Calibri" panose="020F0502020204030204" pitchFamily="34" charset="0"/>
                <a:cs typeface="Calibri" panose="020F0502020204030204" pitchFamily="34" charset="0"/>
              </a:rPr>
              <a:t>The New Zealand Human Rights Commission commissioned Kantar Public to undertake a national survey of New Zealand’s workforce to understand the prevalence of sexual harassment, racial harassment and bullying in the workplace, and to better understand what support victims seek and may be missing to address the impacts of these negative experiences.</a:t>
            </a:r>
          </a:p>
        </p:txBody>
      </p:sp>
      <p:sp>
        <p:nvSpPr>
          <p:cNvPr id="17" name="Text Placeholder 2"/>
          <p:cNvSpPr txBox="1">
            <a:spLocks/>
          </p:cNvSpPr>
          <p:nvPr/>
        </p:nvSpPr>
        <p:spPr>
          <a:xfrm>
            <a:off x="917999" y="3692953"/>
            <a:ext cx="6841701" cy="1974317"/>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NZ" sz="1400" dirty="0">
                <a:solidFill>
                  <a:srgbClr val="333333"/>
                </a:solidFill>
              </a:rPr>
              <a:t>To understand the prevalence and characteristics of sexual harassment, racial harassment, and bullying in the New Zealand workforce.</a:t>
            </a:r>
          </a:p>
          <a:p>
            <a:pPr>
              <a:lnSpc>
                <a:spcPct val="100000"/>
              </a:lnSpc>
              <a:spcBef>
                <a:spcPts val="2400"/>
              </a:spcBef>
            </a:pPr>
            <a:r>
              <a:rPr lang="en-NZ" sz="1400" dirty="0">
                <a:solidFill>
                  <a:srgbClr val="333333"/>
                </a:solidFill>
              </a:rPr>
              <a:t>To understand which groups of workers are most at risk for these negative experiences.</a:t>
            </a:r>
          </a:p>
          <a:p>
            <a:pPr>
              <a:lnSpc>
                <a:spcPct val="100000"/>
              </a:lnSpc>
              <a:spcBef>
                <a:spcPts val="2400"/>
              </a:spcBef>
            </a:pPr>
            <a:r>
              <a:rPr lang="en-NZ" sz="1400" dirty="0">
                <a:solidFill>
                  <a:srgbClr val="333333"/>
                </a:solidFill>
              </a:rPr>
              <a:t>To understand the short and long-term impacts of these negative experiences on the victims. </a:t>
            </a:r>
          </a:p>
          <a:p>
            <a:pPr>
              <a:lnSpc>
                <a:spcPct val="100000"/>
              </a:lnSpc>
              <a:spcBef>
                <a:spcPts val="2400"/>
              </a:spcBef>
            </a:pPr>
            <a:r>
              <a:rPr lang="en-NZ" sz="1400" dirty="0">
                <a:solidFill>
                  <a:srgbClr val="333333"/>
                </a:solidFill>
              </a:rPr>
              <a:t>To understand how victims deal with these experiences including what types of support they seek, and what they would find useful.</a:t>
            </a:r>
          </a:p>
        </p:txBody>
      </p:sp>
      <p:sp>
        <p:nvSpPr>
          <p:cNvPr id="34" name="Rectangle 33"/>
          <p:cNvSpPr/>
          <p:nvPr/>
        </p:nvSpPr>
        <p:spPr>
          <a:xfrm>
            <a:off x="0" y="2962113"/>
            <a:ext cx="8133770" cy="363176"/>
          </a:xfrm>
          <a:prstGeom prst="rect">
            <a:avLst/>
          </a:prstGeom>
          <a:solidFill>
            <a:schemeClr val="bg1">
              <a:lumMod val="85000"/>
            </a:schemeClr>
          </a:solidFill>
        </p:spPr>
        <p:txBody>
          <a:bodyPr wrap="square">
            <a:spAutoFit/>
          </a:bodyPr>
          <a:lstStyle/>
          <a:p>
            <a:pPr>
              <a:lnSpc>
                <a:spcPct val="110000"/>
              </a:lnSpc>
            </a:pPr>
            <a:endParaRPr lang="en-NZ" sz="1600" spc="300" dirty="0">
              <a:solidFill>
                <a:srgbClr val="333333"/>
              </a:solidFill>
            </a:endParaRPr>
          </a:p>
        </p:txBody>
      </p:sp>
      <p:sp>
        <p:nvSpPr>
          <p:cNvPr id="35" name="Oval 34"/>
          <p:cNvSpPr/>
          <p:nvPr/>
        </p:nvSpPr>
        <p:spPr>
          <a:xfrm>
            <a:off x="340387" y="3570705"/>
            <a:ext cx="452800" cy="452800"/>
          </a:xfrm>
          <a:prstGeom prst="ellipse">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ct val="90000"/>
              </a:lnSpc>
              <a:spcBef>
                <a:spcPts val="2000"/>
              </a:spcBef>
            </a:pPr>
            <a:r>
              <a:rPr lang="en-NZ" sz="2000" dirty="0">
                <a:solidFill>
                  <a:schemeClr val="bg1"/>
                </a:solidFill>
                <a:latin typeface="+mj-lt"/>
              </a:rPr>
              <a:t>1</a:t>
            </a:r>
          </a:p>
        </p:txBody>
      </p:sp>
      <p:sp>
        <p:nvSpPr>
          <p:cNvPr id="39" name="Oval 38"/>
          <p:cNvSpPr/>
          <p:nvPr/>
        </p:nvSpPr>
        <p:spPr>
          <a:xfrm>
            <a:off x="340387" y="4202291"/>
            <a:ext cx="452800" cy="452800"/>
          </a:xfrm>
          <a:prstGeom prst="ellipse">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ct val="90000"/>
              </a:lnSpc>
              <a:spcBef>
                <a:spcPts val="2000"/>
              </a:spcBef>
            </a:pPr>
            <a:r>
              <a:rPr lang="en-NZ" sz="2000" dirty="0">
                <a:solidFill>
                  <a:schemeClr val="bg1"/>
                </a:solidFill>
                <a:latin typeface="+mj-lt"/>
              </a:rPr>
              <a:t>2</a:t>
            </a:r>
          </a:p>
        </p:txBody>
      </p:sp>
      <p:sp>
        <p:nvSpPr>
          <p:cNvPr id="40" name="Oval 39"/>
          <p:cNvSpPr/>
          <p:nvPr/>
        </p:nvSpPr>
        <p:spPr>
          <a:xfrm>
            <a:off x="340387" y="4725607"/>
            <a:ext cx="452800" cy="452800"/>
          </a:xfrm>
          <a:prstGeom prst="ellipse">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ct val="90000"/>
              </a:lnSpc>
              <a:spcBef>
                <a:spcPts val="2000"/>
              </a:spcBef>
            </a:pPr>
            <a:r>
              <a:rPr lang="en-NZ" sz="2000" dirty="0">
                <a:solidFill>
                  <a:schemeClr val="bg1"/>
                </a:solidFill>
                <a:latin typeface="+mj-lt"/>
              </a:rPr>
              <a:t>3</a:t>
            </a:r>
          </a:p>
        </p:txBody>
      </p:sp>
      <p:sp>
        <p:nvSpPr>
          <p:cNvPr id="12" name="Oval 11">
            <a:extLst>
              <a:ext uri="{FF2B5EF4-FFF2-40B4-BE49-F238E27FC236}">
                <a16:creationId xmlns:a16="http://schemas.microsoft.com/office/drawing/2014/main" id="{64CFC944-57A1-424C-8CDE-7BCC544C3C6A}"/>
              </a:ext>
            </a:extLst>
          </p:cNvPr>
          <p:cNvSpPr/>
          <p:nvPr/>
        </p:nvSpPr>
        <p:spPr>
          <a:xfrm>
            <a:off x="340387" y="5355819"/>
            <a:ext cx="452800" cy="452800"/>
          </a:xfrm>
          <a:prstGeom prst="ellipse">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lnSpc>
                <a:spcPct val="90000"/>
              </a:lnSpc>
              <a:spcBef>
                <a:spcPts val="2000"/>
              </a:spcBef>
            </a:pPr>
            <a:r>
              <a:rPr lang="en-NZ" sz="2000" dirty="0">
                <a:solidFill>
                  <a:schemeClr val="bg1"/>
                </a:solidFill>
                <a:latin typeface="+mj-lt"/>
              </a:rPr>
              <a:t>4</a:t>
            </a:r>
          </a:p>
        </p:txBody>
      </p:sp>
      <p:sp>
        <p:nvSpPr>
          <p:cNvPr id="15" name="TextBox 14">
            <a:extLst>
              <a:ext uri="{FF2B5EF4-FFF2-40B4-BE49-F238E27FC236}">
                <a16:creationId xmlns:a16="http://schemas.microsoft.com/office/drawing/2014/main" id="{762B5C20-02B4-17F7-2E10-48789AC684EE}"/>
              </a:ext>
            </a:extLst>
          </p:cNvPr>
          <p:cNvSpPr txBox="1"/>
          <p:nvPr/>
        </p:nvSpPr>
        <p:spPr>
          <a:xfrm>
            <a:off x="67430" y="2962113"/>
            <a:ext cx="6142182" cy="349583"/>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NZ" sz="1600" b="1" i="0" u="none" strike="noStrike" kern="1200" cap="none" spc="300" normalizeH="0" baseline="0" noProof="0" dirty="0">
                <a:ln>
                  <a:noFill/>
                </a:ln>
                <a:solidFill>
                  <a:srgbClr val="333333"/>
                </a:solidFill>
                <a:effectLst/>
                <a:uLnTx/>
                <a:uFillTx/>
                <a:latin typeface="Calibri Light"/>
                <a:ea typeface="+mn-ea"/>
                <a:cs typeface="+mn-cs"/>
              </a:rPr>
              <a:t>FOUR KEY OBJECTIVES:</a:t>
            </a:r>
          </a:p>
        </p:txBody>
      </p:sp>
      <p:sp>
        <p:nvSpPr>
          <p:cNvPr id="3" name="Rectangle 2">
            <a:extLst>
              <a:ext uri="{FF2B5EF4-FFF2-40B4-BE49-F238E27FC236}">
                <a16:creationId xmlns:a16="http://schemas.microsoft.com/office/drawing/2014/main" id="{3F616766-3049-72E0-DA6C-34296F26621B}"/>
              </a:ext>
            </a:extLst>
          </p:cNvPr>
          <p:cNvSpPr/>
          <p:nvPr/>
        </p:nvSpPr>
        <p:spPr>
          <a:xfrm>
            <a:off x="8267819" y="1439167"/>
            <a:ext cx="3924182" cy="4555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a:extLst>
              <a:ext uri="{FF2B5EF4-FFF2-40B4-BE49-F238E27FC236}">
                <a16:creationId xmlns:a16="http://schemas.microsoft.com/office/drawing/2014/main" id="{4B35C339-2AD8-B86E-7AAA-E0FA89FA7823}"/>
              </a:ext>
            </a:extLst>
          </p:cNvPr>
          <p:cNvPicPr>
            <a:picLocks noChangeAspect="1"/>
          </p:cNvPicPr>
          <p:nvPr/>
        </p:nvPicPr>
        <p:blipFill rotWithShape="1">
          <a:blip r:embed="rId2"/>
          <a:srcRect l="1" r="-13224"/>
          <a:stretch/>
        </p:blipFill>
        <p:spPr>
          <a:xfrm>
            <a:off x="8871968" y="2515767"/>
            <a:ext cx="2719667" cy="2402032"/>
          </a:xfrm>
          <a:prstGeom prst="rect">
            <a:avLst/>
          </a:prstGeom>
        </p:spPr>
      </p:pic>
      <p:sp>
        <p:nvSpPr>
          <p:cNvPr id="23" name="Rectangle 22">
            <a:extLst>
              <a:ext uri="{FF2B5EF4-FFF2-40B4-BE49-F238E27FC236}">
                <a16:creationId xmlns:a16="http://schemas.microsoft.com/office/drawing/2014/main" id="{C438E0B7-7FEE-6F0B-C35D-91A11547E29F}"/>
              </a:ext>
            </a:extLst>
          </p:cNvPr>
          <p:cNvSpPr/>
          <p:nvPr/>
        </p:nvSpPr>
        <p:spPr>
          <a:xfrm>
            <a:off x="10121875" y="2189018"/>
            <a:ext cx="1671240" cy="14431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a:extLst>
              <a:ext uri="{FF2B5EF4-FFF2-40B4-BE49-F238E27FC236}">
                <a16:creationId xmlns:a16="http://schemas.microsoft.com/office/drawing/2014/main" id="{17CCCF20-101C-A21F-24C8-BAE8C0298AA7}"/>
              </a:ext>
            </a:extLst>
          </p:cNvPr>
          <p:cNvPicPr>
            <a:picLocks noChangeAspect="1"/>
          </p:cNvPicPr>
          <p:nvPr/>
        </p:nvPicPr>
        <p:blipFill rotWithShape="1">
          <a:blip r:embed="rId2"/>
          <a:srcRect l="52517" b="65657"/>
          <a:stretch/>
        </p:blipFill>
        <p:spPr>
          <a:xfrm>
            <a:off x="10313035" y="2320600"/>
            <a:ext cx="1140553" cy="824917"/>
          </a:xfrm>
          <a:prstGeom prst="rect">
            <a:avLst/>
          </a:prstGeom>
        </p:spPr>
      </p:pic>
      <p:pic>
        <p:nvPicPr>
          <p:cNvPr id="24" name="Picture 23">
            <a:extLst>
              <a:ext uri="{FF2B5EF4-FFF2-40B4-BE49-F238E27FC236}">
                <a16:creationId xmlns:a16="http://schemas.microsoft.com/office/drawing/2014/main" id="{3FDA8090-4114-3D5F-563C-51CDAE4C817C}"/>
              </a:ext>
            </a:extLst>
          </p:cNvPr>
          <p:cNvPicPr>
            <a:picLocks noChangeAspect="1"/>
          </p:cNvPicPr>
          <p:nvPr/>
        </p:nvPicPr>
        <p:blipFill rotWithShape="1">
          <a:blip r:embed="rId2"/>
          <a:srcRect l="52517" b="65657"/>
          <a:stretch/>
        </p:blipFill>
        <p:spPr>
          <a:xfrm>
            <a:off x="10313035" y="3173851"/>
            <a:ext cx="1140553" cy="824917"/>
          </a:xfrm>
          <a:prstGeom prst="rect">
            <a:avLst/>
          </a:prstGeom>
        </p:spPr>
      </p:pic>
    </p:spTree>
    <p:extLst>
      <p:ext uri="{BB962C8B-B14F-4D97-AF65-F5344CB8AC3E}">
        <p14:creationId xmlns:p14="http://schemas.microsoft.com/office/powerpoint/2010/main" val="296623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BULLYING</a:t>
            </a:r>
          </a:p>
        </p:txBody>
      </p:sp>
      <p:sp>
        <p:nvSpPr>
          <p:cNvPr id="3" name="Text Placeholder 2"/>
          <p:cNvSpPr>
            <a:spLocks noGrp="1"/>
          </p:cNvSpPr>
          <p:nvPr>
            <p:ph type="body" sz="quarter" idx="10"/>
          </p:nvPr>
        </p:nvSpPr>
        <p:spPr/>
        <p:txBody>
          <a:bodyPr/>
          <a:lstStyle/>
          <a:p>
            <a:r>
              <a:rPr lang="en-NZ" dirty="0"/>
              <a:t>4</a:t>
            </a:r>
          </a:p>
        </p:txBody>
      </p:sp>
    </p:spTree>
    <p:extLst>
      <p:ext uri="{BB962C8B-B14F-4D97-AF65-F5344CB8AC3E}">
        <p14:creationId xmlns:p14="http://schemas.microsoft.com/office/powerpoint/2010/main" val="709044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F37CA8-DE6A-4538-B1A8-60CF6656A62F}"/>
              </a:ext>
            </a:extLst>
          </p:cNvPr>
          <p:cNvSpPr>
            <a:spLocks noGrp="1"/>
          </p:cNvSpPr>
          <p:nvPr>
            <p:ph type="ctrTitle"/>
          </p:nvPr>
        </p:nvSpPr>
        <p:spPr/>
        <p:txBody>
          <a:bodyPr/>
          <a:lstStyle/>
          <a:p>
            <a:r>
              <a:rPr lang="en-NZ" sz="1500" spc="0" dirty="0"/>
              <a:t>MEASURING BULLYING (BEHAVIOURAL DEFINITION)</a:t>
            </a:r>
          </a:p>
        </p:txBody>
      </p:sp>
      <p:sp>
        <p:nvSpPr>
          <p:cNvPr id="5" name="Text Placeholder 4">
            <a:extLst>
              <a:ext uri="{FF2B5EF4-FFF2-40B4-BE49-F238E27FC236}">
                <a16:creationId xmlns:a16="http://schemas.microsoft.com/office/drawing/2014/main" id="{30D47A1B-8437-4729-916C-A6F5A46991E5}"/>
              </a:ext>
            </a:extLst>
          </p:cNvPr>
          <p:cNvSpPr>
            <a:spLocks noGrp="1"/>
          </p:cNvSpPr>
          <p:nvPr>
            <p:ph type="body" sz="quarter" idx="15"/>
          </p:nvPr>
        </p:nvSpPr>
        <p:spPr/>
        <p:txBody>
          <a:bodyPr/>
          <a:lstStyle/>
          <a:p>
            <a:r>
              <a:rPr lang="en-NZ" dirty="0"/>
              <a:t>An adaption of the SNAQ approach was used to measure bullying (for the behavioural definition).</a:t>
            </a:r>
          </a:p>
        </p:txBody>
      </p:sp>
      <p:sp>
        <p:nvSpPr>
          <p:cNvPr id="6" name="Rectangle 5">
            <a:extLst>
              <a:ext uri="{FF2B5EF4-FFF2-40B4-BE49-F238E27FC236}">
                <a16:creationId xmlns:a16="http://schemas.microsoft.com/office/drawing/2014/main" id="{217C9407-C483-47F0-981A-3B815A65BF0D}"/>
              </a:ext>
            </a:extLst>
          </p:cNvPr>
          <p:cNvSpPr/>
          <p:nvPr/>
        </p:nvSpPr>
        <p:spPr>
          <a:xfrm>
            <a:off x="6076949" y="1620750"/>
            <a:ext cx="5755051" cy="4244341"/>
          </a:xfrm>
          <a:prstGeom prst="rect">
            <a:avLst/>
          </a:prstGeom>
          <a:solidFill>
            <a:schemeClr val="accent6">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52932DD5-F2F0-4651-AB0D-EA37A1709E4C}"/>
              </a:ext>
            </a:extLst>
          </p:cNvPr>
          <p:cNvSpPr/>
          <p:nvPr/>
        </p:nvSpPr>
        <p:spPr>
          <a:xfrm>
            <a:off x="452364" y="1620750"/>
            <a:ext cx="5415036" cy="4244341"/>
          </a:xfrm>
          <a:prstGeom prst="rect">
            <a:avLst/>
          </a:prstGeom>
          <a:solidFill>
            <a:schemeClr val="accent2">
              <a:lumMod val="20000"/>
              <a:lumOff val="8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DCDBB1A1-F9E5-4526-9C5E-F8419F836AB6}"/>
              </a:ext>
            </a:extLst>
          </p:cNvPr>
          <p:cNvSpPr/>
          <p:nvPr/>
        </p:nvSpPr>
        <p:spPr>
          <a:xfrm>
            <a:off x="554182" y="1784289"/>
            <a:ext cx="5227491" cy="523220"/>
          </a:xfrm>
          <a:prstGeom prst="rect">
            <a:avLst/>
          </a:prstGeom>
        </p:spPr>
        <p:txBody>
          <a:bodyPr wrap="square">
            <a:spAutoFit/>
          </a:bodyPr>
          <a:lstStyle/>
          <a:p>
            <a:pPr>
              <a:spcAft>
                <a:spcPts val="800"/>
              </a:spcAft>
            </a:pPr>
            <a:r>
              <a:rPr lang="en-NZ" sz="1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ADAPTED SHORT VERSION OF THE NEGATIVE ACTS QUESTIONNAIRE (SNAQ) </a:t>
            </a:r>
            <a:endParaRPr lang="en-NZ" sz="1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07B980F-BB0E-49EA-B207-E7F87D140362}"/>
              </a:ext>
            </a:extLst>
          </p:cNvPr>
          <p:cNvSpPr/>
          <p:nvPr/>
        </p:nvSpPr>
        <p:spPr>
          <a:xfrm>
            <a:off x="554183" y="2221846"/>
            <a:ext cx="5017942" cy="3047886"/>
          </a:xfrm>
          <a:prstGeom prst="rect">
            <a:avLst/>
          </a:prstGeom>
        </p:spPr>
        <p:txBody>
          <a:bodyPr wrap="square">
            <a:spAutoFit/>
          </a:bodyPr>
          <a:lstStyle/>
          <a:p>
            <a:pPr lvl="0" indent="-457200">
              <a:lnSpc>
                <a:spcPct val="107000"/>
              </a:lnSpc>
            </a:pPr>
            <a:r>
              <a:rPr lang="en-NZ" sz="1200" dirty="0">
                <a:solidFill>
                  <a:srgbClr val="000000"/>
                </a:solidFill>
                <a:ea typeface="Calibri" panose="020F0502020204030204" pitchFamily="34" charset="0"/>
                <a:cs typeface="Calibri" panose="020F0502020204030204" pitchFamily="34" charset="0"/>
              </a:rPr>
              <a:t>Prevalence of workplace bullying was measured using bullying items taken from the short version of the Negative Acts Questionnaire (SNAQ) developed by </a:t>
            </a:r>
            <a:r>
              <a:rPr lang="en-NZ" sz="1200" dirty="0" err="1">
                <a:solidFill>
                  <a:srgbClr val="000000"/>
                </a:solidFill>
                <a:ea typeface="Calibri" panose="020F0502020204030204" pitchFamily="34" charset="0"/>
                <a:cs typeface="Calibri" panose="020F0502020204030204" pitchFamily="34" charset="0"/>
              </a:rPr>
              <a:t>Notelaers</a:t>
            </a:r>
            <a:r>
              <a:rPr lang="en-NZ" sz="1200" dirty="0">
                <a:solidFill>
                  <a:srgbClr val="000000"/>
                </a:solidFill>
                <a:ea typeface="Calibri" panose="020F0502020204030204" pitchFamily="34" charset="0"/>
                <a:cs typeface="Calibri" panose="020F0502020204030204" pitchFamily="34" charset="0"/>
              </a:rPr>
              <a:t>, </a:t>
            </a:r>
            <a:r>
              <a:rPr lang="en-NZ" sz="1200" dirty="0" err="1">
                <a:solidFill>
                  <a:srgbClr val="000000"/>
                </a:solidFill>
                <a:ea typeface="Calibri" panose="020F0502020204030204" pitchFamily="34" charset="0"/>
                <a:cs typeface="Calibri" panose="020F0502020204030204" pitchFamily="34" charset="0"/>
              </a:rPr>
              <a:t>Hoel</a:t>
            </a:r>
            <a:r>
              <a:rPr lang="en-NZ" sz="1200" dirty="0">
                <a:solidFill>
                  <a:srgbClr val="000000"/>
                </a:solidFill>
                <a:ea typeface="Calibri" panose="020F0502020204030204" pitchFamily="34" charset="0"/>
                <a:cs typeface="Calibri" panose="020F0502020204030204" pitchFamily="34" charset="0"/>
              </a:rPr>
              <a:t> et al. (2018). It uses an equal number of indicators for each of the three distinguished forms of bullying: person-oriented, work-related, and social exclusion. </a:t>
            </a:r>
          </a:p>
          <a:p>
            <a:pPr lvl="0" indent="-457200">
              <a:lnSpc>
                <a:spcPct val="107000"/>
              </a:lnSpc>
            </a:pPr>
            <a:endParaRPr lang="en-NZ" sz="1200" dirty="0">
              <a:solidFill>
                <a:srgbClr val="000000"/>
              </a:solidFill>
              <a:ea typeface="Calibri" panose="020F0502020204030204" pitchFamily="34" charset="0"/>
              <a:cs typeface="Calibri" panose="020F0502020204030204" pitchFamily="34" charset="0"/>
            </a:endParaRPr>
          </a:p>
          <a:p>
            <a:pPr lvl="0" indent="-457200">
              <a:lnSpc>
                <a:spcPct val="107000"/>
              </a:lnSpc>
            </a:pPr>
            <a:r>
              <a:rPr lang="en-NZ" sz="1200" dirty="0">
                <a:solidFill>
                  <a:srgbClr val="000000"/>
                </a:solidFill>
                <a:ea typeface="Calibri" panose="020F0502020204030204" pitchFamily="34" charset="0"/>
                <a:cs typeface="Calibri" panose="020F0502020204030204" pitchFamily="34" charset="0"/>
              </a:rPr>
              <a:t>Two adaptions were made to the SNAQ following cognitive testing.  A tenth item ‘Threats of violence or physical abuse, or actual abuse’ was added. The time period covered by the question was also changed from the past 6 months to the past 12 months. This longer time period was felt to be more appropriate given the number of lockdowns experienced for many workers.</a:t>
            </a:r>
          </a:p>
          <a:p>
            <a:pPr lvl="0" indent="-457200">
              <a:lnSpc>
                <a:spcPct val="107000"/>
              </a:lnSpc>
            </a:pPr>
            <a:endParaRPr lang="en-NZ" sz="1200" dirty="0">
              <a:solidFill>
                <a:srgbClr val="000000"/>
              </a:solidFill>
              <a:ea typeface="Calibri" panose="020F0502020204030204" pitchFamily="34" charset="0"/>
              <a:cs typeface="Calibri" panose="020F0502020204030204" pitchFamily="34" charset="0"/>
            </a:endParaRPr>
          </a:p>
          <a:p>
            <a:pPr lvl="0" indent="-457200">
              <a:lnSpc>
                <a:spcPct val="107000"/>
              </a:lnSpc>
            </a:pPr>
            <a:r>
              <a:rPr lang="en-NZ" sz="1200" dirty="0">
                <a:solidFill>
                  <a:srgbClr val="000000"/>
                </a:solidFill>
                <a:ea typeface="Calibri" panose="020F0502020204030204" pitchFamily="34" charset="0"/>
                <a:cs typeface="Calibri" panose="020F0502020204030204" pitchFamily="34" charset="0"/>
              </a:rPr>
              <a:t>Respondents were required to score how often they have experienced 10 negative acts over the past 12 months (never=1, seldom=2, sometimes=3, often=4, always=5). </a:t>
            </a:r>
          </a:p>
        </p:txBody>
      </p:sp>
      <p:sp>
        <p:nvSpPr>
          <p:cNvPr id="16" name="Rectangle 15">
            <a:extLst>
              <a:ext uri="{FF2B5EF4-FFF2-40B4-BE49-F238E27FC236}">
                <a16:creationId xmlns:a16="http://schemas.microsoft.com/office/drawing/2014/main" id="{E126AE53-61D0-43C7-B2A9-2509EEF25B79}"/>
              </a:ext>
            </a:extLst>
          </p:cNvPr>
          <p:cNvSpPr/>
          <p:nvPr/>
        </p:nvSpPr>
        <p:spPr>
          <a:xfrm>
            <a:off x="6172388" y="1784289"/>
            <a:ext cx="2261004" cy="307777"/>
          </a:xfrm>
          <a:prstGeom prst="rect">
            <a:avLst/>
          </a:prstGeom>
        </p:spPr>
        <p:txBody>
          <a:bodyPr wrap="none">
            <a:spAutoFit/>
          </a:bodyPr>
          <a:lstStyle/>
          <a:p>
            <a:pPr lvl="0">
              <a:spcAft>
                <a:spcPts val="800"/>
              </a:spcAft>
            </a:pPr>
            <a:r>
              <a:rPr lang="en-NZ" sz="1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BEHAVIOURAL PREVALENCE</a:t>
            </a:r>
            <a:endParaRPr lang="en-NZ"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D2B7610-49AF-0DCA-E272-ECB5806B1523}"/>
              </a:ext>
            </a:extLst>
          </p:cNvPr>
          <p:cNvSpPr/>
          <p:nvPr/>
        </p:nvSpPr>
        <p:spPr>
          <a:xfrm>
            <a:off x="6288777" y="2221846"/>
            <a:ext cx="5017942" cy="874085"/>
          </a:xfrm>
          <a:prstGeom prst="rect">
            <a:avLst/>
          </a:prstGeom>
        </p:spPr>
        <p:txBody>
          <a:bodyPr wrap="square">
            <a:spAutoFit/>
          </a:bodyPr>
          <a:lstStyle/>
          <a:p>
            <a:pPr lvl="0" indent="-457200">
              <a:lnSpc>
                <a:spcPct val="107000"/>
              </a:lnSpc>
            </a:pPr>
            <a:r>
              <a:rPr lang="en-NZ" sz="1200" dirty="0">
                <a:solidFill>
                  <a:srgbClr val="000000"/>
                </a:solidFill>
                <a:ea typeface="Calibri" panose="020F0502020204030204" pitchFamily="34" charset="0"/>
                <a:cs typeface="Calibri" panose="020F0502020204030204" pitchFamily="34" charset="0"/>
              </a:rPr>
              <a:t>Bullying by definition is considered to be a repeated or systematic behaviour that happens frequently.  The behavioural prevalence figures in this section therefore refer to the proportion of workers who experienced at least one of the 10 negative acts ‘often’ or ‘always’ in the last 12 months.</a:t>
            </a:r>
          </a:p>
        </p:txBody>
      </p:sp>
      <p:sp>
        <p:nvSpPr>
          <p:cNvPr id="18" name="Rectangle 17">
            <a:extLst>
              <a:ext uri="{FF2B5EF4-FFF2-40B4-BE49-F238E27FC236}">
                <a16:creationId xmlns:a16="http://schemas.microsoft.com/office/drawing/2014/main" id="{1FDCF679-AACF-FD98-BD8E-5C480B44ECF6}"/>
              </a:ext>
            </a:extLst>
          </p:cNvPr>
          <p:cNvSpPr/>
          <p:nvPr/>
        </p:nvSpPr>
        <p:spPr>
          <a:xfrm>
            <a:off x="6172388" y="3144992"/>
            <a:ext cx="4275722" cy="307777"/>
          </a:xfrm>
          <a:prstGeom prst="rect">
            <a:avLst/>
          </a:prstGeom>
        </p:spPr>
        <p:txBody>
          <a:bodyPr wrap="none">
            <a:spAutoFit/>
          </a:bodyPr>
          <a:lstStyle/>
          <a:p>
            <a:pPr lvl="0">
              <a:spcAft>
                <a:spcPts val="800"/>
              </a:spcAft>
            </a:pPr>
            <a:r>
              <a:rPr lang="en-NZ" sz="14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ESTABLISHING THE MORE SERIOUS CASES OF BULLYING</a:t>
            </a:r>
            <a:endParaRPr lang="en-NZ" sz="1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9EFADCBE-4C3B-5D54-5D86-26CAB8D0D495}"/>
              </a:ext>
            </a:extLst>
          </p:cNvPr>
          <p:cNvSpPr/>
          <p:nvPr/>
        </p:nvSpPr>
        <p:spPr>
          <a:xfrm>
            <a:off x="6288777" y="3492056"/>
            <a:ext cx="5017942" cy="1269322"/>
          </a:xfrm>
          <a:prstGeom prst="rect">
            <a:avLst/>
          </a:prstGeom>
        </p:spPr>
        <p:txBody>
          <a:bodyPr wrap="square">
            <a:spAutoFit/>
          </a:bodyPr>
          <a:lstStyle/>
          <a:p>
            <a:pPr lvl="0" indent="-457200">
              <a:lnSpc>
                <a:spcPct val="107000"/>
              </a:lnSpc>
            </a:pPr>
            <a:r>
              <a:rPr lang="en-NZ" sz="1200" dirty="0">
                <a:solidFill>
                  <a:srgbClr val="000000"/>
                </a:solidFill>
                <a:ea typeface="Calibri" panose="020F0502020204030204" pitchFamily="34" charset="0"/>
                <a:cs typeface="Calibri" panose="020F0502020204030204" pitchFamily="34" charset="0"/>
              </a:rPr>
              <a:t>To establish a group of workers who are potentially most exposed to more intense bullying, overall scores were computed for each individual with a possible range of 10 (never experienced any behaviours) to 50 (experiencing all behaviours on a daily basis). This analysis is covered on page 38.</a:t>
            </a:r>
          </a:p>
          <a:p>
            <a:pPr lvl="0" indent="-457200">
              <a:lnSpc>
                <a:spcPct val="107000"/>
              </a:lnSpc>
            </a:pPr>
            <a:endParaRPr lang="en-NZ" sz="1200" dirty="0">
              <a:solidFill>
                <a:srgbClr val="000000"/>
              </a:solidFill>
              <a:ea typeface="Calibri" panose="020F0502020204030204" pitchFamily="34" charset="0"/>
              <a:cs typeface="Calibri" panose="020F0502020204030204" pitchFamily="34" charset="0"/>
            </a:endParaRPr>
          </a:p>
          <a:p>
            <a:pPr lvl="0" indent="-457200">
              <a:lnSpc>
                <a:spcPct val="107000"/>
              </a:lnSpc>
              <a:spcAft>
                <a:spcPts val="800"/>
              </a:spcAft>
            </a:pPr>
            <a:endParaRPr lang="en-NZ" sz="12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97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2538FF0-7006-CCC2-504A-9A7B89E6963D}"/>
              </a:ext>
            </a:extLst>
          </p:cNvPr>
          <p:cNvSpPr/>
          <p:nvPr/>
        </p:nvSpPr>
        <p:spPr>
          <a:xfrm>
            <a:off x="0" y="1597981"/>
            <a:ext cx="12192000" cy="4414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dirty="0"/>
              <a:t>SUMMARY OF PREVALENCE OF WORKPLACE BULLYING</a:t>
            </a:r>
            <a:endParaRPr lang="en-NZ" sz="1500" spc="0" dirty="0"/>
          </a:p>
        </p:txBody>
      </p:sp>
      <p:sp>
        <p:nvSpPr>
          <p:cNvPr id="3" name="Text Placeholder 2"/>
          <p:cNvSpPr>
            <a:spLocks noGrp="1"/>
          </p:cNvSpPr>
          <p:nvPr>
            <p:ph type="body" sz="quarter" idx="15"/>
          </p:nvPr>
        </p:nvSpPr>
        <p:spPr>
          <a:xfrm>
            <a:off x="360000" y="549331"/>
            <a:ext cx="11149613" cy="793363"/>
          </a:xfrm>
        </p:spPr>
        <p:txBody>
          <a:bodyPr>
            <a:normAutofit/>
          </a:bodyPr>
          <a:lstStyle/>
          <a:p>
            <a:r>
              <a:rPr lang="en-NZ" dirty="0"/>
              <a:t>Two in five workers believe they have been subject to workplace bullying in their lifetime. Nearly a third of workers (30%) experienced bullying in the workplace in the last 12 months.</a:t>
            </a:r>
          </a:p>
        </p:txBody>
      </p:sp>
      <p:sp>
        <p:nvSpPr>
          <p:cNvPr id="5" name="Footer Placeholder 4"/>
          <p:cNvSpPr>
            <a:spLocks noGrp="1"/>
          </p:cNvSpPr>
          <p:nvPr>
            <p:ph type="ftr" sz="quarter" idx="17"/>
          </p:nvPr>
        </p:nvSpPr>
        <p:spPr>
          <a:xfrm>
            <a:off x="359999" y="6040136"/>
            <a:ext cx="8728341" cy="784830"/>
          </a:xfrm>
        </p:spPr>
        <p:txBody>
          <a:bodyPr/>
          <a:lstStyle/>
          <a:p>
            <a:r>
              <a:rPr lang="en-NZ" sz="900" dirty="0"/>
              <a:t>Base: All respondents (2,512)</a:t>
            </a:r>
          </a:p>
          <a:p>
            <a:r>
              <a:rPr lang="en-NZ" sz="900" i="1" dirty="0"/>
              <a:t>Q11 Have you personally ever been bullied in a work environment (e.g. at work or a work-related event)?</a:t>
            </a:r>
          </a:p>
          <a:p>
            <a:r>
              <a:rPr lang="en-NZ" sz="900" i="1" dirty="0"/>
              <a:t>Q12 In the last 12 months, how often have you personally experienced this in a work environment? </a:t>
            </a:r>
            <a:r>
              <a:rPr lang="en-NZ" sz="900" dirty="0"/>
              <a:t>Respondents were shown 10 bullying behaviours</a:t>
            </a:r>
            <a:endParaRPr lang="en-NZ" sz="900" i="1" dirty="0"/>
          </a:p>
          <a:p>
            <a:r>
              <a:rPr lang="en-NZ" sz="900" i="1" dirty="0"/>
              <a:t>Q15 Have you been aware of bullying happening to someone else in your workplace in the last 5 years?</a:t>
            </a:r>
          </a:p>
          <a:p>
            <a:endParaRPr lang="en-NZ" sz="900" i="1" dirty="0"/>
          </a:p>
        </p:txBody>
      </p:sp>
      <p:graphicFrame>
        <p:nvGraphicFramePr>
          <p:cNvPr id="24" name="Chart 23">
            <a:extLst>
              <a:ext uri="{FF2B5EF4-FFF2-40B4-BE49-F238E27FC236}">
                <a16:creationId xmlns:a16="http://schemas.microsoft.com/office/drawing/2014/main" id="{D70B4775-7303-4BF0-AE7F-AC94D413B1C1}"/>
              </a:ext>
            </a:extLst>
          </p:cNvPr>
          <p:cNvGraphicFramePr/>
          <p:nvPr>
            <p:extLst>
              <p:ext uri="{D42A27DB-BD31-4B8C-83A1-F6EECF244321}">
                <p14:modId xmlns:p14="http://schemas.microsoft.com/office/powerpoint/2010/main" val="3345252642"/>
              </p:ext>
            </p:extLst>
          </p:nvPr>
        </p:nvGraphicFramePr>
        <p:xfrm>
          <a:off x="532478" y="3451839"/>
          <a:ext cx="11063432" cy="2068258"/>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Placeholder 2">
            <a:extLst>
              <a:ext uri="{FF2B5EF4-FFF2-40B4-BE49-F238E27FC236}">
                <a16:creationId xmlns:a16="http://schemas.microsoft.com/office/drawing/2014/main" id="{50911429-0ED3-FB34-0115-F6602C2F8F04}"/>
              </a:ext>
            </a:extLst>
          </p:cNvPr>
          <p:cNvSpPr txBox="1">
            <a:spLocks/>
          </p:cNvSpPr>
          <p:nvPr/>
        </p:nvSpPr>
        <p:spPr>
          <a:xfrm>
            <a:off x="1475239" y="1656591"/>
            <a:ext cx="2069343"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Lifetime prevalence</a:t>
            </a:r>
          </a:p>
        </p:txBody>
      </p:sp>
      <p:sp>
        <p:nvSpPr>
          <p:cNvPr id="20" name="Text Placeholder 2">
            <a:extLst>
              <a:ext uri="{FF2B5EF4-FFF2-40B4-BE49-F238E27FC236}">
                <a16:creationId xmlns:a16="http://schemas.microsoft.com/office/drawing/2014/main" id="{7A47496F-25B6-EB73-A1DF-A16514C1900F}"/>
              </a:ext>
            </a:extLst>
          </p:cNvPr>
          <p:cNvSpPr txBox="1">
            <a:spLocks/>
          </p:cNvSpPr>
          <p:nvPr/>
        </p:nvSpPr>
        <p:spPr>
          <a:xfrm>
            <a:off x="4727761" y="1794129"/>
            <a:ext cx="2703955"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Prevalence in last 12 months (behavioural definition)</a:t>
            </a:r>
          </a:p>
        </p:txBody>
      </p:sp>
      <p:sp>
        <p:nvSpPr>
          <p:cNvPr id="21" name="Text Placeholder 2">
            <a:extLst>
              <a:ext uri="{FF2B5EF4-FFF2-40B4-BE49-F238E27FC236}">
                <a16:creationId xmlns:a16="http://schemas.microsoft.com/office/drawing/2014/main" id="{758C6903-E897-CA38-53DC-BA0863A7CFAB}"/>
              </a:ext>
            </a:extLst>
          </p:cNvPr>
          <p:cNvSpPr txBox="1">
            <a:spLocks/>
          </p:cNvSpPr>
          <p:nvPr/>
        </p:nvSpPr>
        <p:spPr>
          <a:xfrm>
            <a:off x="8561564" y="1725889"/>
            <a:ext cx="2352938"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cap="all" dirty="0">
                <a:solidFill>
                  <a:schemeClr val="tx1"/>
                </a:solidFill>
              </a:rPr>
              <a:t>Bystander workplace prevalence</a:t>
            </a:r>
          </a:p>
        </p:txBody>
      </p:sp>
      <p:cxnSp>
        <p:nvCxnSpPr>
          <p:cNvPr id="27" name="Straight Connector 26">
            <a:extLst>
              <a:ext uri="{FF2B5EF4-FFF2-40B4-BE49-F238E27FC236}">
                <a16:creationId xmlns:a16="http://schemas.microsoft.com/office/drawing/2014/main" id="{0F78E7B3-C5F3-8311-2EC1-9E91E1F94963}"/>
              </a:ext>
            </a:extLst>
          </p:cNvPr>
          <p:cNvCxnSpPr>
            <a:cxnSpLocks/>
          </p:cNvCxnSpPr>
          <p:nvPr/>
        </p:nvCxnSpPr>
        <p:spPr>
          <a:xfrm flipV="1">
            <a:off x="7879177" y="1995596"/>
            <a:ext cx="0" cy="3141930"/>
          </a:xfrm>
          <a:prstGeom prst="line">
            <a:avLst/>
          </a:prstGeom>
          <a:ln>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03111A7-E513-A47D-B5FD-1D504061A793}"/>
              </a:ext>
            </a:extLst>
          </p:cNvPr>
          <p:cNvCxnSpPr>
            <a:cxnSpLocks/>
          </p:cNvCxnSpPr>
          <p:nvPr/>
        </p:nvCxnSpPr>
        <p:spPr>
          <a:xfrm flipV="1">
            <a:off x="4243348" y="1997774"/>
            <a:ext cx="0" cy="3141930"/>
          </a:xfrm>
          <a:prstGeom prst="line">
            <a:avLst/>
          </a:prstGeom>
          <a:ln>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9BCCEFC8-90B1-E59E-59FB-1BAA6874660A}"/>
              </a:ext>
            </a:extLst>
          </p:cNvPr>
          <p:cNvSpPr txBox="1">
            <a:spLocks/>
          </p:cNvSpPr>
          <p:nvPr/>
        </p:nvSpPr>
        <p:spPr>
          <a:xfrm>
            <a:off x="1210192" y="2313642"/>
            <a:ext cx="3033156"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report being ‘bullied’ sometime in their working life…</a:t>
            </a:r>
          </a:p>
        </p:txBody>
      </p:sp>
      <p:sp>
        <p:nvSpPr>
          <p:cNvPr id="16" name="Text Placeholder 2">
            <a:extLst>
              <a:ext uri="{FF2B5EF4-FFF2-40B4-BE49-F238E27FC236}">
                <a16:creationId xmlns:a16="http://schemas.microsoft.com/office/drawing/2014/main" id="{9BB7678F-4E50-4E98-540C-8C68EFB4F0CE}"/>
              </a:ext>
            </a:extLst>
          </p:cNvPr>
          <p:cNvSpPr txBox="1">
            <a:spLocks/>
          </p:cNvSpPr>
          <p:nvPr/>
        </p:nvSpPr>
        <p:spPr>
          <a:xfrm>
            <a:off x="4765145" y="2705386"/>
            <a:ext cx="2952253"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report experiencing at least one of the 10 bullying behaviours measured in the survey either often or always over the last 12 months (see page 37). </a:t>
            </a:r>
          </a:p>
        </p:txBody>
      </p:sp>
      <p:sp>
        <p:nvSpPr>
          <p:cNvPr id="17" name="Text Placeholder 2">
            <a:extLst>
              <a:ext uri="{FF2B5EF4-FFF2-40B4-BE49-F238E27FC236}">
                <a16:creationId xmlns:a16="http://schemas.microsoft.com/office/drawing/2014/main" id="{D260458D-7FDA-E144-CFFC-84E0D07C5002}"/>
              </a:ext>
            </a:extLst>
          </p:cNvPr>
          <p:cNvSpPr txBox="1">
            <a:spLocks/>
          </p:cNvSpPr>
          <p:nvPr/>
        </p:nvSpPr>
        <p:spPr>
          <a:xfrm>
            <a:off x="8580243" y="2515371"/>
            <a:ext cx="2929370" cy="762000"/>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2000"/>
              </a:spcBef>
            </a:pPr>
            <a:r>
              <a:rPr lang="en-NZ" sz="1200" i="1" dirty="0">
                <a:solidFill>
                  <a:srgbClr val="333333"/>
                </a:solidFill>
              </a:rPr>
              <a:t>This is the proportion of workers who are aware of bullying affecting others in their workplace in the last 5 years…</a:t>
            </a:r>
          </a:p>
        </p:txBody>
      </p:sp>
    </p:spTree>
    <p:extLst>
      <p:ext uri="{BB962C8B-B14F-4D97-AF65-F5344CB8AC3E}">
        <p14:creationId xmlns:p14="http://schemas.microsoft.com/office/powerpoint/2010/main" val="2158198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2E4E3486-A909-47ED-887A-0C52214869AB}"/>
              </a:ext>
            </a:extLst>
          </p:cNvPr>
          <p:cNvSpPr/>
          <p:nvPr/>
        </p:nvSpPr>
        <p:spPr>
          <a:xfrm>
            <a:off x="452364" y="1920942"/>
            <a:ext cx="2768032" cy="3965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5" name="Chart 54">
            <a:extLst>
              <a:ext uri="{FF2B5EF4-FFF2-40B4-BE49-F238E27FC236}">
                <a16:creationId xmlns:a16="http://schemas.microsoft.com/office/drawing/2014/main" id="{E054F5C8-D52D-4B37-B017-75BA654C91F4}"/>
              </a:ext>
            </a:extLst>
          </p:cNvPr>
          <p:cNvGraphicFramePr/>
          <p:nvPr>
            <p:extLst>
              <p:ext uri="{D42A27DB-BD31-4B8C-83A1-F6EECF244321}">
                <p14:modId xmlns:p14="http://schemas.microsoft.com/office/powerpoint/2010/main" val="1957765363"/>
              </p:ext>
            </p:extLst>
          </p:nvPr>
        </p:nvGraphicFramePr>
        <p:xfrm>
          <a:off x="450419" y="2729455"/>
          <a:ext cx="2768032" cy="213419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en-NZ" sz="1500" spc="0" dirty="0"/>
              <a:t>PREVALENCE OF BULLYING BEHAVIOURS IN THE LAST 12 MONTHS (BEHAVIOURAL DEFINITION)</a:t>
            </a:r>
          </a:p>
        </p:txBody>
      </p:sp>
      <p:sp>
        <p:nvSpPr>
          <p:cNvPr id="3" name="Text Placeholder 2"/>
          <p:cNvSpPr>
            <a:spLocks noGrp="1"/>
          </p:cNvSpPr>
          <p:nvPr>
            <p:ph type="body" sz="quarter" idx="15"/>
          </p:nvPr>
        </p:nvSpPr>
        <p:spPr>
          <a:xfrm>
            <a:off x="360001" y="549332"/>
            <a:ext cx="8953682" cy="710668"/>
          </a:xfrm>
        </p:spPr>
        <p:txBody>
          <a:bodyPr>
            <a:normAutofit/>
          </a:bodyPr>
          <a:lstStyle/>
          <a:p>
            <a:r>
              <a:rPr lang="en-NZ" dirty="0"/>
              <a:t>One in five workers have experienced workplace bullying in the last 12 months. </a:t>
            </a:r>
          </a:p>
        </p:txBody>
      </p:sp>
      <p:sp>
        <p:nvSpPr>
          <p:cNvPr id="15" name="Text Placeholder 2">
            <a:extLst>
              <a:ext uri="{FF2B5EF4-FFF2-40B4-BE49-F238E27FC236}">
                <a16:creationId xmlns:a16="http://schemas.microsoft.com/office/drawing/2014/main" id="{92F17171-D4E6-48E6-8E98-6ACC8BE00ECA}"/>
              </a:ext>
            </a:extLst>
          </p:cNvPr>
          <p:cNvSpPr txBox="1">
            <a:spLocks/>
          </p:cNvSpPr>
          <p:nvPr/>
        </p:nvSpPr>
        <p:spPr>
          <a:xfrm>
            <a:off x="896157" y="1995735"/>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cap="all" dirty="0">
                <a:solidFill>
                  <a:schemeClr val="tx1"/>
                </a:solidFill>
              </a:rPr>
              <a:t>Prevalence of bullying</a:t>
            </a:r>
          </a:p>
        </p:txBody>
      </p:sp>
      <p:sp>
        <p:nvSpPr>
          <p:cNvPr id="16" name="Text Placeholder 2">
            <a:extLst>
              <a:ext uri="{FF2B5EF4-FFF2-40B4-BE49-F238E27FC236}">
                <a16:creationId xmlns:a16="http://schemas.microsoft.com/office/drawing/2014/main" id="{DF3E90CD-8186-4268-8623-362E93431C52}"/>
              </a:ext>
            </a:extLst>
          </p:cNvPr>
          <p:cNvSpPr txBox="1">
            <a:spLocks/>
          </p:cNvSpPr>
          <p:nvPr/>
        </p:nvSpPr>
        <p:spPr>
          <a:xfrm>
            <a:off x="1385086" y="3635646"/>
            <a:ext cx="898699"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lumMod val="75000"/>
                  </a:schemeClr>
                </a:solidFill>
                <a:latin typeface="+mj-lt"/>
                <a:cs typeface="Calibri" panose="020F0502020204030204" pitchFamily="34" charset="0"/>
              </a:rPr>
              <a:t>20% </a:t>
            </a:r>
            <a:endParaRPr lang="en-NZ" sz="2400" dirty="0">
              <a:solidFill>
                <a:schemeClr val="tx1">
                  <a:lumMod val="75000"/>
                </a:schemeClr>
              </a:solidFill>
              <a:latin typeface="+mj-lt"/>
              <a:cs typeface="Calibri" panose="020F0502020204030204" pitchFamily="34" charset="0"/>
            </a:endParaRPr>
          </a:p>
        </p:txBody>
      </p:sp>
      <p:sp>
        <p:nvSpPr>
          <p:cNvPr id="17" name="Rectangle 16">
            <a:extLst>
              <a:ext uri="{FF2B5EF4-FFF2-40B4-BE49-F238E27FC236}">
                <a16:creationId xmlns:a16="http://schemas.microsoft.com/office/drawing/2014/main" id="{2681FEE6-96EC-4031-8FB7-60D23FFEE6C3}"/>
              </a:ext>
            </a:extLst>
          </p:cNvPr>
          <p:cNvSpPr/>
          <p:nvPr/>
        </p:nvSpPr>
        <p:spPr>
          <a:xfrm>
            <a:off x="1376506" y="4863650"/>
            <a:ext cx="881538"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ALL WORKERS</a:t>
            </a:r>
          </a:p>
        </p:txBody>
      </p:sp>
      <p:sp>
        <p:nvSpPr>
          <p:cNvPr id="39" name="Text Placeholder 2">
            <a:extLst>
              <a:ext uri="{FF2B5EF4-FFF2-40B4-BE49-F238E27FC236}">
                <a16:creationId xmlns:a16="http://schemas.microsoft.com/office/drawing/2014/main" id="{27BA84BA-A02E-4AF1-8329-FDD7FE7129D6}"/>
              </a:ext>
            </a:extLst>
          </p:cNvPr>
          <p:cNvSpPr txBox="1">
            <a:spLocks/>
          </p:cNvSpPr>
          <p:nvPr/>
        </p:nvSpPr>
        <p:spPr>
          <a:xfrm>
            <a:off x="6586575" y="4773647"/>
            <a:ext cx="5892160" cy="119076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endParaRPr lang="en-NZ" sz="1200" i="1" dirty="0">
              <a:solidFill>
                <a:schemeClr val="tx1"/>
              </a:solidFill>
              <a:latin typeface="+mn-lt"/>
            </a:endParaRPr>
          </a:p>
        </p:txBody>
      </p:sp>
      <p:sp>
        <p:nvSpPr>
          <p:cNvPr id="19" name="Footer Placeholder 4">
            <a:extLst>
              <a:ext uri="{FF2B5EF4-FFF2-40B4-BE49-F238E27FC236}">
                <a16:creationId xmlns:a16="http://schemas.microsoft.com/office/drawing/2014/main" id="{761F0B01-E434-15D1-1506-707740492A0E}"/>
              </a:ext>
            </a:extLst>
          </p:cNvPr>
          <p:cNvSpPr>
            <a:spLocks noGrp="1"/>
          </p:cNvSpPr>
          <p:nvPr>
            <p:ph type="ftr" sz="quarter" idx="17"/>
          </p:nvPr>
        </p:nvSpPr>
        <p:spPr>
          <a:xfrm>
            <a:off x="360000" y="6178635"/>
            <a:ext cx="7998996" cy="507831"/>
          </a:xfrm>
        </p:spPr>
        <p:txBody>
          <a:bodyPr/>
          <a:lstStyle/>
          <a:p>
            <a:r>
              <a:rPr lang="en-NZ" sz="900" dirty="0"/>
              <a:t>Base: All respondents (2,512)</a:t>
            </a:r>
          </a:p>
          <a:p>
            <a:r>
              <a:rPr lang="en-NZ" sz="900" i="1" dirty="0"/>
              <a:t>Q12 In the last 12 months, how often have you personally experienced this in a work environment? </a:t>
            </a:r>
            <a:r>
              <a:rPr lang="en-NZ" sz="900" dirty="0"/>
              <a:t>Respondents were shown 10 bullying behaviours.</a:t>
            </a:r>
            <a:endParaRPr lang="en-NZ" sz="900" i="1" dirty="0"/>
          </a:p>
          <a:p>
            <a:endParaRPr lang="en-NZ" sz="900" i="1" dirty="0"/>
          </a:p>
        </p:txBody>
      </p:sp>
      <p:sp>
        <p:nvSpPr>
          <p:cNvPr id="18" name="TextBox 17">
            <a:extLst>
              <a:ext uri="{FF2B5EF4-FFF2-40B4-BE49-F238E27FC236}">
                <a16:creationId xmlns:a16="http://schemas.microsoft.com/office/drawing/2014/main" id="{C60939F7-42C8-9F83-4848-23F0ECDC534E}"/>
              </a:ext>
            </a:extLst>
          </p:cNvPr>
          <p:cNvSpPr txBox="1"/>
          <p:nvPr/>
        </p:nvSpPr>
        <p:spPr>
          <a:xfrm>
            <a:off x="3479241" y="3577949"/>
            <a:ext cx="7956000" cy="1037255"/>
          </a:xfrm>
          <a:prstGeom prst="rect">
            <a:avLst/>
          </a:prstGeom>
          <a:noFill/>
        </p:spPr>
        <p:txBody>
          <a:bodyPr wrap="square">
            <a:noAutofit/>
          </a:bodyPr>
          <a:lstStyle/>
          <a:p>
            <a:r>
              <a:rPr lang="en-NZ" sz="1200" i="1" dirty="0"/>
              <a:t>“My manager was bullying me. I interpreted her actions as trying to get rid of me. I was being given responsibilities well below my qualifications, I was being criticised in front of other people. Micromanaging on a daily basis, not giving clear instructions, sometimes shouting. After filing a formal complaint with HR I was offered internal mediation. I was not allowed to bring a support person to meetings. Ultimately, I was told that there are communication issues that I needed to resolve. I became very stressed and started overeating. Ultimately, I quit my job.” </a:t>
            </a:r>
            <a:r>
              <a:rPr lang="en-NZ" sz="1200" dirty="0"/>
              <a:t>30-39 year old male who was working in the administrative and support services sector</a:t>
            </a:r>
          </a:p>
        </p:txBody>
      </p:sp>
      <p:sp>
        <p:nvSpPr>
          <p:cNvPr id="20" name="TextBox 19">
            <a:extLst>
              <a:ext uri="{FF2B5EF4-FFF2-40B4-BE49-F238E27FC236}">
                <a16:creationId xmlns:a16="http://schemas.microsoft.com/office/drawing/2014/main" id="{61636E37-39D3-0560-F35A-4EA7959F8204}"/>
              </a:ext>
            </a:extLst>
          </p:cNvPr>
          <p:cNvSpPr txBox="1"/>
          <p:nvPr/>
        </p:nvSpPr>
        <p:spPr>
          <a:xfrm>
            <a:off x="3479241" y="5019720"/>
            <a:ext cx="7956000" cy="683316"/>
          </a:xfrm>
          <a:prstGeom prst="rect">
            <a:avLst/>
          </a:prstGeom>
          <a:noFill/>
        </p:spPr>
        <p:txBody>
          <a:bodyPr wrap="square">
            <a:noAutofit/>
          </a:bodyPr>
          <a:lstStyle/>
          <a:p>
            <a:r>
              <a:rPr lang="en-NZ" sz="1200" i="1" dirty="0"/>
              <a:t>“I was treated badly by the female supervisor. Telling me off for talking but letting everyone else talk. Always snapping at me all day long. One day I snapped and made a complaint to the manager. It came out later that she said I didn't respect her. But how could I? That was the end of the bullying to me. Phew.” </a:t>
            </a:r>
            <a:r>
              <a:rPr lang="en-NZ" sz="1200" dirty="0"/>
              <a:t>60-69 year old male who was working in the manufacturing sector </a:t>
            </a:r>
          </a:p>
        </p:txBody>
      </p:sp>
      <p:sp>
        <p:nvSpPr>
          <p:cNvPr id="21" name="TextBox 20">
            <a:extLst>
              <a:ext uri="{FF2B5EF4-FFF2-40B4-BE49-F238E27FC236}">
                <a16:creationId xmlns:a16="http://schemas.microsoft.com/office/drawing/2014/main" id="{8E4A8022-065F-D05C-A568-5018E932678B}"/>
              </a:ext>
            </a:extLst>
          </p:cNvPr>
          <p:cNvSpPr txBox="1"/>
          <p:nvPr/>
        </p:nvSpPr>
        <p:spPr>
          <a:xfrm>
            <a:off x="3479241" y="2225107"/>
            <a:ext cx="7956000" cy="1029054"/>
          </a:xfrm>
          <a:prstGeom prst="rect">
            <a:avLst/>
          </a:prstGeom>
          <a:noFill/>
        </p:spPr>
        <p:txBody>
          <a:bodyPr wrap="square">
            <a:noAutofit/>
          </a:bodyPr>
          <a:lstStyle/>
          <a:p>
            <a:r>
              <a:rPr lang="en-NZ" sz="1200" i="1" dirty="0"/>
              <a:t>“Just being a contractor without knowing what days you are working, whether you would have work the next week and getting texted or emailed a few days in advance, then being talked down to by other co-workers or others in charge managers etc. Putting up with lame nick names, negative attitudes, age differences, even boss's daughter making bullying comments daily. Just rude people in general. People that also blame you for things that are their jobs when you don't even really work there because you are a contractor.” </a:t>
            </a:r>
            <a:r>
              <a:rPr lang="en-NZ" sz="1200" dirty="0"/>
              <a:t>40-49 year old Māori who was working in the arts and recreation sector</a:t>
            </a:r>
          </a:p>
        </p:txBody>
      </p:sp>
      <p:cxnSp>
        <p:nvCxnSpPr>
          <p:cNvPr id="22" name="Straight Connector 21">
            <a:extLst>
              <a:ext uri="{FF2B5EF4-FFF2-40B4-BE49-F238E27FC236}">
                <a16:creationId xmlns:a16="http://schemas.microsoft.com/office/drawing/2014/main" id="{B2C54110-D429-8FC8-B319-30129C191558}"/>
              </a:ext>
            </a:extLst>
          </p:cNvPr>
          <p:cNvCxnSpPr>
            <a:cxnSpLocks/>
          </p:cNvCxnSpPr>
          <p:nvPr/>
        </p:nvCxnSpPr>
        <p:spPr>
          <a:xfrm>
            <a:off x="3364009" y="1920942"/>
            <a:ext cx="8604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A84DB27-9768-901F-7F77-05789553524E}"/>
              </a:ext>
            </a:extLst>
          </p:cNvPr>
          <p:cNvGrpSpPr/>
          <p:nvPr/>
        </p:nvGrpSpPr>
        <p:grpSpPr>
          <a:xfrm>
            <a:off x="7174928" y="1690280"/>
            <a:ext cx="461665" cy="461665"/>
            <a:chOff x="8802984" y="1690280"/>
            <a:chExt cx="461665" cy="461665"/>
          </a:xfrm>
        </p:grpSpPr>
        <p:sp>
          <p:nvSpPr>
            <p:cNvPr id="23" name="Oval 22">
              <a:extLst>
                <a:ext uri="{FF2B5EF4-FFF2-40B4-BE49-F238E27FC236}">
                  <a16:creationId xmlns:a16="http://schemas.microsoft.com/office/drawing/2014/main" id="{32AC9BEF-B7CB-3953-B98A-AFA97DFD56D4}"/>
                </a:ext>
              </a:extLst>
            </p:cNvPr>
            <p:cNvSpPr/>
            <p:nvPr/>
          </p:nvSpPr>
          <p:spPr>
            <a:xfrm>
              <a:off x="8802984" y="1690280"/>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Freeform 25">
              <a:extLst>
                <a:ext uri="{FF2B5EF4-FFF2-40B4-BE49-F238E27FC236}">
                  <a16:creationId xmlns:a16="http://schemas.microsoft.com/office/drawing/2014/main" id="{CD8F9143-F3CC-560A-D366-598DEAB9279F}"/>
                </a:ext>
              </a:extLst>
            </p:cNvPr>
            <p:cNvSpPr>
              <a:spLocks noEditPoints="1"/>
            </p:cNvSpPr>
            <p:nvPr/>
          </p:nvSpPr>
          <p:spPr bwMode="auto">
            <a:xfrm flipH="1" flipV="1">
              <a:off x="8891323" y="1799651"/>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grpSp>
      <p:cxnSp>
        <p:nvCxnSpPr>
          <p:cNvPr id="25" name="Straight Connector 24">
            <a:extLst>
              <a:ext uri="{FF2B5EF4-FFF2-40B4-BE49-F238E27FC236}">
                <a16:creationId xmlns:a16="http://schemas.microsoft.com/office/drawing/2014/main" id="{B1FC988E-976B-C04A-6D51-F026ED3CE40D}"/>
              </a:ext>
            </a:extLst>
          </p:cNvPr>
          <p:cNvCxnSpPr>
            <a:cxnSpLocks/>
          </p:cNvCxnSpPr>
          <p:nvPr/>
        </p:nvCxnSpPr>
        <p:spPr>
          <a:xfrm flipH="1">
            <a:off x="3554519" y="3392056"/>
            <a:ext cx="7884000" cy="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B585374-2384-6C51-409F-A8DB9CA04374}"/>
              </a:ext>
            </a:extLst>
          </p:cNvPr>
          <p:cNvCxnSpPr>
            <a:cxnSpLocks/>
          </p:cNvCxnSpPr>
          <p:nvPr/>
        </p:nvCxnSpPr>
        <p:spPr>
          <a:xfrm flipH="1">
            <a:off x="3554519" y="4773647"/>
            <a:ext cx="7884000" cy="0"/>
          </a:xfrm>
          <a:prstGeom prst="line">
            <a:avLst/>
          </a:prstGeom>
          <a:ln w="12700">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93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E25E6-0AF9-480C-8A7B-802A7374DF6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spc="0" dirty="0"/>
              <a:t>PREVALENCE OF </a:t>
            </a:r>
            <a:r>
              <a:rPr lang="en-NZ" sz="1500" dirty="0"/>
              <a:t>BULLYING (BEHAVIOURAL DEFINITION) BY DEMOGRAPHICS</a:t>
            </a:r>
            <a:endParaRPr lang="en-NZ" sz="1500" spc="0" dirty="0"/>
          </a:p>
        </p:txBody>
      </p:sp>
      <p:sp>
        <p:nvSpPr>
          <p:cNvPr id="3" name="Text Placeholder 2"/>
          <p:cNvSpPr>
            <a:spLocks noGrp="1"/>
          </p:cNvSpPr>
          <p:nvPr>
            <p:ph type="body" sz="quarter" idx="15"/>
          </p:nvPr>
        </p:nvSpPr>
        <p:spPr>
          <a:xfrm>
            <a:off x="360001" y="549332"/>
            <a:ext cx="10920472" cy="710668"/>
          </a:xfrm>
        </p:spPr>
        <p:txBody>
          <a:bodyPr>
            <a:normAutofit/>
          </a:bodyPr>
          <a:lstStyle/>
          <a:p>
            <a:r>
              <a:rPr lang="en-NZ" dirty="0"/>
              <a:t>Younger workers are more susceptible to bullying.  Bullying is especially high among disabled workers (52%), bisexual (39%), and Pacific peoples (26%) workers.</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610311522"/>
              </p:ext>
            </p:extLst>
          </p:nvPr>
        </p:nvGraphicFramePr>
        <p:xfrm>
          <a:off x="235130" y="1424892"/>
          <a:ext cx="11596869" cy="4120655"/>
        </p:xfrm>
        <a:graphic>
          <a:graphicData uri="http://schemas.openxmlformats.org/drawingml/2006/chart">
            <c:chart xmlns:c="http://schemas.openxmlformats.org/drawingml/2006/chart" xmlns:r="http://schemas.openxmlformats.org/officeDocument/2006/relationships" r:id="rId2"/>
          </a:graphicData>
        </a:graphic>
      </p:graphicFrame>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60000" y="6178635"/>
            <a:ext cx="7480624" cy="507831"/>
          </a:xfrm>
        </p:spPr>
        <p:txBody>
          <a:bodyPr/>
          <a:lstStyle/>
          <a:p>
            <a:r>
              <a:rPr lang="en-NZ" sz="900" dirty="0"/>
              <a:t>Base: All respondents (2,512)</a:t>
            </a:r>
          </a:p>
          <a:p>
            <a:r>
              <a:rPr lang="en-NZ" sz="900" i="1" dirty="0"/>
              <a:t>Q12 In the last 12 months, how often have you personally experienced this in a work environment? </a:t>
            </a:r>
            <a:r>
              <a:rPr lang="en-NZ" sz="900" dirty="0"/>
              <a:t>Respondents were shown 10 bullying behaviours.</a:t>
            </a:r>
            <a:endParaRPr lang="en-NZ" sz="900" i="1" dirty="0"/>
          </a:p>
          <a:p>
            <a:endParaRPr lang="en-NZ" sz="900" i="1" dirty="0"/>
          </a:p>
        </p:txBody>
      </p:sp>
      <p:sp>
        <p:nvSpPr>
          <p:cNvPr id="35" name="Text Placeholder 2">
            <a:extLst>
              <a:ext uri="{FF2B5EF4-FFF2-40B4-BE49-F238E27FC236}">
                <a16:creationId xmlns:a16="http://schemas.microsoft.com/office/drawing/2014/main" id="{C119F23D-1F0C-FB57-20ED-6CDEBEE9478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28" name="TextBox 27">
            <a:extLst>
              <a:ext uri="{FF2B5EF4-FFF2-40B4-BE49-F238E27FC236}">
                <a16:creationId xmlns:a16="http://schemas.microsoft.com/office/drawing/2014/main" id="{6E7F3C07-38EB-B305-CC4F-B1DAF2F79EA2}"/>
              </a:ext>
            </a:extLst>
          </p:cNvPr>
          <p:cNvSpPr txBox="1"/>
          <p:nvPr/>
        </p:nvSpPr>
        <p:spPr>
          <a:xfrm>
            <a:off x="602790" y="4051628"/>
            <a:ext cx="574369" cy="215444"/>
          </a:xfrm>
          <a:prstGeom prst="rect">
            <a:avLst/>
          </a:prstGeom>
          <a:noFill/>
        </p:spPr>
        <p:txBody>
          <a:bodyPr wrap="square" rtlCol="0">
            <a:spAutoFit/>
          </a:bodyPr>
          <a:lstStyle/>
          <a:p>
            <a:r>
              <a:rPr lang="en-NZ" sz="800" dirty="0"/>
              <a:t>(2512)</a:t>
            </a:r>
          </a:p>
        </p:txBody>
      </p:sp>
      <p:sp>
        <p:nvSpPr>
          <p:cNvPr id="29" name="TextBox 28">
            <a:extLst>
              <a:ext uri="{FF2B5EF4-FFF2-40B4-BE49-F238E27FC236}">
                <a16:creationId xmlns:a16="http://schemas.microsoft.com/office/drawing/2014/main" id="{DDE26808-D0CB-724B-A8DE-9D686363DB0A}"/>
              </a:ext>
            </a:extLst>
          </p:cNvPr>
          <p:cNvSpPr txBox="1"/>
          <p:nvPr/>
        </p:nvSpPr>
        <p:spPr>
          <a:xfrm>
            <a:off x="1261793" y="4051628"/>
            <a:ext cx="574369" cy="215444"/>
          </a:xfrm>
          <a:prstGeom prst="rect">
            <a:avLst/>
          </a:prstGeom>
          <a:noFill/>
        </p:spPr>
        <p:txBody>
          <a:bodyPr wrap="square" rtlCol="0">
            <a:spAutoFit/>
          </a:bodyPr>
          <a:lstStyle/>
          <a:p>
            <a:r>
              <a:rPr lang="en-NZ" sz="800" dirty="0"/>
              <a:t>(1243)</a:t>
            </a:r>
          </a:p>
        </p:txBody>
      </p:sp>
      <p:sp>
        <p:nvSpPr>
          <p:cNvPr id="36" name="TextBox 35">
            <a:extLst>
              <a:ext uri="{FF2B5EF4-FFF2-40B4-BE49-F238E27FC236}">
                <a16:creationId xmlns:a16="http://schemas.microsoft.com/office/drawing/2014/main" id="{473E58FC-9379-D0DF-149A-A1B3B7318A7B}"/>
              </a:ext>
            </a:extLst>
          </p:cNvPr>
          <p:cNvSpPr txBox="1"/>
          <p:nvPr/>
        </p:nvSpPr>
        <p:spPr>
          <a:xfrm>
            <a:off x="1585975" y="4051628"/>
            <a:ext cx="574369" cy="215444"/>
          </a:xfrm>
          <a:prstGeom prst="rect">
            <a:avLst/>
          </a:prstGeom>
          <a:noFill/>
        </p:spPr>
        <p:txBody>
          <a:bodyPr wrap="square" rtlCol="0">
            <a:spAutoFit/>
          </a:bodyPr>
          <a:lstStyle/>
          <a:p>
            <a:r>
              <a:rPr lang="en-NZ" sz="800" dirty="0"/>
              <a:t>(1255)</a:t>
            </a:r>
          </a:p>
        </p:txBody>
      </p:sp>
      <p:sp>
        <p:nvSpPr>
          <p:cNvPr id="37" name="TextBox 36">
            <a:extLst>
              <a:ext uri="{FF2B5EF4-FFF2-40B4-BE49-F238E27FC236}">
                <a16:creationId xmlns:a16="http://schemas.microsoft.com/office/drawing/2014/main" id="{2E720F66-17A2-6977-47E6-B9D81835D702}"/>
              </a:ext>
            </a:extLst>
          </p:cNvPr>
          <p:cNvSpPr txBox="1"/>
          <p:nvPr/>
        </p:nvSpPr>
        <p:spPr>
          <a:xfrm>
            <a:off x="2257250" y="4051628"/>
            <a:ext cx="480803" cy="215444"/>
          </a:xfrm>
          <a:prstGeom prst="rect">
            <a:avLst/>
          </a:prstGeom>
          <a:noFill/>
        </p:spPr>
        <p:txBody>
          <a:bodyPr wrap="square" rtlCol="0">
            <a:spAutoFit/>
          </a:bodyPr>
          <a:lstStyle/>
          <a:p>
            <a:r>
              <a:rPr lang="en-NZ" sz="800" dirty="0"/>
              <a:t>(342)</a:t>
            </a:r>
          </a:p>
        </p:txBody>
      </p:sp>
      <p:sp>
        <p:nvSpPr>
          <p:cNvPr id="39" name="TextBox 38">
            <a:extLst>
              <a:ext uri="{FF2B5EF4-FFF2-40B4-BE49-F238E27FC236}">
                <a16:creationId xmlns:a16="http://schemas.microsoft.com/office/drawing/2014/main" id="{CD2CFCEA-D20D-2F74-B1CE-127579E28212}"/>
              </a:ext>
            </a:extLst>
          </p:cNvPr>
          <p:cNvSpPr txBox="1"/>
          <p:nvPr/>
        </p:nvSpPr>
        <p:spPr>
          <a:xfrm>
            <a:off x="2584619" y="4051628"/>
            <a:ext cx="469844" cy="215444"/>
          </a:xfrm>
          <a:prstGeom prst="rect">
            <a:avLst/>
          </a:prstGeom>
          <a:noFill/>
        </p:spPr>
        <p:txBody>
          <a:bodyPr wrap="square" rtlCol="0">
            <a:spAutoFit/>
          </a:bodyPr>
          <a:lstStyle/>
          <a:p>
            <a:r>
              <a:rPr lang="en-NZ" sz="800" dirty="0"/>
              <a:t>(237)</a:t>
            </a:r>
          </a:p>
        </p:txBody>
      </p:sp>
      <p:sp>
        <p:nvSpPr>
          <p:cNvPr id="40" name="TextBox 39">
            <a:extLst>
              <a:ext uri="{FF2B5EF4-FFF2-40B4-BE49-F238E27FC236}">
                <a16:creationId xmlns:a16="http://schemas.microsoft.com/office/drawing/2014/main" id="{544F4003-04F4-01DD-DCA7-8D1692D41059}"/>
              </a:ext>
            </a:extLst>
          </p:cNvPr>
          <p:cNvSpPr txBox="1"/>
          <p:nvPr/>
        </p:nvSpPr>
        <p:spPr>
          <a:xfrm>
            <a:off x="2901029" y="4051628"/>
            <a:ext cx="480803" cy="215444"/>
          </a:xfrm>
          <a:prstGeom prst="rect">
            <a:avLst/>
          </a:prstGeom>
          <a:noFill/>
        </p:spPr>
        <p:txBody>
          <a:bodyPr wrap="square" rtlCol="0">
            <a:spAutoFit/>
          </a:bodyPr>
          <a:lstStyle/>
          <a:p>
            <a:r>
              <a:rPr lang="en-NZ" sz="800" dirty="0"/>
              <a:t>(249)</a:t>
            </a:r>
          </a:p>
        </p:txBody>
      </p:sp>
      <p:sp>
        <p:nvSpPr>
          <p:cNvPr id="41" name="TextBox 40">
            <a:extLst>
              <a:ext uri="{FF2B5EF4-FFF2-40B4-BE49-F238E27FC236}">
                <a16:creationId xmlns:a16="http://schemas.microsoft.com/office/drawing/2014/main" id="{C64B18DA-40FE-256E-CF1D-EB5E4D7CBB52}"/>
              </a:ext>
            </a:extLst>
          </p:cNvPr>
          <p:cNvSpPr txBox="1"/>
          <p:nvPr/>
        </p:nvSpPr>
        <p:spPr>
          <a:xfrm>
            <a:off x="3247448" y="4054761"/>
            <a:ext cx="480804" cy="215444"/>
          </a:xfrm>
          <a:prstGeom prst="rect">
            <a:avLst/>
          </a:prstGeom>
          <a:noFill/>
        </p:spPr>
        <p:txBody>
          <a:bodyPr wrap="square" rtlCol="0">
            <a:spAutoFit/>
          </a:bodyPr>
          <a:lstStyle/>
          <a:p>
            <a:r>
              <a:rPr lang="en-NZ" sz="800" dirty="0"/>
              <a:t>(228)</a:t>
            </a:r>
          </a:p>
        </p:txBody>
      </p:sp>
      <p:sp>
        <p:nvSpPr>
          <p:cNvPr id="42" name="TextBox 41">
            <a:extLst>
              <a:ext uri="{FF2B5EF4-FFF2-40B4-BE49-F238E27FC236}">
                <a16:creationId xmlns:a16="http://schemas.microsoft.com/office/drawing/2014/main" id="{11BF906C-F40C-0B5D-F43E-748EF52EAE06}"/>
              </a:ext>
            </a:extLst>
          </p:cNvPr>
          <p:cNvSpPr txBox="1"/>
          <p:nvPr/>
        </p:nvSpPr>
        <p:spPr>
          <a:xfrm>
            <a:off x="3574818" y="4051628"/>
            <a:ext cx="480803" cy="215444"/>
          </a:xfrm>
          <a:prstGeom prst="rect">
            <a:avLst/>
          </a:prstGeom>
          <a:noFill/>
        </p:spPr>
        <p:txBody>
          <a:bodyPr wrap="square" rtlCol="0">
            <a:spAutoFit/>
          </a:bodyPr>
          <a:lstStyle/>
          <a:p>
            <a:r>
              <a:rPr lang="en-NZ" sz="800" dirty="0"/>
              <a:t>(187)</a:t>
            </a:r>
          </a:p>
        </p:txBody>
      </p:sp>
      <p:sp>
        <p:nvSpPr>
          <p:cNvPr id="44" name="TextBox 43">
            <a:extLst>
              <a:ext uri="{FF2B5EF4-FFF2-40B4-BE49-F238E27FC236}">
                <a16:creationId xmlns:a16="http://schemas.microsoft.com/office/drawing/2014/main" id="{96E53606-3C14-981E-30C2-F62F0A8F9BC3}"/>
              </a:ext>
            </a:extLst>
          </p:cNvPr>
          <p:cNvSpPr txBox="1"/>
          <p:nvPr/>
        </p:nvSpPr>
        <p:spPr>
          <a:xfrm>
            <a:off x="4270902" y="4048495"/>
            <a:ext cx="480803" cy="215444"/>
          </a:xfrm>
          <a:prstGeom prst="rect">
            <a:avLst/>
          </a:prstGeom>
          <a:noFill/>
        </p:spPr>
        <p:txBody>
          <a:bodyPr wrap="square" rtlCol="0">
            <a:spAutoFit/>
          </a:bodyPr>
          <a:lstStyle/>
          <a:p>
            <a:r>
              <a:rPr lang="en-NZ" sz="800" dirty="0"/>
              <a:t>(407)</a:t>
            </a:r>
          </a:p>
        </p:txBody>
      </p:sp>
      <p:sp>
        <p:nvSpPr>
          <p:cNvPr id="45" name="TextBox 44">
            <a:extLst>
              <a:ext uri="{FF2B5EF4-FFF2-40B4-BE49-F238E27FC236}">
                <a16:creationId xmlns:a16="http://schemas.microsoft.com/office/drawing/2014/main" id="{81BD7D63-AACA-5E46-E2D4-024258195A46}"/>
              </a:ext>
            </a:extLst>
          </p:cNvPr>
          <p:cNvSpPr txBox="1"/>
          <p:nvPr/>
        </p:nvSpPr>
        <p:spPr>
          <a:xfrm>
            <a:off x="4586962" y="4048495"/>
            <a:ext cx="485116" cy="215444"/>
          </a:xfrm>
          <a:prstGeom prst="rect">
            <a:avLst/>
          </a:prstGeom>
          <a:noFill/>
        </p:spPr>
        <p:txBody>
          <a:bodyPr wrap="square" rtlCol="0">
            <a:spAutoFit/>
          </a:bodyPr>
          <a:lstStyle/>
          <a:p>
            <a:r>
              <a:rPr lang="en-NZ" sz="800" dirty="0"/>
              <a:t>(223)</a:t>
            </a:r>
          </a:p>
        </p:txBody>
      </p:sp>
      <p:sp>
        <p:nvSpPr>
          <p:cNvPr id="46" name="TextBox 45">
            <a:extLst>
              <a:ext uri="{FF2B5EF4-FFF2-40B4-BE49-F238E27FC236}">
                <a16:creationId xmlns:a16="http://schemas.microsoft.com/office/drawing/2014/main" id="{0AE8DBB1-9A32-3034-9984-5FC4AFADCBE1}"/>
              </a:ext>
            </a:extLst>
          </p:cNvPr>
          <p:cNvSpPr txBox="1"/>
          <p:nvPr/>
        </p:nvSpPr>
        <p:spPr>
          <a:xfrm>
            <a:off x="4907335" y="4048495"/>
            <a:ext cx="480803" cy="215444"/>
          </a:xfrm>
          <a:prstGeom prst="rect">
            <a:avLst/>
          </a:prstGeom>
          <a:noFill/>
        </p:spPr>
        <p:txBody>
          <a:bodyPr wrap="square" rtlCol="0">
            <a:spAutoFit/>
          </a:bodyPr>
          <a:lstStyle/>
          <a:p>
            <a:r>
              <a:rPr lang="en-NZ" sz="800" dirty="0"/>
              <a:t>(242)</a:t>
            </a:r>
          </a:p>
        </p:txBody>
      </p:sp>
      <p:sp>
        <p:nvSpPr>
          <p:cNvPr id="47" name="TextBox 46">
            <a:extLst>
              <a:ext uri="{FF2B5EF4-FFF2-40B4-BE49-F238E27FC236}">
                <a16:creationId xmlns:a16="http://schemas.microsoft.com/office/drawing/2014/main" id="{683BE488-7FD9-6875-9B5A-36DD591BFA2B}"/>
              </a:ext>
            </a:extLst>
          </p:cNvPr>
          <p:cNvSpPr txBox="1"/>
          <p:nvPr/>
        </p:nvSpPr>
        <p:spPr>
          <a:xfrm>
            <a:off x="5215775" y="4051628"/>
            <a:ext cx="480804" cy="215444"/>
          </a:xfrm>
          <a:prstGeom prst="rect">
            <a:avLst/>
          </a:prstGeom>
          <a:noFill/>
        </p:spPr>
        <p:txBody>
          <a:bodyPr wrap="square" rtlCol="0">
            <a:spAutoFit/>
          </a:bodyPr>
          <a:lstStyle/>
          <a:p>
            <a:r>
              <a:rPr lang="en-NZ" sz="800" dirty="0"/>
              <a:t>(235)</a:t>
            </a:r>
          </a:p>
        </p:txBody>
      </p:sp>
      <p:sp>
        <p:nvSpPr>
          <p:cNvPr id="48" name="TextBox 47">
            <a:extLst>
              <a:ext uri="{FF2B5EF4-FFF2-40B4-BE49-F238E27FC236}">
                <a16:creationId xmlns:a16="http://schemas.microsoft.com/office/drawing/2014/main" id="{4774B62D-32AD-75D9-758A-992A5F6E61F4}"/>
              </a:ext>
            </a:extLst>
          </p:cNvPr>
          <p:cNvSpPr txBox="1"/>
          <p:nvPr/>
        </p:nvSpPr>
        <p:spPr>
          <a:xfrm>
            <a:off x="5524216" y="4048495"/>
            <a:ext cx="480803" cy="215444"/>
          </a:xfrm>
          <a:prstGeom prst="rect">
            <a:avLst/>
          </a:prstGeom>
          <a:noFill/>
        </p:spPr>
        <p:txBody>
          <a:bodyPr wrap="square" rtlCol="0">
            <a:spAutoFit/>
          </a:bodyPr>
          <a:lstStyle/>
          <a:p>
            <a:r>
              <a:rPr lang="en-NZ" sz="800" dirty="0"/>
              <a:t>(148)</a:t>
            </a:r>
          </a:p>
        </p:txBody>
      </p:sp>
      <p:sp>
        <p:nvSpPr>
          <p:cNvPr id="50" name="TextBox 49">
            <a:extLst>
              <a:ext uri="{FF2B5EF4-FFF2-40B4-BE49-F238E27FC236}">
                <a16:creationId xmlns:a16="http://schemas.microsoft.com/office/drawing/2014/main" id="{F971F135-4135-A4F7-FCD1-82C48EAFD62F}"/>
              </a:ext>
            </a:extLst>
          </p:cNvPr>
          <p:cNvSpPr txBox="1"/>
          <p:nvPr/>
        </p:nvSpPr>
        <p:spPr>
          <a:xfrm>
            <a:off x="6161317" y="4048537"/>
            <a:ext cx="556778" cy="215444"/>
          </a:xfrm>
          <a:prstGeom prst="rect">
            <a:avLst/>
          </a:prstGeom>
          <a:noFill/>
        </p:spPr>
        <p:txBody>
          <a:bodyPr wrap="square" rtlCol="0">
            <a:spAutoFit/>
          </a:bodyPr>
          <a:lstStyle/>
          <a:p>
            <a:r>
              <a:rPr lang="en-NZ" sz="800" dirty="0"/>
              <a:t>(1759)</a:t>
            </a:r>
          </a:p>
        </p:txBody>
      </p:sp>
      <p:sp>
        <p:nvSpPr>
          <p:cNvPr id="51" name="TextBox 50">
            <a:extLst>
              <a:ext uri="{FF2B5EF4-FFF2-40B4-BE49-F238E27FC236}">
                <a16:creationId xmlns:a16="http://schemas.microsoft.com/office/drawing/2014/main" id="{F20B46D4-BF03-2C11-E882-7ED92788713D}"/>
              </a:ext>
            </a:extLst>
          </p:cNvPr>
          <p:cNvSpPr txBox="1"/>
          <p:nvPr/>
        </p:nvSpPr>
        <p:spPr>
          <a:xfrm>
            <a:off x="6504956" y="4048537"/>
            <a:ext cx="485116" cy="215444"/>
          </a:xfrm>
          <a:prstGeom prst="rect">
            <a:avLst/>
          </a:prstGeom>
          <a:noFill/>
        </p:spPr>
        <p:txBody>
          <a:bodyPr wrap="square" rtlCol="0">
            <a:spAutoFit/>
          </a:bodyPr>
          <a:lstStyle/>
          <a:p>
            <a:r>
              <a:rPr lang="en-NZ" sz="800" dirty="0"/>
              <a:t>(575)</a:t>
            </a:r>
          </a:p>
        </p:txBody>
      </p:sp>
      <p:sp>
        <p:nvSpPr>
          <p:cNvPr id="52" name="TextBox 51">
            <a:extLst>
              <a:ext uri="{FF2B5EF4-FFF2-40B4-BE49-F238E27FC236}">
                <a16:creationId xmlns:a16="http://schemas.microsoft.com/office/drawing/2014/main" id="{DFE00CB5-83A5-997A-9AD4-26B0057CFBF6}"/>
              </a:ext>
            </a:extLst>
          </p:cNvPr>
          <p:cNvSpPr txBox="1"/>
          <p:nvPr/>
        </p:nvSpPr>
        <p:spPr>
          <a:xfrm>
            <a:off x="6838453" y="4048537"/>
            <a:ext cx="480803" cy="215444"/>
          </a:xfrm>
          <a:prstGeom prst="rect">
            <a:avLst/>
          </a:prstGeom>
          <a:noFill/>
        </p:spPr>
        <p:txBody>
          <a:bodyPr wrap="square" rtlCol="0">
            <a:spAutoFit/>
          </a:bodyPr>
          <a:lstStyle/>
          <a:p>
            <a:r>
              <a:rPr lang="en-NZ" sz="800" dirty="0"/>
              <a:t>(210)</a:t>
            </a:r>
          </a:p>
        </p:txBody>
      </p:sp>
      <p:sp>
        <p:nvSpPr>
          <p:cNvPr id="53" name="TextBox 52">
            <a:extLst>
              <a:ext uri="{FF2B5EF4-FFF2-40B4-BE49-F238E27FC236}">
                <a16:creationId xmlns:a16="http://schemas.microsoft.com/office/drawing/2014/main" id="{2A7020B5-2AFA-6572-EBFF-B0088EC13148}"/>
              </a:ext>
            </a:extLst>
          </p:cNvPr>
          <p:cNvSpPr txBox="1"/>
          <p:nvPr/>
        </p:nvSpPr>
        <p:spPr>
          <a:xfrm>
            <a:off x="7166278" y="4051670"/>
            <a:ext cx="480804" cy="215444"/>
          </a:xfrm>
          <a:prstGeom prst="rect">
            <a:avLst/>
          </a:prstGeom>
          <a:noFill/>
        </p:spPr>
        <p:txBody>
          <a:bodyPr wrap="square" rtlCol="0">
            <a:spAutoFit/>
          </a:bodyPr>
          <a:lstStyle/>
          <a:p>
            <a:r>
              <a:rPr lang="en-NZ" sz="800" dirty="0"/>
              <a:t>(339)</a:t>
            </a:r>
          </a:p>
        </p:txBody>
      </p:sp>
      <p:sp>
        <p:nvSpPr>
          <p:cNvPr id="54" name="TextBox 53">
            <a:extLst>
              <a:ext uri="{FF2B5EF4-FFF2-40B4-BE49-F238E27FC236}">
                <a16:creationId xmlns:a16="http://schemas.microsoft.com/office/drawing/2014/main" id="{454DFB04-69A2-F382-94E6-F3E1BD95CA20}"/>
              </a:ext>
            </a:extLst>
          </p:cNvPr>
          <p:cNvSpPr txBox="1"/>
          <p:nvPr/>
        </p:nvSpPr>
        <p:spPr>
          <a:xfrm>
            <a:off x="7495689" y="4048537"/>
            <a:ext cx="480803" cy="215444"/>
          </a:xfrm>
          <a:prstGeom prst="rect">
            <a:avLst/>
          </a:prstGeom>
          <a:noFill/>
        </p:spPr>
        <p:txBody>
          <a:bodyPr wrap="square" rtlCol="0">
            <a:spAutoFit/>
          </a:bodyPr>
          <a:lstStyle/>
          <a:p>
            <a:r>
              <a:rPr lang="en-NZ" sz="800" dirty="0"/>
              <a:t>(155)</a:t>
            </a:r>
          </a:p>
        </p:txBody>
      </p:sp>
      <p:sp>
        <p:nvSpPr>
          <p:cNvPr id="55" name="TextBox 54">
            <a:extLst>
              <a:ext uri="{FF2B5EF4-FFF2-40B4-BE49-F238E27FC236}">
                <a16:creationId xmlns:a16="http://schemas.microsoft.com/office/drawing/2014/main" id="{36651E9E-4C01-E85C-5259-FCCF47CC8B1F}"/>
              </a:ext>
            </a:extLst>
          </p:cNvPr>
          <p:cNvSpPr txBox="1"/>
          <p:nvPr/>
        </p:nvSpPr>
        <p:spPr>
          <a:xfrm>
            <a:off x="8119002" y="4048495"/>
            <a:ext cx="480803" cy="215444"/>
          </a:xfrm>
          <a:prstGeom prst="rect">
            <a:avLst/>
          </a:prstGeom>
          <a:noFill/>
        </p:spPr>
        <p:txBody>
          <a:bodyPr wrap="square" rtlCol="0">
            <a:spAutoFit/>
          </a:bodyPr>
          <a:lstStyle/>
          <a:p>
            <a:r>
              <a:rPr lang="en-NZ" sz="800" dirty="0"/>
              <a:t>(2200)</a:t>
            </a:r>
          </a:p>
        </p:txBody>
      </p:sp>
      <p:sp>
        <p:nvSpPr>
          <p:cNvPr id="56" name="TextBox 55">
            <a:extLst>
              <a:ext uri="{FF2B5EF4-FFF2-40B4-BE49-F238E27FC236}">
                <a16:creationId xmlns:a16="http://schemas.microsoft.com/office/drawing/2014/main" id="{9491E3A2-CC29-DE12-52B8-331FB41B7637}"/>
              </a:ext>
            </a:extLst>
          </p:cNvPr>
          <p:cNvSpPr txBox="1"/>
          <p:nvPr/>
        </p:nvSpPr>
        <p:spPr>
          <a:xfrm>
            <a:off x="8526502" y="4048495"/>
            <a:ext cx="485116" cy="215444"/>
          </a:xfrm>
          <a:prstGeom prst="rect">
            <a:avLst/>
          </a:prstGeom>
          <a:noFill/>
        </p:spPr>
        <p:txBody>
          <a:bodyPr wrap="square" rtlCol="0">
            <a:spAutoFit/>
          </a:bodyPr>
          <a:lstStyle/>
          <a:p>
            <a:r>
              <a:rPr lang="en-NZ" sz="800" dirty="0"/>
              <a:t>(88)</a:t>
            </a:r>
          </a:p>
        </p:txBody>
      </p:sp>
      <p:sp>
        <p:nvSpPr>
          <p:cNvPr id="57" name="TextBox 56">
            <a:extLst>
              <a:ext uri="{FF2B5EF4-FFF2-40B4-BE49-F238E27FC236}">
                <a16:creationId xmlns:a16="http://schemas.microsoft.com/office/drawing/2014/main" id="{33EB06DE-8D3C-5F37-53E0-77C27022E501}"/>
              </a:ext>
            </a:extLst>
          </p:cNvPr>
          <p:cNvSpPr txBox="1"/>
          <p:nvPr/>
        </p:nvSpPr>
        <p:spPr>
          <a:xfrm>
            <a:off x="8793535" y="4048495"/>
            <a:ext cx="480803" cy="215444"/>
          </a:xfrm>
          <a:prstGeom prst="rect">
            <a:avLst/>
          </a:prstGeom>
          <a:noFill/>
        </p:spPr>
        <p:txBody>
          <a:bodyPr wrap="square" rtlCol="0">
            <a:spAutoFit/>
          </a:bodyPr>
          <a:lstStyle/>
          <a:p>
            <a:r>
              <a:rPr lang="en-NZ" sz="800" dirty="0"/>
              <a:t>(123)</a:t>
            </a:r>
          </a:p>
        </p:txBody>
      </p:sp>
      <p:sp>
        <p:nvSpPr>
          <p:cNvPr id="58" name="TextBox 57">
            <a:extLst>
              <a:ext uri="{FF2B5EF4-FFF2-40B4-BE49-F238E27FC236}">
                <a16:creationId xmlns:a16="http://schemas.microsoft.com/office/drawing/2014/main" id="{E907F84A-A100-A0EF-9EB5-2DA4C1C9639C}"/>
              </a:ext>
            </a:extLst>
          </p:cNvPr>
          <p:cNvSpPr txBox="1"/>
          <p:nvPr/>
        </p:nvSpPr>
        <p:spPr>
          <a:xfrm>
            <a:off x="9462027" y="4040875"/>
            <a:ext cx="480803" cy="215444"/>
          </a:xfrm>
          <a:prstGeom prst="rect">
            <a:avLst/>
          </a:prstGeom>
          <a:noFill/>
        </p:spPr>
        <p:txBody>
          <a:bodyPr wrap="square" rtlCol="0">
            <a:spAutoFit/>
          </a:bodyPr>
          <a:lstStyle/>
          <a:p>
            <a:r>
              <a:rPr lang="en-NZ" sz="800" dirty="0"/>
              <a:t>(205)</a:t>
            </a:r>
          </a:p>
        </p:txBody>
      </p:sp>
      <p:sp>
        <p:nvSpPr>
          <p:cNvPr id="59" name="TextBox 58">
            <a:extLst>
              <a:ext uri="{FF2B5EF4-FFF2-40B4-BE49-F238E27FC236}">
                <a16:creationId xmlns:a16="http://schemas.microsoft.com/office/drawing/2014/main" id="{468884E2-5F8C-EA31-EF77-BD51FD978F6E}"/>
              </a:ext>
            </a:extLst>
          </p:cNvPr>
          <p:cNvSpPr txBox="1"/>
          <p:nvPr/>
        </p:nvSpPr>
        <p:spPr>
          <a:xfrm>
            <a:off x="9747607" y="4040875"/>
            <a:ext cx="485116" cy="215444"/>
          </a:xfrm>
          <a:prstGeom prst="rect">
            <a:avLst/>
          </a:prstGeom>
          <a:noFill/>
        </p:spPr>
        <p:txBody>
          <a:bodyPr wrap="square" rtlCol="0">
            <a:spAutoFit/>
          </a:bodyPr>
          <a:lstStyle/>
          <a:p>
            <a:r>
              <a:rPr lang="en-NZ" sz="800" dirty="0"/>
              <a:t>(2307)</a:t>
            </a:r>
          </a:p>
        </p:txBody>
      </p:sp>
      <p:sp>
        <p:nvSpPr>
          <p:cNvPr id="60" name="TextBox 59">
            <a:extLst>
              <a:ext uri="{FF2B5EF4-FFF2-40B4-BE49-F238E27FC236}">
                <a16:creationId xmlns:a16="http://schemas.microsoft.com/office/drawing/2014/main" id="{8732F50C-1ACE-B9E3-AA4F-3E2F0A076E6C}"/>
              </a:ext>
            </a:extLst>
          </p:cNvPr>
          <p:cNvSpPr txBox="1"/>
          <p:nvPr/>
        </p:nvSpPr>
        <p:spPr>
          <a:xfrm>
            <a:off x="10416432" y="4048495"/>
            <a:ext cx="480803" cy="215444"/>
          </a:xfrm>
          <a:prstGeom prst="rect">
            <a:avLst/>
          </a:prstGeom>
          <a:noFill/>
        </p:spPr>
        <p:txBody>
          <a:bodyPr wrap="square" rtlCol="0">
            <a:spAutoFit/>
          </a:bodyPr>
          <a:lstStyle/>
          <a:p>
            <a:r>
              <a:rPr lang="en-NZ" sz="800" dirty="0"/>
              <a:t>(1872)</a:t>
            </a:r>
          </a:p>
        </p:txBody>
      </p:sp>
      <p:sp>
        <p:nvSpPr>
          <p:cNvPr id="61" name="TextBox 60">
            <a:extLst>
              <a:ext uri="{FF2B5EF4-FFF2-40B4-BE49-F238E27FC236}">
                <a16:creationId xmlns:a16="http://schemas.microsoft.com/office/drawing/2014/main" id="{ABC019A4-5CD9-52AE-BCF3-2B03963FAD4B}"/>
              </a:ext>
            </a:extLst>
          </p:cNvPr>
          <p:cNvSpPr txBox="1"/>
          <p:nvPr/>
        </p:nvSpPr>
        <p:spPr>
          <a:xfrm>
            <a:off x="10795357" y="4048495"/>
            <a:ext cx="485116" cy="215444"/>
          </a:xfrm>
          <a:prstGeom prst="rect">
            <a:avLst/>
          </a:prstGeom>
          <a:noFill/>
        </p:spPr>
        <p:txBody>
          <a:bodyPr wrap="square" rtlCol="0">
            <a:spAutoFit/>
          </a:bodyPr>
          <a:lstStyle/>
          <a:p>
            <a:r>
              <a:rPr lang="en-NZ" sz="800" dirty="0"/>
              <a:t>(65)</a:t>
            </a:r>
          </a:p>
        </p:txBody>
      </p:sp>
      <p:sp>
        <p:nvSpPr>
          <p:cNvPr id="62" name="TextBox 61">
            <a:extLst>
              <a:ext uri="{FF2B5EF4-FFF2-40B4-BE49-F238E27FC236}">
                <a16:creationId xmlns:a16="http://schemas.microsoft.com/office/drawing/2014/main" id="{33152576-C754-A464-18BE-8B10783C7D69}"/>
              </a:ext>
            </a:extLst>
          </p:cNvPr>
          <p:cNvSpPr txBox="1"/>
          <p:nvPr/>
        </p:nvSpPr>
        <p:spPr>
          <a:xfrm>
            <a:off x="11123350" y="4048495"/>
            <a:ext cx="480803" cy="215444"/>
          </a:xfrm>
          <a:prstGeom prst="rect">
            <a:avLst/>
          </a:prstGeom>
          <a:noFill/>
        </p:spPr>
        <p:txBody>
          <a:bodyPr wrap="square" rtlCol="0">
            <a:spAutoFit/>
          </a:bodyPr>
          <a:lstStyle/>
          <a:p>
            <a:r>
              <a:rPr lang="en-NZ" sz="800" dirty="0"/>
              <a:t>(575)</a:t>
            </a:r>
          </a:p>
        </p:txBody>
      </p:sp>
      <p:sp>
        <p:nvSpPr>
          <p:cNvPr id="63" name="Rectangle 62">
            <a:extLst>
              <a:ext uri="{FF2B5EF4-FFF2-40B4-BE49-F238E27FC236}">
                <a16:creationId xmlns:a16="http://schemas.microsoft.com/office/drawing/2014/main" id="{CB8D29A2-E9C6-5DA5-224A-616F71D72FCB}"/>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Text Placeholder 2">
            <a:extLst>
              <a:ext uri="{FF2B5EF4-FFF2-40B4-BE49-F238E27FC236}">
                <a16:creationId xmlns:a16="http://schemas.microsoft.com/office/drawing/2014/main" id="{E6FEF2C5-3353-22EE-E200-44F51271BB42}"/>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‘OFTEN’ OR ‘ALWAYS’ EXPERIENCED AT LEAST ONE WORKPLACE BULLYING BEHAVIOUR IN THE LAST 12 MONTHS</a:t>
            </a:r>
          </a:p>
        </p:txBody>
      </p:sp>
    </p:spTree>
    <p:extLst>
      <p:ext uri="{BB962C8B-B14F-4D97-AF65-F5344CB8AC3E}">
        <p14:creationId xmlns:p14="http://schemas.microsoft.com/office/powerpoint/2010/main" val="1094179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E25E6-0AF9-480C-8A7B-802A7374DF64}"/>
              </a:ext>
            </a:extLst>
          </p:cNvPr>
          <p:cNvSpPr/>
          <p:nvPr/>
        </p:nvSpPr>
        <p:spPr>
          <a:xfrm>
            <a:off x="13745"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 Placeholder 2"/>
          <p:cNvSpPr>
            <a:spLocks noGrp="1"/>
          </p:cNvSpPr>
          <p:nvPr>
            <p:ph type="body" sz="quarter" idx="15"/>
          </p:nvPr>
        </p:nvSpPr>
        <p:spPr>
          <a:xfrm>
            <a:off x="360001" y="549332"/>
            <a:ext cx="11407126" cy="710668"/>
          </a:xfrm>
        </p:spPr>
        <p:txBody>
          <a:bodyPr>
            <a:normAutofit/>
          </a:bodyPr>
          <a:lstStyle/>
          <a:p>
            <a:r>
              <a:rPr lang="en-NZ" dirty="0"/>
              <a:t>The prevalence of workplace bullying affects at least one in five workers in nine industries. Young workers in hospitality are especially prone to experiencing bullying.</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2254881695"/>
              </p:ext>
            </p:extLst>
          </p:nvPr>
        </p:nvGraphicFramePr>
        <p:xfrm>
          <a:off x="-166256" y="1717944"/>
          <a:ext cx="12053605" cy="400860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60000" y="6109386"/>
            <a:ext cx="7628060" cy="646331"/>
          </a:xfrm>
        </p:spPr>
        <p:txBody>
          <a:bodyPr/>
          <a:lstStyle/>
          <a:p>
            <a:r>
              <a:rPr lang="en-NZ" sz="900" dirty="0"/>
              <a:t>*Other services include: mining, electricity, gas, water &amp; waste</a:t>
            </a:r>
          </a:p>
          <a:p>
            <a:r>
              <a:rPr lang="en-NZ" sz="900" dirty="0"/>
              <a:t>Base:  All respondents (2,512)</a:t>
            </a:r>
          </a:p>
          <a:p>
            <a:r>
              <a:rPr lang="en-NZ" sz="900" i="1" dirty="0"/>
              <a:t>Q12 In the last 12 months, how often have you personally experienced this in a work environment? </a:t>
            </a:r>
            <a:r>
              <a:rPr lang="en-NZ" sz="900" dirty="0"/>
              <a:t>Respondents were shown 10 bullying behaviours.</a:t>
            </a:r>
            <a:endParaRPr lang="en-NZ" sz="900" i="1" dirty="0"/>
          </a:p>
          <a:p>
            <a:endParaRPr lang="en-NZ" sz="900" i="1" dirty="0"/>
          </a:p>
        </p:txBody>
      </p:sp>
      <p:sp>
        <p:nvSpPr>
          <p:cNvPr id="29" name="Rectangle 28">
            <a:extLst>
              <a:ext uri="{FF2B5EF4-FFF2-40B4-BE49-F238E27FC236}">
                <a16:creationId xmlns:a16="http://schemas.microsoft.com/office/drawing/2014/main" id="{68DCFADF-8CD1-AD72-42FD-8E46D294C796}"/>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TextBox 30">
            <a:extLst>
              <a:ext uri="{FF2B5EF4-FFF2-40B4-BE49-F238E27FC236}">
                <a16:creationId xmlns:a16="http://schemas.microsoft.com/office/drawing/2014/main" id="{F47D7746-E8A4-FBEA-E823-5AEF2A959227}"/>
              </a:ext>
            </a:extLst>
          </p:cNvPr>
          <p:cNvSpPr txBox="1"/>
          <p:nvPr/>
        </p:nvSpPr>
        <p:spPr>
          <a:xfrm>
            <a:off x="644218" y="4144011"/>
            <a:ext cx="648000" cy="230832"/>
          </a:xfrm>
          <a:prstGeom prst="rect">
            <a:avLst/>
          </a:prstGeom>
          <a:noFill/>
        </p:spPr>
        <p:txBody>
          <a:bodyPr wrap="square" rtlCol="0">
            <a:spAutoFit/>
          </a:bodyPr>
          <a:lstStyle/>
          <a:p>
            <a:pPr algn="ctr"/>
            <a:r>
              <a:rPr lang="en-NZ" sz="900" dirty="0"/>
              <a:t>(2,512)</a:t>
            </a:r>
          </a:p>
        </p:txBody>
      </p:sp>
      <p:sp>
        <p:nvSpPr>
          <p:cNvPr id="32" name="TextBox 31">
            <a:extLst>
              <a:ext uri="{FF2B5EF4-FFF2-40B4-BE49-F238E27FC236}">
                <a16:creationId xmlns:a16="http://schemas.microsoft.com/office/drawing/2014/main" id="{46D7A859-0ADC-7F7F-DEC0-2730E71B64B4}"/>
              </a:ext>
            </a:extLst>
          </p:cNvPr>
          <p:cNvSpPr txBox="1"/>
          <p:nvPr/>
        </p:nvSpPr>
        <p:spPr>
          <a:xfrm>
            <a:off x="1720351" y="4144011"/>
            <a:ext cx="648000" cy="230832"/>
          </a:xfrm>
          <a:prstGeom prst="rect">
            <a:avLst/>
          </a:prstGeom>
          <a:noFill/>
        </p:spPr>
        <p:txBody>
          <a:bodyPr wrap="square" rtlCol="0">
            <a:spAutoFit/>
          </a:bodyPr>
          <a:lstStyle/>
          <a:p>
            <a:pPr algn="ctr"/>
            <a:r>
              <a:rPr lang="en-NZ" sz="900" dirty="0"/>
              <a:t>(190)</a:t>
            </a:r>
          </a:p>
        </p:txBody>
      </p:sp>
      <p:sp>
        <p:nvSpPr>
          <p:cNvPr id="33" name="TextBox 32">
            <a:extLst>
              <a:ext uri="{FF2B5EF4-FFF2-40B4-BE49-F238E27FC236}">
                <a16:creationId xmlns:a16="http://schemas.microsoft.com/office/drawing/2014/main" id="{72DEAA1A-FA65-D3AD-C422-ECB3DA0B96B7}"/>
              </a:ext>
            </a:extLst>
          </p:cNvPr>
          <p:cNvSpPr txBox="1"/>
          <p:nvPr/>
        </p:nvSpPr>
        <p:spPr>
          <a:xfrm>
            <a:off x="2282670" y="4144011"/>
            <a:ext cx="648000" cy="230832"/>
          </a:xfrm>
          <a:prstGeom prst="rect">
            <a:avLst/>
          </a:prstGeom>
          <a:noFill/>
        </p:spPr>
        <p:txBody>
          <a:bodyPr wrap="square" rtlCol="0">
            <a:spAutoFit/>
          </a:bodyPr>
          <a:lstStyle/>
          <a:p>
            <a:pPr algn="ctr"/>
            <a:r>
              <a:rPr lang="en-NZ" sz="900" dirty="0"/>
              <a:t>(54)</a:t>
            </a:r>
          </a:p>
        </p:txBody>
      </p:sp>
      <p:sp>
        <p:nvSpPr>
          <p:cNvPr id="34" name="TextBox 33">
            <a:extLst>
              <a:ext uri="{FF2B5EF4-FFF2-40B4-BE49-F238E27FC236}">
                <a16:creationId xmlns:a16="http://schemas.microsoft.com/office/drawing/2014/main" id="{75727362-F328-2CB7-20E6-D754721D982E}"/>
              </a:ext>
            </a:extLst>
          </p:cNvPr>
          <p:cNvSpPr txBox="1"/>
          <p:nvPr/>
        </p:nvSpPr>
        <p:spPr>
          <a:xfrm>
            <a:off x="2844989" y="4144011"/>
            <a:ext cx="648000" cy="230832"/>
          </a:xfrm>
          <a:prstGeom prst="rect">
            <a:avLst/>
          </a:prstGeom>
          <a:noFill/>
        </p:spPr>
        <p:txBody>
          <a:bodyPr wrap="square" rtlCol="0">
            <a:spAutoFit/>
          </a:bodyPr>
          <a:lstStyle/>
          <a:p>
            <a:pPr algn="ctr"/>
            <a:r>
              <a:rPr lang="en-NZ" sz="900" dirty="0"/>
              <a:t>(202)</a:t>
            </a:r>
          </a:p>
        </p:txBody>
      </p:sp>
      <p:sp>
        <p:nvSpPr>
          <p:cNvPr id="35" name="TextBox 34">
            <a:extLst>
              <a:ext uri="{FF2B5EF4-FFF2-40B4-BE49-F238E27FC236}">
                <a16:creationId xmlns:a16="http://schemas.microsoft.com/office/drawing/2014/main" id="{97A3AA3F-DF87-6CB7-DFA7-8BB14F800CC9}"/>
              </a:ext>
            </a:extLst>
          </p:cNvPr>
          <p:cNvSpPr txBox="1"/>
          <p:nvPr/>
        </p:nvSpPr>
        <p:spPr>
          <a:xfrm>
            <a:off x="3407308" y="4144011"/>
            <a:ext cx="648000" cy="230832"/>
          </a:xfrm>
          <a:prstGeom prst="rect">
            <a:avLst/>
          </a:prstGeom>
          <a:noFill/>
        </p:spPr>
        <p:txBody>
          <a:bodyPr wrap="square" rtlCol="0">
            <a:spAutoFit/>
          </a:bodyPr>
          <a:lstStyle/>
          <a:p>
            <a:pPr algn="ctr"/>
            <a:r>
              <a:rPr lang="en-NZ" sz="900" dirty="0"/>
              <a:t>(510)</a:t>
            </a:r>
          </a:p>
        </p:txBody>
      </p:sp>
      <p:sp>
        <p:nvSpPr>
          <p:cNvPr id="36" name="TextBox 35">
            <a:extLst>
              <a:ext uri="{FF2B5EF4-FFF2-40B4-BE49-F238E27FC236}">
                <a16:creationId xmlns:a16="http://schemas.microsoft.com/office/drawing/2014/main" id="{CEBBD228-8E5B-9F38-2498-354987604C56}"/>
              </a:ext>
            </a:extLst>
          </p:cNvPr>
          <p:cNvSpPr txBox="1"/>
          <p:nvPr/>
        </p:nvSpPr>
        <p:spPr>
          <a:xfrm>
            <a:off x="4531946" y="4144011"/>
            <a:ext cx="648000" cy="230832"/>
          </a:xfrm>
          <a:prstGeom prst="rect">
            <a:avLst/>
          </a:prstGeom>
          <a:noFill/>
        </p:spPr>
        <p:txBody>
          <a:bodyPr wrap="square" rtlCol="0">
            <a:spAutoFit/>
          </a:bodyPr>
          <a:lstStyle/>
          <a:p>
            <a:pPr algn="ctr"/>
            <a:r>
              <a:rPr lang="en-NZ" sz="900" dirty="0"/>
              <a:t>(123)</a:t>
            </a:r>
          </a:p>
        </p:txBody>
      </p:sp>
      <p:sp>
        <p:nvSpPr>
          <p:cNvPr id="37" name="TextBox 36">
            <a:extLst>
              <a:ext uri="{FF2B5EF4-FFF2-40B4-BE49-F238E27FC236}">
                <a16:creationId xmlns:a16="http://schemas.microsoft.com/office/drawing/2014/main" id="{ABE7EF2D-B76D-1004-1F69-9DC5AE0FACEF}"/>
              </a:ext>
            </a:extLst>
          </p:cNvPr>
          <p:cNvSpPr txBox="1"/>
          <p:nvPr/>
        </p:nvSpPr>
        <p:spPr>
          <a:xfrm>
            <a:off x="5094265" y="4147144"/>
            <a:ext cx="648000" cy="230832"/>
          </a:xfrm>
          <a:prstGeom prst="rect">
            <a:avLst/>
          </a:prstGeom>
          <a:noFill/>
        </p:spPr>
        <p:txBody>
          <a:bodyPr wrap="square" rtlCol="0">
            <a:spAutoFit/>
          </a:bodyPr>
          <a:lstStyle/>
          <a:p>
            <a:pPr algn="ctr"/>
            <a:r>
              <a:rPr lang="en-NZ" sz="900" dirty="0"/>
              <a:t>(197)</a:t>
            </a:r>
          </a:p>
        </p:txBody>
      </p:sp>
      <p:sp>
        <p:nvSpPr>
          <p:cNvPr id="39" name="TextBox 38">
            <a:extLst>
              <a:ext uri="{FF2B5EF4-FFF2-40B4-BE49-F238E27FC236}">
                <a16:creationId xmlns:a16="http://schemas.microsoft.com/office/drawing/2014/main" id="{BF215AD4-7913-A54A-21EB-07CE42E193CF}"/>
              </a:ext>
            </a:extLst>
          </p:cNvPr>
          <p:cNvSpPr txBox="1"/>
          <p:nvPr/>
        </p:nvSpPr>
        <p:spPr>
          <a:xfrm>
            <a:off x="5656584" y="4144011"/>
            <a:ext cx="648000" cy="230832"/>
          </a:xfrm>
          <a:prstGeom prst="rect">
            <a:avLst/>
          </a:prstGeom>
          <a:noFill/>
        </p:spPr>
        <p:txBody>
          <a:bodyPr wrap="square" rtlCol="0">
            <a:spAutoFit/>
          </a:bodyPr>
          <a:lstStyle/>
          <a:p>
            <a:pPr algn="ctr"/>
            <a:r>
              <a:rPr lang="en-NZ" sz="900" dirty="0"/>
              <a:t>(89)</a:t>
            </a:r>
          </a:p>
        </p:txBody>
      </p:sp>
      <p:sp>
        <p:nvSpPr>
          <p:cNvPr id="40" name="TextBox 39">
            <a:extLst>
              <a:ext uri="{FF2B5EF4-FFF2-40B4-BE49-F238E27FC236}">
                <a16:creationId xmlns:a16="http://schemas.microsoft.com/office/drawing/2014/main" id="{0CC176DB-D0AB-9BA4-F367-AF9ACA09A7C6}"/>
              </a:ext>
            </a:extLst>
          </p:cNvPr>
          <p:cNvSpPr txBox="1"/>
          <p:nvPr/>
        </p:nvSpPr>
        <p:spPr>
          <a:xfrm>
            <a:off x="11279766" y="4144011"/>
            <a:ext cx="648000" cy="230832"/>
          </a:xfrm>
          <a:prstGeom prst="rect">
            <a:avLst/>
          </a:prstGeom>
          <a:noFill/>
        </p:spPr>
        <p:txBody>
          <a:bodyPr wrap="square" rtlCol="0">
            <a:spAutoFit/>
          </a:bodyPr>
          <a:lstStyle/>
          <a:p>
            <a:pPr algn="ctr"/>
            <a:r>
              <a:rPr lang="en-NZ" sz="900" dirty="0"/>
              <a:t>(104)</a:t>
            </a:r>
          </a:p>
        </p:txBody>
      </p:sp>
      <p:sp>
        <p:nvSpPr>
          <p:cNvPr id="41" name="TextBox 40">
            <a:extLst>
              <a:ext uri="{FF2B5EF4-FFF2-40B4-BE49-F238E27FC236}">
                <a16:creationId xmlns:a16="http://schemas.microsoft.com/office/drawing/2014/main" id="{247B5E10-6A33-ED30-425B-684268E5D3A5}"/>
              </a:ext>
            </a:extLst>
          </p:cNvPr>
          <p:cNvSpPr txBox="1"/>
          <p:nvPr/>
        </p:nvSpPr>
        <p:spPr>
          <a:xfrm>
            <a:off x="6218903" y="4140878"/>
            <a:ext cx="648000" cy="230832"/>
          </a:xfrm>
          <a:prstGeom prst="rect">
            <a:avLst/>
          </a:prstGeom>
          <a:noFill/>
        </p:spPr>
        <p:txBody>
          <a:bodyPr wrap="square" rtlCol="0">
            <a:spAutoFit/>
          </a:bodyPr>
          <a:lstStyle/>
          <a:p>
            <a:pPr algn="ctr"/>
            <a:r>
              <a:rPr lang="en-NZ" sz="900" dirty="0"/>
              <a:t>(116)</a:t>
            </a:r>
          </a:p>
        </p:txBody>
      </p:sp>
      <p:sp>
        <p:nvSpPr>
          <p:cNvPr id="42" name="TextBox 41">
            <a:extLst>
              <a:ext uri="{FF2B5EF4-FFF2-40B4-BE49-F238E27FC236}">
                <a16:creationId xmlns:a16="http://schemas.microsoft.com/office/drawing/2014/main" id="{76A6F555-AD56-7566-2840-8BB21A93994E}"/>
              </a:ext>
            </a:extLst>
          </p:cNvPr>
          <p:cNvSpPr txBox="1"/>
          <p:nvPr/>
        </p:nvSpPr>
        <p:spPr>
          <a:xfrm>
            <a:off x="6781222" y="4140878"/>
            <a:ext cx="648000" cy="230832"/>
          </a:xfrm>
          <a:prstGeom prst="rect">
            <a:avLst/>
          </a:prstGeom>
          <a:noFill/>
        </p:spPr>
        <p:txBody>
          <a:bodyPr wrap="square" rtlCol="0">
            <a:spAutoFit/>
          </a:bodyPr>
          <a:lstStyle/>
          <a:p>
            <a:pPr algn="ctr"/>
            <a:r>
              <a:rPr lang="en-NZ" sz="900" dirty="0"/>
              <a:t>(99)</a:t>
            </a:r>
          </a:p>
        </p:txBody>
      </p:sp>
      <p:sp>
        <p:nvSpPr>
          <p:cNvPr id="43" name="TextBox 42">
            <a:extLst>
              <a:ext uri="{FF2B5EF4-FFF2-40B4-BE49-F238E27FC236}">
                <a16:creationId xmlns:a16="http://schemas.microsoft.com/office/drawing/2014/main" id="{9129FD70-B583-018E-EA4C-6A59384F9EF9}"/>
              </a:ext>
            </a:extLst>
          </p:cNvPr>
          <p:cNvSpPr txBox="1"/>
          <p:nvPr/>
        </p:nvSpPr>
        <p:spPr>
          <a:xfrm>
            <a:off x="7343541" y="4140878"/>
            <a:ext cx="648000" cy="230832"/>
          </a:xfrm>
          <a:prstGeom prst="rect">
            <a:avLst/>
          </a:prstGeom>
          <a:noFill/>
        </p:spPr>
        <p:txBody>
          <a:bodyPr wrap="square" rtlCol="0">
            <a:spAutoFit/>
          </a:bodyPr>
          <a:lstStyle/>
          <a:p>
            <a:pPr algn="ctr"/>
            <a:r>
              <a:rPr lang="en-NZ" sz="900" dirty="0"/>
              <a:t>(54)</a:t>
            </a:r>
          </a:p>
        </p:txBody>
      </p:sp>
      <p:sp>
        <p:nvSpPr>
          <p:cNvPr id="44" name="TextBox 43">
            <a:extLst>
              <a:ext uri="{FF2B5EF4-FFF2-40B4-BE49-F238E27FC236}">
                <a16:creationId xmlns:a16="http://schemas.microsoft.com/office/drawing/2014/main" id="{8A7561E5-FDE2-FCE8-C850-556862F0F71A}"/>
              </a:ext>
            </a:extLst>
          </p:cNvPr>
          <p:cNvSpPr txBox="1"/>
          <p:nvPr/>
        </p:nvSpPr>
        <p:spPr>
          <a:xfrm>
            <a:off x="7905860" y="4140878"/>
            <a:ext cx="648000" cy="230832"/>
          </a:xfrm>
          <a:prstGeom prst="rect">
            <a:avLst/>
          </a:prstGeom>
          <a:noFill/>
        </p:spPr>
        <p:txBody>
          <a:bodyPr wrap="square" rtlCol="0">
            <a:spAutoFit/>
          </a:bodyPr>
          <a:lstStyle/>
          <a:p>
            <a:pPr algn="ctr"/>
            <a:r>
              <a:rPr lang="en-NZ" sz="900" dirty="0"/>
              <a:t>(96)</a:t>
            </a:r>
          </a:p>
        </p:txBody>
      </p:sp>
      <p:sp>
        <p:nvSpPr>
          <p:cNvPr id="45" name="TextBox 44">
            <a:extLst>
              <a:ext uri="{FF2B5EF4-FFF2-40B4-BE49-F238E27FC236}">
                <a16:creationId xmlns:a16="http://schemas.microsoft.com/office/drawing/2014/main" id="{03763AB7-5E22-687F-3DD0-5018DF15877B}"/>
              </a:ext>
            </a:extLst>
          </p:cNvPr>
          <p:cNvSpPr txBox="1"/>
          <p:nvPr/>
        </p:nvSpPr>
        <p:spPr>
          <a:xfrm>
            <a:off x="8468179" y="4140878"/>
            <a:ext cx="648000" cy="230832"/>
          </a:xfrm>
          <a:prstGeom prst="rect">
            <a:avLst/>
          </a:prstGeom>
          <a:noFill/>
        </p:spPr>
        <p:txBody>
          <a:bodyPr wrap="square" rtlCol="0">
            <a:spAutoFit/>
          </a:bodyPr>
          <a:lstStyle/>
          <a:p>
            <a:pPr algn="ctr"/>
            <a:r>
              <a:rPr lang="en-NZ" sz="900" dirty="0"/>
              <a:t>(194)</a:t>
            </a:r>
          </a:p>
        </p:txBody>
      </p:sp>
      <p:sp>
        <p:nvSpPr>
          <p:cNvPr id="46" name="TextBox 45">
            <a:extLst>
              <a:ext uri="{FF2B5EF4-FFF2-40B4-BE49-F238E27FC236}">
                <a16:creationId xmlns:a16="http://schemas.microsoft.com/office/drawing/2014/main" id="{92A28194-B00F-80EB-E803-04C633745473}"/>
              </a:ext>
            </a:extLst>
          </p:cNvPr>
          <p:cNvSpPr txBox="1"/>
          <p:nvPr/>
        </p:nvSpPr>
        <p:spPr>
          <a:xfrm>
            <a:off x="9030498" y="4140920"/>
            <a:ext cx="648000" cy="230832"/>
          </a:xfrm>
          <a:prstGeom prst="rect">
            <a:avLst/>
          </a:prstGeom>
          <a:noFill/>
        </p:spPr>
        <p:txBody>
          <a:bodyPr wrap="square" rtlCol="0">
            <a:spAutoFit/>
          </a:bodyPr>
          <a:lstStyle/>
          <a:p>
            <a:pPr algn="ctr"/>
            <a:r>
              <a:rPr lang="en-NZ" sz="900" dirty="0"/>
              <a:t>(60)</a:t>
            </a:r>
          </a:p>
        </p:txBody>
      </p:sp>
      <p:sp>
        <p:nvSpPr>
          <p:cNvPr id="47" name="TextBox 46">
            <a:extLst>
              <a:ext uri="{FF2B5EF4-FFF2-40B4-BE49-F238E27FC236}">
                <a16:creationId xmlns:a16="http://schemas.microsoft.com/office/drawing/2014/main" id="{4E44A639-DEDA-3BA9-8ACA-A054A54BA7B3}"/>
              </a:ext>
            </a:extLst>
          </p:cNvPr>
          <p:cNvSpPr txBox="1"/>
          <p:nvPr/>
        </p:nvSpPr>
        <p:spPr>
          <a:xfrm>
            <a:off x="9592817" y="4140920"/>
            <a:ext cx="648000" cy="230832"/>
          </a:xfrm>
          <a:prstGeom prst="rect">
            <a:avLst/>
          </a:prstGeom>
          <a:noFill/>
        </p:spPr>
        <p:txBody>
          <a:bodyPr wrap="square" rtlCol="0">
            <a:spAutoFit/>
          </a:bodyPr>
          <a:lstStyle/>
          <a:p>
            <a:pPr algn="ctr"/>
            <a:r>
              <a:rPr lang="en-NZ" sz="900" dirty="0"/>
              <a:t>(210)</a:t>
            </a:r>
          </a:p>
        </p:txBody>
      </p:sp>
      <p:sp>
        <p:nvSpPr>
          <p:cNvPr id="48" name="TextBox 47">
            <a:extLst>
              <a:ext uri="{FF2B5EF4-FFF2-40B4-BE49-F238E27FC236}">
                <a16:creationId xmlns:a16="http://schemas.microsoft.com/office/drawing/2014/main" id="{F4908535-0B12-A8F8-4828-288F6B4E6EAF}"/>
              </a:ext>
            </a:extLst>
          </p:cNvPr>
          <p:cNvSpPr txBox="1"/>
          <p:nvPr/>
        </p:nvSpPr>
        <p:spPr>
          <a:xfrm>
            <a:off x="10155136" y="4140920"/>
            <a:ext cx="648000" cy="230832"/>
          </a:xfrm>
          <a:prstGeom prst="rect">
            <a:avLst/>
          </a:prstGeom>
          <a:noFill/>
        </p:spPr>
        <p:txBody>
          <a:bodyPr wrap="square" rtlCol="0">
            <a:spAutoFit/>
          </a:bodyPr>
          <a:lstStyle/>
          <a:p>
            <a:pPr algn="ctr"/>
            <a:r>
              <a:rPr lang="en-NZ" sz="900" dirty="0"/>
              <a:t>(170)</a:t>
            </a:r>
          </a:p>
        </p:txBody>
      </p:sp>
      <p:sp>
        <p:nvSpPr>
          <p:cNvPr id="49" name="TextBox 48">
            <a:extLst>
              <a:ext uri="{FF2B5EF4-FFF2-40B4-BE49-F238E27FC236}">
                <a16:creationId xmlns:a16="http://schemas.microsoft.com/office/drawing/2014/main" id="{50325DCC-95E9-332A-F17D-BD3BCBE3821D}"/>
              </a:ext>
            </a:extLst>
          </p:cNvPr>
          <p:cNvSpPr txBox="1"/>
          <p:nvPr/>
        </p:nvSpPr>
        <p:spPr>
          <a:xfrm>
            <a:off x="10717455" y="4144053"/>
            <a:ext cx="648000" cy="230832"/>
          </a:xfrm>
          <a:prstGeom prst="rect">
            <a:avLst/>
          </a:prstGeom>
          <a:noFill/>
        </p:spPr>
        <p:txBody>
          <a:bodyPr wrap="square" rtlCol="0">
            <a:spAutoFit/>
          </a:bodyPr>
          <a:lstStyle/>
          <a:p>
            <a:pPr algn="ctr"/>
            <a:r>
              <a:rPr lang="en-NZ" sz="900" dirty="0"/>
              <a:t>(44)</a:t>
            </a:r>
          </a:p>
        </p:txBody>
      </p:sp>
      <p:sp>
        <p:nvSpPr>
          <p:cNvPr id="50" name="TextBox 49">
            <a:extLst>
              <a:ext uri="{FF2B5EF4-FFF2-40B4-BE49-F238E27FC236}">
                <a16:creationId xmlns:a16="http://schemas.microsoft.com/office/drawing/2014/main" id="{1DE29CE7-3C37-F0E3-6792-694D5945ED4A}"/>
              </a:ext>
            </a:extLst>
          </p:cNvPr>
          <p:cNvSpPr txBox="1"/>
          <p:nvPr/>
        </p:nvSpPr>
        <p:spPr>
          <a:xfrm>
            <a:off x="3969627" y="4147144"/>
            <a:ext cx="648000" cy="230832"/>
          </a:xfrm>
          <a:prstGeom prst="rect">
            <a:avLst/>
          </a:prstGeom>
          <a:noFill/>
        </p:spPr>
        <p:txBody>
          <a:bodyPr wrap="square" rtlCol="0">
            <a:spAutoFit/>
          </a:bodyPr>
          <a:lstStyle/>
          <a:p>
            <a:pPr algn="ctr"/>
            <a:r>
              <a:rPr lang="en-NZ" sz="900" dirty="0"/>
              <a:t>(206)</a:t>
            </a:r>
          </a:p>
        </p:txBody>
      </p:sp>
      <p:sp>
        <p:nvSpPr>
          <p:cNvPr id="51" name="Title 1">
            <a:extLst>
              <a:ext uri="{FF2B5EF4-FFF2-40B4-BE49-F238E27FC236}">
                <a16:creationId xmlns:a16="http://schemas.microsoft.com/office/drawing/2014/main" id="{3F66C41A-59F0-3CF5-86AC-5156CCD22801}"/>
              </a:ext>
            </a:extLst>
          </p:cNvPr>
          <p:cNvSpPr txBox="1">
            <a:spLocks/>
          </p:cNvSpPr>
          <p:nvPr/>
        </p:nvSpPr>
        <p:spPr>
          <a:xfrm>
            <a:off x="360000" y="222391"/>
            <a:ext cx="9944890"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r>
              <a:rPr lang="en-NZ" sz="1500" dirty="0"/>
              <a:t>PREVALENCE OF BULLYING (BEHAVIOURAL DEFINITION) BY INDUSTRY</a:t>
            </a:r>
          </a:p>
        </p:txBody>
      </p:sp>
      <p:sp>
        <p:nvSpPr>
          <p:cNvPr id="52" name="Text Placeholder 2">
            <a:extLst>
              <a:ext uri="{FF2B5EF4-FFF2-40B4-BE49-F238E27FC236}">
                <a16:creationId xmlns:a16="http://schemas.microsoft.com/office/drawing/2014/main" id="{D5DE4FB3-EA48-B1D2-3FC2-EABE286FAFB2}"/>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‘OFTEN’ OR ‘ALWAYS’ EXPERIENCED AT LEAST ONE WORKPLACE BULLYING BEHAVIOUR IN THE LAST 12 MONTHS</a:t>
            </a:r>
          </a:p>
        </p:txBody>
      </p:sp>
    </p:spTree>
    <p:extLst>
      <p:ext uri="{BB962C8B-B14F-4D97-AF65-F5344CB8AC3E}">
        <p14:creationId xmlns:p14="http://schemas.microsoft.com/office/powerpoint/2010/main" val="2004660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EE25E6-0AF9-480C-8A7B-802A7374DF64}"/>
              </a:ext>
            </a:extLst>
          </p:cNvPr>
          <p:cNvSpPr/>
          <p:nvPr/>
        </p:nvSpPr>
        <p:spPr>
          <a:xfrm>
            <a:off x="0" y="2004305"/>
            <a:ext cx="12192000" cy="40086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59999" y="180000"/>
            <a:ext cx="10932219" cy="369332"/>
          </a:xfrm>
        </p:spPr>
        <p:txBody>
          <a:bodyPr/>
          <a:lstStyle/>
          <a:p>
            <a:r>
              <a:rPr lang="en-NZ" sz="1500" spc="0" dirty="0"/>
              <a:t>PREVALENCE OF </a:t>
            </a:r>
            <a:r>
              <a:rPr lang="en-NZ" sz="1500" dirty="0"/>
              <a:t>BULLYING (BEHAVIOURAL DEFINITION) BY DEMOGRAPHIC GROUPS</a:t>
            </a:r>
            <a:endParaRPr lang="en-NZ" sz="1500" spc="0" dirty="0"/>
          </a:p>
        </p:txBody>
      </p:sp>
      <p:sp>
        <p:nvSpPr>
          <p:cNvPr id="3" name="Text Placeholder 2"/>
          <p:cNvSpPr>
            <a:spLocks noGrp="1"/>
          </p:cNvSpPr>
          <p:nvPr>
            <p:ph type="body" sz="quarter" idx="15"/>
          </p:nvPr>
        </p:nvSpPr>
        <p:spPr>
          <a:xfrm>
            <a:off x="360001" y="549332"/>
            <a:ext cx="8728340" cy="710668"/>
          </a:xfrm>
        </p:spPr>
        <p:txBody>
          <a:bodyPr>
            <a:normAutofit/>
          </a:bodyPr>
          <a:lstStyle/>
          <a:p>
            <a:r>
              <a:rPr lang="en-NZ" dirty="0"/>
              <a:t>Workplace bullying is least common among the self-employed and higher socio-economic groups.</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3542669591"/>
              </p:ext>
            </p:extLst>
          </p:nvPr>
        </p:nvGraphicFramePr>
        <p:xfrm>
          <a:off x="-304650" y="1936666"/>
          <a:ext cx="11647869" cy="41206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5534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9" name="Footer Placeholder 4">
            <a:extLst>
              <a:ext uri="{FF2B5EF4-FFF2-40B4-BE49-F238E27FC236}">
                <a16:creationId xmlns:a16="http://schemas.microsoft.com/office/drawing/2014/main" id="{6048F0DA-4747-DD7B-A45D-B5FFFF49E803}"/>
              </a:ext>
            </a:extLst>
          </p:cNvPr>
          <p:cNvSpPr>
            <a:spLocks noGrp="1"/>
          </p:cNvSpPr>
          <p:nvPr>
            <p:ph type="ftr" sz="quarter" idx="17"/>
          </p:nvPr>
        </p:nvSpPr>
        <p:spPr>
          <a:xfrm>
            <a:off x="360000" y="6178635"/>
            <a:ext cx="7990370" cy="507831"/>
          </a:xfrm>
        </p:spPr>
        <p:txBody>
          <a:bodyPr/>
          <a:lstStyle/>
          <a:p>
            <a:r>
              <a:rPr lang="en-NZ" sz="900" dirty="0"/>
              <a:t>Base: All respondents (2,512)</a:t>
            </a:r>
          </a:p>
          <a:p>
            <a:r>
              <a:rPr lang="en-NZ" sz="900" i="1" dirty="0"/>
              <a:t>Q12 In the last 12 months, how often have you personally experienced this in a work environment? </a:t>
            </a:r>
            <a:r>
              <a:rPr lang="en-NZ" sz="900" dirty="0"/>
              <a:t>Respondents were shown 10 bullying behaviours.</a:t>
            </a:r>
            <a:endParaRPr lang="en-NZ" sz="900" i="1" dirty="0"/>
          </a:p>
          <a:p>
            <a:endParaRPr lang="en-NZ" sz="900" i="1" dirty="0"/>
          </a:p>
        </p:txBody>
      </p:sp>
      <p:sp>
        <p:nvSpPr>
          <p:cNvPr id="10" name="TextBox 9">
            <a:extLst>
              <a:ext uri="{FF2B5EF4-FFF2-40B4-BE49-F238E27FC236}">
                <a16:creationId xmlns:a16="http://schemas.microsoft.com/office/drawing/2014/main" id="{459A66CA-11D7-8BAB-13AA-FCAFF04C3A00}"/>
              </a:ext>
            </a:extLst>
          </p:cNvPr>
          <p:cNvSpPr txBox="1"/>
          <p:nvPr/>
        </p:nvSpPr>
        <p:spPr>
          <a:xfrm>
            <a:off x="630291" y="4410075"/>
            <a:ext cx="574369" cy="230832"/>
          </a:xfrm>
          <a:prstGeom prst="rect">
            <a:avLst/>
          </a:prstGeom>
          <a:noFill/>
        </p:spPr>
        <p:txBody>
          <a:bodyPr wrap="square" rtlCol="0">
            <a:spAutoFit/>
          </a:bodyPr>
          <a:lstStyle/>
          <a:p>
            <a:r>
              <a:rPr lang="en-NZ" sz="900" dirty="0"/>
              <a:t>(2512)</a:t>
            </a:r>
          </a:p>
        </p:txBody>
      </p:sp>
      <p:sp>
        <p:nvSpPr>
          <p:cNvPr id="11" name="TextBox 10">
            <a:extLst>
              <a:ext uri="{FF2B5EF4-FFF2-40B4-BE49-F238E27FC236}">
                <a16:creationId xmlns:a16="http://schemas.microsoft.com/office/drawing/2014/main" id="{6EB0A01C-6BCE-3826-0EEF-BA238139F71C}"/>
              </a:ext>
            </a:extLst>
          </p:cNvPr>
          <p:cNvSpPr txBox="1"/>
          <p:nvPr/>
        </p:nvSpPr>
        <p:spPr>
          <a:xfrm>
            <a:off x="2189089" y="4410075"/>
            <a:ext cx="574369" cy="230832"/>
          </a:xfrm>
          <a:prstGeom prst="rect">
            <a:avLst/>
          </a:prstGeom>
          <a:noFill/>
        </p:spPr>
        <p:txBody>
          <a:bodyPr wrap="square" rtlCol="0">
            <a:spAutoFit/>
          </a:bodyPr>
          <a:lstStyle/>
          <a:p>
            <a:r>
              <a:rPr lang="en-NZ" sz="900" dirty="0"/>
              <a:t>(2116)</a:t>
            </a:r>
          </a:p>
        </p:txBody>
      </p:sp>
      <p:sp>
        <p:nvSpPr>
          <p:cNvPr id="12" name="TextBox 11">
            <a:extLst>
              <a:ext uri="{FF2B5EF4-FFF2-40B4-BE49-F238E27FC236}">
                <a16:creationId xmlns:a16="http://schemas.microsoft.com/office/drawing/2014/main" id="{7C587778-E9B3-4E1E-38D0-5D2A948F4C4D}"/>
              </a:ext>
            </a:extLst>
          </p:cNvPr>
          <p:cNvSpPr txBox="1"/>
          <p:nvPr/>
        </p:nvSpPr>
        <p:spPr>
          <a:xfrm>
            <a:off x="3029640" y="4410075"/>
            <a:ext cx="574369" cy="230832"/>
          </a:xfrm>
          <a:prstGeom prst="rect">
            <a:avLst/>
          </a:prstGeom>
          <a:noFill/>
        </p:spPr>
        <p:txBody>
          <a:bodyPr wrap="square" rtlCol="0">
            <a:spAutoFit/>
          </a:bodyPr>
          <a:lstStyle/>
          <a:p>
            <a:r>
              <a:rPr lang="en-NZ" sz="900" dirty="0"/>
              <a:t>(30)</a:t>
            </a:r>
          </a:p>
        </p:txBody>
      </p:sp>
      <p:sp>
        <p:nvSpPr>
          <p:cNvPr id="13" name="TextBox 12">
            <a:extLst>
              <a:ext uri="{FF2B5EF4-FFF2-40B4-BE49-F238E27FC236}">
                <a16:creationId xmlns:a16="http://schemas.microsoft.com/office/drawing/2014/main" id="{C5E09592-06A8-1134-6E35-DDC54BC2602D}"/>
              </a:ext>
            </a:extLst>
          </p:cNvPr>
          <p:cNvSpPr txBox="1"/>
          <p:nvPr/>
        </p:nvSpPr>
        <p:spPr>
          <a:xfrm>
            <a:off x="3774461" y="4410075"/>
            <a:ext cx="480803" cy="230832"/>
          </a:xfrm>
          <a:prstGeom prst="rect">
            <a:avLst/>
          </a:prstGeom>
          <a:noFill/>
        </p:spPr>
        <p:txBody>
          <a:bodyPr wrap="square" rtlCol="0">
            <a:spAutoFit/>
          </a:bodyPr>
          <a:lstStyle/>
          <a:p>
            <a:r>
              <a:rPr lang="en-NZ" sz="900" dirty="0"/>
              <a:t>(319)</a:t>
            </a:r>
          </a:p>
        </p:txBody>
      </p:sp>
      <p:sp>
        <p:nvSpPr>
          <p:cNvPr id="14" name="TextBox 13">
            <a:extLst>
              <a:ext uri="{FF2B5EF4-FFF2-40B4-BE49-F238E27FC236}">
                <a16:creationId xmlns:a16="http://schemas.microsoft.com/office/drawing/2014/main" id="{97950E6C-E3E1-052D-6B1D-2636F4917191}"/>
              </a:ext>
            </a:extLst>
          </p:cNvPr>
          <p:cNvSpPr txBox="1"/>
          <p:nvPr/>
        </p:nvSpPr>
        <p:spPr>
          <a:xfrm>
            <a:off x="4591283" y="4410075"/>
            <a:ext cx="469844" cy="230832"/>
          </a:xfrm>
          <a:prstGeom prst="rect">
            <a:avLst/>
          </a:prstGeom>
          <a:noFill/>
        </p:spPr>
        <p:txBody>
          <a:bodyPr wrap="square" rtlCol="0">
            <a:spAutoFit/>
          </a:bodyPr>
          <a:lstStyle/>
          <a:p>
            <a:r>
              <a:rPr lang="en-NZ" sz="900" dirty="0"/>
              <a:t>(47)</a:t>
            </a:r>
          </a:p>
        </p:txBody>
      </p:sp>
      <p:sp>
        <p:nvSpPr>
          <p:cNvPr id="18" name="TextBox 17">
            <a:extLst>
              <a:ext uri="{FF2B5EF4-FFF2-40B4-BE49-F238E27FC236}">
                <a16:creationId xmlns:a16="http://schemas.microsoft.com/office/drawing/2014/main" id="{D26B08D6-EEF0-8815-8234-CDE0B8804A18}"/>
              </a:ext>
            </a:extLst>
          </p:cNvPr>
          <p:cNvSpPr txBox="1"/>
          <p:nvPr/>
        </p:nvSpPr>
        <p:spPr>
          <a:xfrm>
            <a:off x="6084440" y="4410075"/>
            <a:ext cx="453621" cy="230832"/>
          </a:xfrm>
          <a:prstGeom prst="rect">
            <a:avLst/>
          </a:prstGeom>
          <a:noFill/>
        </p:spPr>
        <p:txBody>
          <a:bodyPr wrap="square" rtlCol="0">
            <a:spAutoFit/>
          </a:bodyPr>
          <a:lstStyle/>
          <a:p>
            <a:r>
              <a:rPr lang="en-NZ" sz="900" dirty="0"/>
              <a:t>(164)</a:t>
            </a:r>
          </a:p>
        </p:txBody>
      </p:sp>
      <p:sp>
        <p:nvSpPr>
          <p:cNvPr id="19" name="TextBox 18">
            <a:extLst>
              <a:ext uri="{FF2B5EF4-FFF2-40B4-BE49-F238E27FC236}">
                <a16:creationId xmlns:a16="http://schemas.microsoft.com/office/drawing/2014/main" id="{19E40910-E534-AF5F-121B-3B8B08FD20AD}"/>
              </a:ext>
            </a:extLst>
          </p:cNvPr>
          <p:cNvSpPr txBox="1"/>
          <p:nvPr/>
        </p:nvSpPr>
        <p:spPr>
          <a:xfrm>
            <a:off x="6869575" y="4406942"/>
            <a:ext cx="480803" cy="230832"/>
          </a:xfrm>
          <a:prstGeom prst="rect">
            <a:avLst/>
          </a:prstGeom>
          <a:noFill/>
        </p:spPr>
        <p:txBody>
          <a:bodyPr wrap="square" rtlCol="0">
            <a:spAutoFit/>
          </a:bodyPr>
          <a:lstStyle/>
          <a:p>
            <a:r>
              <a:rPr lang="en-NZ" sz="900" dirty="0"/>
              <a:t>(308)</a:t>
            </a:r>
          </a:p>
        </p:txBody>
      </p:sp>
      <p:sp>
        <p:nvSpPr>
          <p:cNvPr id="20" name="TextBox 19">
            <a:extLst>
              <a:ext uri="{FF2B5EF4-FFF2-40B4-BE49-F238E27FC236}">
                <a16:creationId xmlns:a16="http://schemas.microsoft.com/office/drawing/2014/main" id="{19BDF03A-B199-2D74-F59F-B1531B12A7DB}"/>
              </a:ext>
            </a:extLst>
          </p:cNvPr>
          <p:cNvSpPr txBox="1"/>
          <p:nvPr/>
        </p:nvSpPr>
        <p:spPr>
          <a:xfrm>
            <a:off x="7643103" y="4406942"/>
            <a:ext cx="485116" cy="230832"/>
          </a:xfrm>
          <a:prstGeom prst="rect">
            <a:avLst/>
          </a:prstGeom>
          <a:noFill/>
        </p:spPr>
        <p:txBody>
          <a:bodyPr wrap="square" rtlCol="0">
            <a:spAutoFit/>
          </a:bodyPr>
          <a:lstStyle/>
          <a:p>
            <a:r>
              <a:rPr lang="en-NZ" sz="900" dirty="0"/>
              <a:t>(601)</a:t>
            </a:r>
          </a:p>
        </p:txBody>
      </p:sp>
      <p:sp>
        <p:nvSpPr>
          <p:cNvPr id="21" name="TextBox 20">
            <a:extLst>
              <a:ext uri="{FF2B5EF4-FFF2-40B4-BE49-F238E27FC236}">
                <a16:creationId xmlns:a16="http://schemas.microsoft.com/office/drawing/2014/main" id="{BCB00791-F379-8A63-AB31-DF6A16B9A31F}"/>
              </a:ext>
            </a:extLst>
          </p:cNvPr>
          <p:cNvSpPr txBox="1"/>
          <p:nvPr/>
        </p:nvSpPr>
        <p:spPr>
          <a:xfrm>
            <a:off x="8409845" y="4406942"/>
            <a:ext cx="480803" cy="230832"/>
          </a:xfrm>
          <a:prstGeom prst="rect">
            <a:avLst/>
          </a:prstGeom>
          <a:noFill/>
        </p:spPr>
        <p:txBody>
          <a:bodyPr wrap="square" rtlCol="0">
            <a:spAutoFit/>
          </a:bodyPr>
          <a:lstStyle/>
          <a:p>
            <a:r>
              <a:rPr lang="en-NZ" sz="900" dirty="0"/>
              <a:t>(727)</a:t>
            </a:r>
          </a:p>
        </p:txBody>
      </p:sp>
      <p:sp>
        <p:nvSpPr>
          <p:cNvPr id="23" name="TextBox 22">
            <a:extLst>
              <a:ext uri="{FF2B5EF4-FFF2-40B4-BE49-F238E27FC236}">
                <a16:creationId xmlns:a16="http://schemas.microsoft.com/office/drawing/2014/main" id="{838119B0-C433-85D9-6F46-94587854D4AC}"/>
              </a:ext>
            </a:extLst>
          </p:cNvPr>
          <p:cNvSpPr txBox="1"/>
          <p:nvPr/>
        </p:nvSpPr>
        <p:spPr>
          <a:xfrm>
            <a:off x="9178206" y="4406942"/>
            <a:ext cx="480803" cy="230832"/>
          </a:xfrm>
          <a:prstGeom prst="rect">
            <a:avLst/>
          </a:prstGeom>
          <a:noFill/>
        </p:spPr>
        <p:txBody>
          <a:bodyPr wrap="square" rtlCol="0">
            <a:spAutoFit/>
          </a:bodyPr>
          <a:lstStyle/>
          <a:p>
            <a:r>
              <a:rPr lang="en-NZ" sz="900" dirty="0"/>
              <a:t>(442)</a:t>
            </a:r>
          </a:p>
        </p:txBody>
      </p:sp>
      <p:sp>
        <p:nvSpPr>
          <p:cNvPr id="24" name="TextBox 23">
            <a:extLst>
              <a:ext uri="{FF2B5EF4-FFF2-40B4-BE49-F238E27FC236}">
                <a16:creationId xmlns:a16="http://schemas.microsoft.com/office/drawing/2014/main" id="{8F7C8F87-3F41-3E5A-A625-86C902A7E74C}"/>
              </a:ext>
            </a:extLst>
          </p:cNvPr>
          <p:cNvSpPr txBox="1"/>
          <p:nvPr/>
        </p:nvSpPr>
        <p:spPr>
          <a:xfrm>
            <a:off x="9962173" y="4406942"/>
            <a:ext cx="496502" cy="230832"/>
          </a:xfrm>
          <a:prstGeom prst="rect">
            <a:avLst/>
          </a:prstGeom>
          <a:noFill/>
        </p:spPr>
        <p:txBody>
          <a:bodyPr wrap="square" rtlCol="0">
            <a:spAutoFit/>
          </a:bodyPr>
          <a:lstStyle/>
          <a:p>
            <a:r>
              <a:rPr lang="en-NZ" sz="900" dirty="0"/>
              <a:t>(181)</a:t>
            </a:r>
          </a:p>
        </p:txBody>
      </p:sp>
      <p:sp>
        <p:nvSpPr>
          <p:cNvPr id="25" name="TextBox 24">
            <a:extLst>
              <a:ext uri="{FF2B5EF4-FFF2-40B4-BE49-F238E27FC236}">
                <a16:creationId xmlns:a16="http://schemas.microsoft.com/office/drawing/2014/main" id="{F2F422E5-5900-EFA4-7C8F-2999476CADCF}"/>
              </a:ext>
            </a:extLst>
          </p:cNvPr>
          <p:cNvSpPr txBox="1"/>
          <p:nvPr/>
        </p:nvSpPr>
        <p:spPr>
          <a:xfrm>
            <a:off x="10768725" y="4406984"/>
            <a:ext cx="556778" cy="230832"/>
          </a:xfrm>
          <a:prstGeom prst="rect">
            <a:avLst/>
          </a:prstGeom>
          <a:noFill/>
        </p:spPr>
        <p:txBody>
          <a:bodyPr wrap="square" rtlCol="0">
            <a:spAutoFit/>
          </a:bodyPr>
          <a:lstStyle/>
          <a:p>
            <a:r>
              <a:rPr lang="en-NZ" sz="900" dirty="0"/>
              <a:t>(89)</a:t>
            </a:r>
          </a:p>
        </p:txBody>
      </p:sp>
      <p:sp>
        <p:nvSpPr>
          <p:cNvPr id="29" name="Rectangle 28">
            <a:extLst>
              <a:ext uri="{FF2B5EF4-FFF2-40B4-BE49-F238E27FC236}">
                <a16:creationId xmlns:a16="http://schemas.microsoft.com/office/drawing/2014/main" id="{DDFBAFBA-AC5E-3997-E0BA-52CD034D8669}"/>
              </a:ext>
            </a:extLst>
          </p:cNvPr>
          <p:cNvSpPr/>
          <p:nvPr/>
        </p:nvSpPr>
        <p:spPr>
          <a:xfrm>
            <a:off x="452364" y="1544550"/>
            <a:ext cx="11314763" cy="281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ext Placeholder 2">
            <a:extLst>
              <a:ext uri="{FF2B5EF4-FFF2-40B4-BE49-F238E27FC236}">
                <a16:creationId xmlns:a16="http://schemas.microsoft.com/office/drawing/2014/main" id="{512BC2D3-0346-2A15-E79C-BC423D005B8A}"/>
              </a:ext>
            </a:extLst>
          </p:cNvPr>
          <p:cNvSpPr txBox="1">
            <a:spLocks/>
          </p:cNvSpPr>
          <p:nvPr/>
        </p:nvSpPr>
        <p:spPr>
          <a:xfrm>
            <a:off x="535491" y="1455416"/>
            <a:ext cx="10603563" cy="47590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 OF WORKERS WHO HAVE ‘OFTEN’ OR ‘ALWAYS’ EXPERIENCED AT LEAST ONE WORKPLACE BULLYING BEHAVIOUR IN THE LAST 12 MONTHS</a:t>
            </a:r>
          </a:p>
        </p:txBody>
      </p:sp>
      <p:sp>
        <p:nvSpPr>
          <p:cNvPr id="27" name="TextBox 1">
            <a:extLst>
              <a:ext uri="{FF2B5EF4-FFF2-40B4-BE49-F238E27FC236}">
                <a16:creationId xmlns:a16="http://schemas.microsoft.com/office/drawing/2014/main" id="{F0FAB190-7B7F-9F97-788F-AE865780A299}"/>
              </a:ext>
            </a:extLst>
          </p:cNvPr>
          <p:cNvSpPr txBox="1"/>
          <p:nvPr/>
        </p:nvSpPr>
        <p:spPr>
          <a:xfrm>
            <a:off x="7605718" y="5287168"/>
            <a:ext cx="1692822" cy="2308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900" dirty="0">
                <a:solidFill>
                  <a:schemeClr val="accent5">
                    <a:lumMod val="75000"/>
                  </a:schemeClr>
                </a:solidFill>
              </a:rPr>
              <a:t>NZ socio-economic index groups</a:t>
            </a:r>
          </a:p>
        </p:txBody>
      </p:sp>
      <p:graphicFrame>
        <p:nvGraphicFramePr>
          <p:cNvPr id="28" name="Table 27">
            <a:extLst>
              <a:ext uri="{FF2B5EF4-FFF2-40B4-BE49-F238E27FC236}">
                <a16:creationId xmlns:a16="http://schemas.microsoft.com/office/drawing/2014/main" id="{9D283BEE-1F00-1E99-F86C-2DB204397F7A}"/>
              </a:ext>
            </a:extLst>
          </p:cNvPr>
          <p:cNvGraphicFramePr>
            <a:graphicFrameLocks noGrp="1"/>
          </p:cNvGraphicFramePr>
          <p:nvPr>
            <p:extLst>
              <p:ext uri="{D42A27DB-BD31-4B8C-83A1-F6EECF244321}">
                <p14:modId xmlns:p14="http://schemas.microsoft.com/office/powerpoint/2010/main" val="3945805862"/>
              </p:ext>
            </p:extLst>
          </p:nvPr>
        </p:nvGraphicFramePr>
        <p:xfrm>
          <a:off x="411008" y="4686730"/>
          <a:ext cx="10932211" cy="767961"/>
        </p:xfrm>
        <a:graphic>
          <a:graphicData uri="http://schemas.openxmlformats.org/drawingml/2006/table">
            <a:tbl>
              <a:tblPr>
                <a:tableStyleId>{5C22544A-7EE6-4342-B048-85BDC9FD1C3A}</a:tableStyleId>
              </a:tblPr>
              <a:tblGrid>
                <a:gridCol w="855846">
                  <a:extLst>
                    <a:ext uri="{9D8B030D-6E8A-4147-A177-3AD203B41FA5}">
                      <a16:colId xmlns:a16="http://schemas.microsoft.com/office/drawing/2014/main" val="431513345"/>
                    </a:ext>
                  </a:extLst>
                </a:gridCol>
                <a:gridCol w="775105">
                  <a:extLst>
                    <a:ext uri="{9D8B030D-6E8A-4147-A177-3AD203B41FA5}">
                      <a16:colId xmlns:a16="http://schemas.microsoft.com/office/drawing/2014/main" val="1488009482"/>
                    </a:ext>
                  </a:extLst>
                </a:gridCol>
                <a:gridCol w="775105">
                  <a:extLst>
                    <a:ext uri="{9D8B030D-6E8A-4147-A177-3AD203B41FA5}">
                      <a16:colId xmlns:a16="http://schemas.microsoft.com/office/drawing/2014/main" val="3985114328"/>
                    </a:ext>
                  </a:extLst>
                </a:gridCol>
                <a:gridCol w="775105">
                  <a:extLst>
                    <a:ext uri="{9D8B030D-6E8A-4147-A177-3AD203B41FA5}">
                      <a16:colId xmlns:a16="http://schemas.microsoft.com/office/drawing/2014/main" val="3959392253"/>
                    </a:ext>
                  </a:extLst>
                </a:gridCol>
                <a:gridCol w="775105">
                  <a:extLst>
                    <a:ext uri="{9D8B030D-6E8A-4147-A177-3AD203B41FA5}">
                      <a16:colId xmlns:a16="http://schemas.microsoft.com/office/drawing/2014/main" val="3135081599"/>
                    </a:ext>
                  </a:extLst>
                </a:gridCol>
                <a:gridCol w="775105">
                  <a:extLst>
                    <a:ext uri="{9D8B030D-6E8A-4147-A177-3AD203B41FA5}">
                      <a16:colId xmlns:a16="http://schemas.microsoft.com/office/drawing/2014/main" val="2845967759"/>
                    </a:ext>
                  </a:extLst>
                </a:gridCol>
                <a:gridCol w="775105">
                  <a:extLst>
                    <a:ext uri="{9D8B030D-6E8A-4147-A177-3AD203B41FA5}">
                      <a16:colId xmlns:a16="http://schemas.microsoft.com/office/drawing/2014/main" val="2505764219"/>
                    </a:ext>
                  </a:extLst>
                </a:gridCol>
                <a:gridCol w="775105">
                  <a:extLst>
                    <a:ext uri="{9D8B030D-6E8A-4147-A177-3AD203B41FA5}">
                      <a16:colId xmlns:a16="http://schemas.microsoft.com/office/drawing/2014/main" val="471593376"/>
                    </a:ext>
                  </a:extLst>
                </a:gridCol>
                <a:gridCol w="775105">
                  <a:extLst>
                    <a:ext uri="{9D8B030D-6E8A-4147-A177-3AD203B41FA5}">
                      <a16:colId xmlns:a16="http://schemas.microsoft.com/office/drawing/2014/main" val="3998884775"/>
                    </a:ext>
                  </a:extLst>
                </a:gridCol>
                <a:gridCol w="775105">
                  <a:extLst>
                    <a:ext uri="{9D8B030D-6E8A-4147-A177-3AD203B41FA5}">
                      <a16:colId xmlns:a16="http://schemas.microsoft.com/office/drawing/2014/main" val="703032586"/>
                    </a:ext>
                  </a:extLst>
                </a:gridCol>
                <a:gridCol w="775105">
                  <a:extLst>
                    <a:ext uri="{9D8B030D-6E8A-4147-A177-3AD203B41FA5}">
                      <a16:colId xmlns:a16="http://schemas.microsoft.com/office/drawing/2014/main" val="2923620073"/>
                    </a:ext>
                  </a:extLst>
                </a:gridCol>
                <a:gridCol w="775105">
                  <a:extLst>
                    <a:ext uri="{9D8B030D-6E8A-4147-A177-3AD203B41FA5}">
                      <a16:colId xmlns:a16="http://schemas.microsoft.com/office/drawing/2014/main" val="985666696"/>
                    </a:ext>
                  </a:extLst>
                </a:gridCol>
                <a:gridCol w="775105">
                  <a:extLst>
                    <a:ext uri="{9D8B030D-6E8A-4147-A177-3AD203B41FA5}">
                      <a16:colId xmlns:a16="http://schemas.microsoft.com/office/drawing/2014/main" val="1173428453"/>
                    </a:ext>
                  </a:extLst>
                </a:gridCol>
                <a:gridCol w="775105">
                  <a:extLst>
                    <a:ext uri="{9D8B030D-6E8A-4147-A177-3AD203B41FA5}">
                      <a16:colId xmlns:a16="http://schemas.microsoft.com/office/drawing/2014/main" val="2238784712"/>
                    </a:ext>
                  </a:extLst>
                </a:gridCol>
              </a:tblGrid>
              <a:tr h="767961">
                <a:tc>
                  <a:txBody>
                    <a:bodyPr/>
                    <a:lstStyle/>
                    <a:p>
                      <a:pPr algn="ctr" fontAlgn="b">
                        <a:lnSpc>
                          <a:spcPct val="90000"/>
                        </a:lnSpc>
                      </a:pPr>
                      <a:r>
                        <a:rPr lang="en-NZ" sz="1050" u="none" strike="noStrike" dirty="0">
                          <a:effectLst/>
                        </a:rPr>
                        <a:t>All workers</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 </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Salary or wage earner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Working without pay in a family business</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Self-employed/</a:t>
                      </a:r>
                    </a:p>
                    <a:p>
                      <a:pPr algn="ctr" fontAlgn="b">
                        <a:lnSpc>
                          <a:spcPct val="90000"/>
                        </a:lnSpc>
                      </a:pPr>
                      <a:r>
                        <a:rPr lang="en-NZ" sz="1050" u="none" strike="noStrike" dirty="0">
                          <a:effectLst/>
                        </a:rPr>
                        <a:t>Contractor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Volunteer worker</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 </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(High) 1</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2</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3</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4</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a:effectLst/>
                        </a:rPr>
                        <a:t>5</a:t>
                      </a:r>
                      <a:endParaRPr lang="en-NZ" sz="1050" b="0" i="0" u="none" strike="noStrike">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(Low) 6</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90000"/>
                        </a:lnSpc>
                      </a:pPr>
                      <a:r>
                        <a:rPr lang="en-NZ" sz="1050" u="none" strike="noStrike" dirty="0">
                          <a:effectLst/>
                        </a:rPr>
                        <a:t>Not</a:t>
                      </a:r>
                    </a:p>
                    <a:p>
                      <a:pPr algn="ctr" fontAlgn="b">
                        <a:lnSpc>
                          <a:spcPct val="90000"/>
                        </a:lnSpc>
                      </a:pPr>
                      <a:r>
                        <a:rPr lang="en-NZ" sz="1050" u="none" strike="noStrike" dirty="0">
                          <a:effectLst/>
                        </a:rPr>
                        <a:t> classified</a:t>
                      </a:r>
                      <a:endParaRPr lang="en-NZ" sz="1050" b="0" i="0" u="none" strike="noStrike" dirty="0">
                        <a:solidFill>
                          <a:srgbClr val="000000"/>
                        </a:solidFill>
                        <a:effectLst/>
                        <a:latin typeface="Calibri" panose="020F0502020204030204" pitchFamily="34" charset="0"/>
                      </a:endParaRPr>
                    </a:p>
                  </a:txBody>
                  <a:tcPr marL="8629" marR="8629" marT="8629"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6396871"/>
                  </a:ext>
                </a:extLst>
              </a:tr>
            </a:tbl>
          </a:graphicData>
        </a:graphic>
      </p:graphicFrame>
      <p:cxnSp>
        <p:nvCxnSpPr>
          <p:cNvPr id="30" name="Straight Connector 29">
            <a:extLst>
              <a:ext uri="{FF2B5EF4-FFF2-40B4-BE49-F238E27FC236}">
                <a16:creationId xmlns:a16="http://schemas.microsoft.com/office/drawing/2014/main" id="{AEBBA792-D935-D0D3-9B5B-F6DA631E60E2}"/>
              </a:ext>
            </a:extLst>
          </p:cNvPr>
          <p:cNvCxnSpPr/>
          <p:nvPr/>
        </p:nvCxnSpPr>
        <p:spPr>
          <a:xfrm>
            <a:off x="535491" y="4428224"/>
            <a:ext cx="10807728"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68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2BDDFC-7CB5-1F95-338F-410EB658A31C}"/>
              </a:ext>
            </a:extLst>
          </p:cNvPr>
          <p:cNvSpPr/>
          <p:nvPr/>
        </p:nvSpPr>
        <p:spPr>
          <a:xfrm>
            <a:off x="0" y="1421264"/>
            <a:ext cx="12192000" cy="4591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5" name="Chart 4">
            <a:extLst>
              <a:ext uri="{FF2B5EF4-FFF2-40B4-BE49-F238E27FC236}">
                <a16:creationId xmlns:a16="http://schemas.microsoft.com/office/drawing/2014/main" id="{681C742F-FEE5-4B8F-9A51-F435CA20B9EA}"/>
              </a:ext>
            </a:extLst>
          </p:cNvPr>
          <p:cNvGraphicFramePr/>
          <p:nvPr>
            <p:extLst>
              <p:ext uri="{D42A27DB-BD31-4B8C-83A1-F6EECF244321}">
                <p14:modId xmlns:p14="http://schemas.microsoft.com/office/powerpoint/2010/main" val="2691182999"/>
              </p:ext>
            </p:extLst>
          </p:nvPr>
        </p:nvGraphicFramePr>
        <p:xfrm>
          <a:off x="3324984" y="1454331"/>
          <a:ext cx="8720712" cy="504889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93290382-D30F-4758-AEFC-1BEE53AAE8F1}"/>
              </a:ext>
            </a:extLst>
          </p:cNvPr>
          <p:cNvSpPr/>
          <p:nvPr/>
        </p:nvSpPr>
        <p:spPr>
          <a:xfrm>
            <a:off x="10622944" y="1534602"/>
            <a:ext cx="580446" cy="44050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F997875D-BE2B-4ADB-9D30-BEAC56EB3679}"/>
              </a:ext>
            </a:extLst>
          </p:cNvPr>
          <p:cNvSpPr>
            <a:spLocks noGrp="1"/>
          </p:cNvSpPr>
          <p:nvPr>
            <p:ph type="ctrTitle"/>
          </p:nvPr>
        </p:nvSpPr>
        <p:spPr>
          <a:xfrm>
            <a:off x="360000" y="180000"/>
            <a:ext cx="9746025" cy="369332"/>
          </a:xfrm>
        </p:spPr>
        <p:txBody>
          <a:bodyPr/>
          <a:lstStyle/>
          <a:p>
            <a:r>
              <a:rPr lang="en-NZ" sz="1700" dirty="0"/>
              <a:t>BULLYING BEHAVIOURS EXPERIENCED IN LAST 12 MONTHS</a:t>
            </a:r>
          </a:p>
        </p:txBody>
      </p:sp>
      <p:sp>
        <p:nvSpPr>
          <p:cNvPr id="3" name="Text Placeholder 2">
            <a:extLst>
              <a:ext uri="{FF2B5EF4-FFF2-40B4-BE49-F238E27FC236}">
                <a16:creationId xmlns:a16="http://schemas.microsoft.com/office/drawing/2014/main" id="{47F79803-96D7-4F10-B1E7-2FBD99486E58}"/>
              </a:ext>
            </a:extLst>
          </p:cNvPr>
          <p:cNvSpPr>
            <a:spLocks noGrp="1"/>
          </p:cNvSpPr>
          <p:nvPr>
            <p:ph type="body" sz="quarter" idx="15"/>
          </p:nvPr>
        </p:nvSpPr>
        <p:spPr/>
        <p:txBody>
          <a:bodyPr/>
          <a:lstStyle/>
          <a:p>
            <a:r>
              <a:rPr lang="en-NZ" dirty="0"/>
              <a:t>In the last 12 months, around one in ten workers have </a:t>
            </a:r>
            <a:r>
              <a:rPr lang="en-NZ" u="sng" dirty="0"/>
              <a:t>frequently</a:t>
            </a:r>
            <a:r>
              <a:rPr lang="en-NZ" dirty="0"/>
              <a:t>* been set up to fail in their roles (10%), and experienced repeated reminders of their errors and mistakes (9%)</a:t>
            </a:r>
          </a:p>
        </p:txBody>
      </p:sp>
      <p:sp>
        <p:nvSpPr>
          <p:cNvPr id="4" name="Footer Placeholder 3">
            <a:extLst>
              <a:ext uri="{FF2B5EF4-FFF2-40B4-BE49-F238E27FC236}">
                <a16:creationId xmlns:a16="http://schemas.microsoft.com/office/drawing/2014/main" id="{0A645F44-F022-470D-9E3E-7D9E2B7C4974}"/>
              </a:ext>
            </a:extLst>
          </p:cNvPr>
          <p:cNvSpPr>
            <a:spLocks noGrp="1"/>
          </p:cNvSpPr>
          <p:nvPr>
            <p:ph type="ftr" sz="quarter" idx="17"/>
          </p:nvPr>
        </p:nvSpPr>
        <p:spPr>
          <a:xfrm>
            <a:off x="360000" y="6109386"/>
            <a:ext cx="7662566" cy="646331"/>
          </a:xfrm>
        </p:spPr>
        <p:txBody>
          <a:bodyPr/>
          <a:lstStyle/>
          <a:p>
            <a:r>
              <a:rPr lang="en-NZ" sz="900" dirty="0"/>
              <a:t>*’Often’ or ‘always’</a:t>
            </a:r>
          </a:p>
          <a:p>
            <a:r>
              <a:rPr lang="en-NZ" sz="900" dirty="0"/>
              <a:t>Base: All respondents (2,512)</a:t>
            </a:r>
          </a:p>
          <a:p>
            <a:r>
              <a:rPr lang="en-NZ" sz="900" i="1" dirty="0"/>
              <a:t>Q12 In the last 12 months, how often have you personally experienced this in a work environment? </a:t>
            </a:r>
            <a:r>
              <a:rPr lang="en-NZ" sz="900" dirty="0"/>
              <a:t>Respondents were shown 10 bullying behaviours.</a:t>
            </a:r>
            <a:endParaRPr lang="en-NZ" sz="900" i="1" dirty="0"/>
          </a:p>
          <a:p>
            <a:endParaRPr lang="en-NZ" sz="900" i="1" dirty="0"/>
          </a:p>
        </p:txBody>
      </p:sp>
      <p:graphicFrame>
        <p:nvGraphicFramePr>
          <p:cNvPr id="10" name="Table 9">
            <a:extLst>
              <a:ext uri="{FF2B5EF4-FFF2-40B4-BE49-F238E27FC236}">
                <a16:creationId xmlns:a16="http://schemas.microsoft.com/office/drawing/2014/main" id="{3622ACD3-F023-466E-BB05-B1B7CFE65589}"/>
              </a:ext>
            </a:extLst>
          </p:cNvPr>
          <p:cNvGraphicFramePr>
            <a:graphicFrameLocks noGrp="1"/>
          </p:cNvGraphicFramePr>
          <p:nvPr>
            <p:extLst>
              <p:ext uri="{D42A27DB-BD31-4B8C-83A1-F6EECF244321}">
                <p14:modId xmlns:p14="http://schemas.microsoft.com/office/powerpoint/2010/main" val="4185037635"/>
              </p:ext>
            </p:extLst>
          </p:nvPr>
        </p:nvGraphicFramePr>
        <p:xfrm>
          <a:off x="10599469" y="1534602"/>
          <a:ext cx="603921" cy="4352653"/>
        </p:xfrm>
        <a:graphic>
          <a:graphicData uri="http://schemas.openxmlformats.org/drawingml/2006/table">
            <a:tbl>
              <a:tblPr>
                <a:tableStyleId>{5C22544A-7EE6-4342-B048-85BDC9FD1C3A}</a:tableStyleId>
              </a:tblPr>
              <a:tblGrid>
                <a:gridCol w="603921">
                  <a:extLst>
                    <a:ext uri="{9D8B030D-6E8A-4147-A177-3AD203B41FA5}">
                      <a16:colId xmlns:a16="http://schemas.microsoft.com/office/drawing/2014/main" val="2881290807"/>
                    </a:ext>
                  </a:extLst>
                </a:gridCol>
              </a:tblGrid>
              <a:tr h="396161">
                <a:tc>
                  <a:txBody>
                    <a:bodyPr/>
                    <a:lstStyle/>
                    <a:p>
                      <a:pPr algn="ctr" fontAlgn="b"/>
                      <a:r>
                        <a:rPr lang="en-NZ" sz="900" u="none" strike="noStrike" dirty="0">
                          <a:effectLst/>
                        </a:rPr>
                        <a:t>Nett often or always</a:t>
                      </a:r>
                      <a:endParaRPr lang="en-NZ" sz="900" b="0" i="0" u="none" strike="noStrike" dirty="0">
                        <a:solidFill>
                          <a:srgbClr val="000000"/>
                        </a:solidFill>
                        <a:effectLst/>
                        <a:latin typeface="Calibri" panose="020F0502020204030204" pitchFamily="34" charset="0"/>
                      </a:endParaRPr>
                    </a:p>
                  </a:txBody>
                  <a:tcPr marL="6358" marR="6358" marT="635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1691094"/>
                  </a:ext>
                </a:extLst>
              </a:tr>
              <a:tr h="391225">
                <a:tc>
                  <a:txBody>
                    <a:bodyPr/>
                    <a:lstStyle/>
                    <a:p>
                      <a:pPr algn="ctr" fontAlgn="b"/>
                      <a:r>
                        <a:rPr lang="en-NZ" sz="1200" b="0" i="0" u="none" strike="noStrike" dirty="0">
                          <a:solidFill>
                            <a:srgbClr val="000000"/>
                          </a:solidFill>
                          <a:effectLst/>
                          <a:latin typeface="Calibri" panose="020F0502020204030204" pitchFamily="34" charset="0"/>
                        </a:rPr>
                        <a:t>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58769"/>
                  </a:ext>
                </a:extLst>
              </a:tr>
              <a:tr h="391225">
                <a:tc>
                  <a:txBody>
                    <a:bodyPr/>
                    <a:lstStyle/>
                    <a:p>
                      <a:pPr algn="ctr" fontAlgn="b"/>
                      <a:r>
                        <a:rPr lang="en-NZ" sz="1200" b="0" i="0" u="none" strike="noStrike">
                          <a:solidFill>
                            <a:srgbClr val="000000"/>
                          </a:solidFill>
                          <a:effectLst/>
                          <a:latin typeface="Calibri" panose="020F050202020403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1041915"/>
                  </a:ext>
                </a:extLst>
              </a:tr>
              <a:tr h="391225">
                <a:tc>
                  <a:txBody>
                    <a:bodyPr/>
                    <a:lstStyle/>
                    <a:p>
                      <a:pPr algn="ctr" fontAlgn="b"/>
                      <a:r>
                        <a:rPr lang="en-NZ" sz="1200" b="0" i="0" u="none" strike="noStrike" dirty="0">
                          <a:solidFill>
                            <a:srgbClr val="000000"/>
                          </a:solidFill>
                          <a:effectLst/>
                          <a:latin typeface="Calibri" panose="020F050202020403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1295491"/>
                  </a:ext>
                </a:extLst>
              </a:tr>
              <a:tr h="435467">
                <a:tc>
                  <a:txBody>
                    <a:bodyPr/>
                    <a:lstStyle/>
                    <a:p>
                      <a:pPr algn="ctr" fontAlgn="b"/>
                      <a:r>
                        <a:rPr lang="en-NZ" sz="1200" b="0" i="0" u="none" strike="noStrike">
                          <a:solidFill>
                            <a:srgbClr val="000000"/>
                          </a:solidFill>
                          <a:effectLst/>
                          <a:latin typeface="Calibri" panose="020F050202020403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6678440"/>
                  </a:ext>
                </a:extLst>
              </a:tr>
              <a:tr h="391225">
                <a:tc>
                  <a:txBody>
                    <a:bodyPr/>
                    <a:lstStyle/>
                    <a:p>
                      <a:pPr algn="ctr" fontAlgn="b"/>
                      <a:r>
                        <a:rPr lang="en-NZ" sz="1200" b="0" i="0" u="none" strike="noStrike" dirty="0">
                          <a:solidFill>
                            <a:srgbClr val="000000"/>
                          </a:solidFill>
                          <a:effectLst/>
                          <a:latin typeface="Calibri" panose="020F0502020204030204" pitchFamily="34"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4951306"/>
                  </a:ext>
                </a:extLst>
              </a:tr>
              <a:tr h="391225">
                <a:tc>
                  <a:txBody>
                    <a:bodyPr/>
                    <a:lstStyle/>
                    <a:p>
                      <a:pPr algn="ctr" fontAlgn="b"/>
                      <a:r>
                        <a:rPr lang="en-NZ" sz="1200" b="0" i="0" u="none" strike="noStrike">
                          <a:solidFill>
                            <a:srgbClr val="000000"/>
                          </a:solidFill>
                          <a:effectLst/>
                          <a:latin typeface="Calibri" panose="020F0502020204030204" pitchFamily="34"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6789362"/>
                  </a:ext>
                </a:extLst>
              </a:tr>
              <a:tr h="391225">
                <a:tc>
                  <a:txBody>
                    <a:bodyPr/>
                    <a:lstStyle/>
                    <a:p>
                      <a:pPr algn="ctr" fontAlgn="b"/>
                      <a:r>
                        <a:rPr lang="en-NZ" sz="1200" b="0" i="0" u="none" strike="noStrike" dirty="0">
                          <a:solidFill>
                            <a:srgbClr val="000000"/>
                          </a:solidFill>
                          <a:effectLst/>
                          <a:latin typeface="Calibri" panose="020F0502020204030204" pitchFamily="34" charset="0"/>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2791828"/>
                  </a:ext>
                </a:extLst>
              </a:tr>
              <a:tr h="391225">
                <a:tc>
                  <a:txBody>
                    <a:bodyPr/>
                    <a:lstStyle/>
                    <a:p>
                      <a:pPr algn="ctr" fontAlgn="b"/>
                      <a:r>
                        <a:rPr lang="en-NZ" sz="1200" b="0" i="0" u="none" strike="noStrike" dirty="0">
                          <a:solidFill>
                            <a:srgbClr val="000000"/>
                          </a:solidFill>
                          <a:effectLst/>
                          <a:latin typeface="Calibri" panose="020F0502020204030204" pitchFamily="34" charset="0"/>
                        </a:rPr>
                        <a:t>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5113263"/>
                  </a:ext>
                </a:extLst>
              </a:tr>
              <a:tr h="391225">
                <a:tc>
                  <a:txBody>
                    <a:bodyPr/>
                    <a:lstStyle/>
                    <a:p>
                      <a:pPr algn="ctr" fontAlgn="b"/>
                      <a:r>
                        <a:rPr lang="en-NZ" sz="1200" b="0" i="0" u="none" strike="noStrike" dirty="0">
                          <a:solidFill>
                            <a:srgbClr val="000000"/>
                          </a:solidFill>
                          <a:effectLst/>
                          <a:latin typeface="Calibri" panose="020F050202020403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953954"/>
                  </a:ext>
                </a:extLst>
              </a:tr>
              <a:tr h="391225">
                <a:tc>
                  <a:txBody>
                    <a:bodyPr/>
                    <a:lstStyle/>
                    <a:p>
                      <a:pPr algn="ctr" fontAlgn="b"/>
                      <a:r>
                        <a:rPr lang="en-NZ" sz="1200" b="0" i="0" u="none" strike="noStrike" dirty="0">
                          <a:solidFill>
                            <a:srgbClr val="000000"/>
                          </a:solidFill>
                          <a:effectLst/>
                          <a:latin typeface="Calibri" panose="020F0502020204030204" pitchFamily="34" charset="0"/>
                        </a:rPr>
                        <a:t>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6539600"/>
                  </a:ext>
                </a:extLst>
              </a:tr>
            </a:tbl>
          </a:graphicData>
        </a:graphic>
      </p:graphicFrame>
      <p:sp>
        <p:nvSpPr>
          <p:cNvPr id="12" name="Text Placeholder 2">
            <a:extLst>
              <a:ext uri="{FF2B5EF4-FFF2-40B4-BE49-F238E27FC236}">
                <a16:creationId xmlns:a16="http://schemas.microsoft.com/office/drawing/2014/main" id="{709ADEA9-CD26-4A6E-8D47-DEDE35C100C6}"/>
              </a:ext>
            </a:extLst>
          </p:cNvPr>
          <p:cNvSpPr txBox="1">
            <a:spLocks/>
          </p:cNvSpPr>
          <p:nvPr/>
        </p:nvSpPr>
        <p:spPr>
          <a:xfrm>
            <a:off x="360000" y="1468381"/>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aphicFrame>
        <p:nvGraphicFramePr>
          <p:cNvPr id="14" name="Table 13">
            <a:extLst>
              <a:ext uri="{FF2B5EF4-FFF2-40B4-BE49-F238E27FC236}">
                <a16:creationId xmlns:a16="http://schemas.microsoft.com/office/drawing/2014/main" id="{CDEDFC23-2FB1-F871-F636-07DECDC1AA0B}"/>
              </a:ext>
            </a:extLst>
          </p:cNvPr>
          <p:cNvGraphicFramePr>
            <a:graphicFrameLocks noGrp="1"/>
          </p:cNvGraphicFramePr>
          <p:nvPr>
            <p:extLst>
              <p:ext uri="{D42A27DB-BD31-4B8C-83A1-F6EECF244321}">
                <p14:modId xmlns:p14="http://schemas.microsoft.com/office/powerpoint/2010/main" val="4149118302"/>
              </p:ext>
            </p:extLst>
          </p:nvPr>
        </p:nvGraphicFramePr>
        <p:xfrm>
          <a:off x="767246" y="1879534"/>
          <a:ext cx="4390313" cy="3901157"/>
        </p:xfrm>
        <a:graphic>
          <a:graphicData uri="http://schemas.openxmlformats.org/drawingml/2006/table">
            <a:tbl>
              <a:tblPr>
                <a:tableStyleId>{5C22544A-7EE6-4342-B048-85BDC9FD1C3A}</a:tableStyleId>
              </a:tblPr>
              <a:tblGrid>
                <a:gridCol w="4390313">
                  <a:extLst>
                    <a:ext uri="{9D8B030D-6E8A-4147-A177-3AD203B41FA5}">
                      <a16:colId xmlns:a16="http://schemas.microsoft.com/office/drawing/2014/main" val="4069855059"/>
                    </a:ext>
                  </a:extLst>
                </a:gridCol>
              </a:tblGrid>
              <a:tr h="394947">
                <a:tc>
                  <a:txBody>
                    <a:bodyPr/>
                    <a:lstStyle/>
                    <a:p>
                      <a:pPr algn="r" fontAlgn="b"/>
                      <a:r>
                        <a:rPr lang="en-NZ" sz="900" u="none" strike="noStrike" dirty="0">
                          <a:effectLst/>
                        </a:rPr>
                        <a:t>Being set up to fail in your role (e.g. Having information withheld, being given conflicting instructions, or being given too little/too much work)</a:t>
                      </a:r>
                      <a:endParaRPr lang="en-NZ" sz="900" b="0" i="0" u="none" strike="noStrike" dirty="0">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695591"/>
                  </a:ext>
                </a:extLst>
              </a:tr>
              <a:tr h="346634">
                <a:tc>
                  <a:txBody>
                    <a:bodyPr/>
                    <a:lstStyle/>
                    <a:p>
                      <a:pPr algn="r" fontAlgn="b"/>
                      <a:r>
                        <a:rPr lang="en-NZ" sz="900" u="none" strike="noStrike" dirty="0">
                          <a:effectLst/>
                        </a:rPr>
                        <a:t>Repeated reminders of your errors or mistakes</a:t>
                      </a:r>
                      <a:endParaRPr lang="en-NZ" sz="900" b="0" i="0" u="none" strike="noStrike" dirty="0">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6660723"/>
                  </a:ext>
                </a:extLst>
              </a:tr>
              <a:tr h="394947">
                <a:tc>
                  <a:txBody>
                    <a:bodyPr/>
                    <a:lstStyle/>
                    <a:p>
                      <a:pPr algn="r" fontAlgn="b"/>
                      <a:r>
                        <a:rPr lang="en-NZ" sz="900" u="none" strike="noStrike">
                          <a:effectLst/>
                        </a:rPr>
                        <a:t>Being ignored or excluded</a:t>
                      </a:r>
                      <a:endParaRPr lang="en-NZ" sz="900" b="0" i="0" u="none" strike="noStrike">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0533069"/>
                  </a:ext>
                </a:extLst>
              </a:tr>
              <a:tr h="394947">
                <a:tc>
                  <a:txBody>
                    <a:bodyPr/>
                    <a:lstStyle/>
                    <a:p>
                      <a:pPr algn="r" fontAlgn="b"/>
                      <a:r>
                        <a:rPr lang="en-NZ" sz="900" u="none" strike="noStrike" dirty="0">
                          <a:effectLst/>
                        </a:rPr>
                        <a:t>Persistent criticism of your work and effort</a:t>
                      </a:r>
                      <a:endParaRPr lang="en-NZ" sz="900" b="0" i="0" u="none" strike="noStrike" dirty="0">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9024025"/>
                  </a:ext>
                </a:extLst>
              </a:tr>
              <a:tr h="394947">
                <a:tc>
                  <a:txBody>
                    <a:bodyPr/>
                    <a:lstStyle/>
                    <a:p>
                      <a:pPr algn="r" fontAlgn="b"/>
                      <a:r>
                        <a:rPr lang="en-NZ" sz="900" u="none" strike="noStrike" dirty="0">
                          <a:effectLst/>
                        </a:rPr>
                        <a:t>Being ignored or facing a hostile reaction when you approach</a:t>
                      </a:r>
                      <a:endParaRPr lang="en-NZ" sz="900" b="0" i="0" u="none" strike="noStrike" dirty="0">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3873960"/>
                  </a:ext>
                </a:extLst>
              </a:tr>
              <a:tr h="394947">
                <a:tc>
                  <a:txBody>
                    <a:bodyPr/>
                    <a:lstStyle/>
                    <a:p>
                      <a:pPr algn="r" fontAlgn="b"/>
                      <a:r>
                        <a:rPr lang="en-NZ" sz="900" u="none" strike="noStrike">
                          <a:effectLst/>
                        </a:rPr>
                        <a:t>Spreading of gossip and rumours about you</a:t>
                      </a:r>
                      <a:endParaRPr lang="en-NZ" sz="900" b="0" i="0" u="none" strike="noStrike">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782598"/>
                  </a:ext>
                </a:extLst>
              </a:tr>
              <a:tr h="394947">
                <a:tc>
                  <a:txBody>
                    <a:bodyPr/>
                    <a:lstStyle/>
                    <a:p>
                      <a:pPr algn="r" fontAlgn="b"/>
                      <a:r>
                        <a:rPr lang="en-NZ" sz="900" u="none" strike="noStrike">
                          <a:effectLst/>
                        </a:rPr>
                        <a:t>Being shouted at or being the target of an angry outburst</a:t>
                      </a:r>
                      <a:endParaRPr lang="en-NZ" sz="900" b="0" i="0" u="none" strike="noStrike">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5750685"/>
                  </a:ext>
                </a:extLst>
              </a:tr>
              <a:tr h="394947">
                <a:tc>
                  <a:txBody>
                    <a:bodyPr/>
                    <a:lstStyle/>
                    <a:p>
                      <a:pPr algn="r" fontAlgn="b"/>
                      <a:r>
                        <a:rPr lang="en-NZ" sz="900" u="none" strike="noStrike">
                          <a:effectLst/>
                        </a:rPr>
                        <a:t>Having insulting or offensive remarks made about you, your attitudes or your private life</a:t>
                      </a:r>
                      <a:endParaRPr lang="en-NZ" sz="900" b="0" i="0" u="none" strike="noStrike">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1082010"/>
                  </a:ext>
                </a:extLst>
              </a:tr>
              <a:tr h="394947">
                <a:tc>
                  <a:txBody>
                    <a:bodyPr/>
                    <a:lstStyle/>
                    <a:p>
                      <a:pPr algn="r" fontAlgn="b"/>
                      <a:r>
                        <a:rPr lang="en-NZ" sz="900" u="none" strike="noStrike">
                          <a:effectLst/>
                        </a:rPr>
                        <a:t>Practical jokes carried out by people you don’t get along with</a:t>
                      </a:r>
                      <a:endParaRPr lang="en-NZ" sz="900" b="0" i="0" u="none" strike="noStrike">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09591"/>
                  </a:ext>
                </a:extLst>
              </a:tr>
              <a:tr h="394947">
                <a:tc>
                  <a:txBody>
                    <a:bodyPr/>
                    <a:lstStyle/>
                    <a:p>
                      <a:pPr algn="r" fontAlgn="b"/>
                      <a:r>
                        <a:rPr lang="en-NZ" sz="900" u="none" strike="noStrike" dirty="0">
                          <a:effectLst/>
                        </a:rPr>
                        <a:t>Threats of violence or physical abuse or actual abuse</a:t>
                      </a:r>
                      <a:endParaRPr lang="en-NZ" sz="900" b="0" i="0" u="none" strike="noStrike" dirty="0">
                        <a:solidFill>
                          <a:srgbClr val="000000"/>
                        </a:solidFill>
                        <a:effectLst/>
                        <a:latin typeface="Calibri" panose="020F0502020204030204" pitchFamily="34" charset="0"/>
                      </a:endParaRPr>
                    </a:p>
                  </a:txBody>
                  <a:tcPr marL="3521" marR="3521" marT="3521"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090760"/>
                  </a:ext>
                </a:extLst>
              </a:tr>
            </a:tbl>
          </a:graphicData>
        </a:graphic>
      </p:graphicFrame>
    </p:spTree>
    <p:extLst>
      <p:ext uri="{BB962C8B-B14F-4D97-AF65-F5344CB8AC3E}">
        <p14:creationId xmlns:p14="http://schemas.microsoft.com/office/powerpoint/2010/main" val="51678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D5244D6F-8874-784B-7099-AFD4C7B25C89}"/>
              </a:ext>
            </a:extLst>
          </p:cNvPr>
          <p:cNvSpPr/>
          <p:nvPr/>
        </p:nvSpPr>
        <p:spPr>
          <a:xfrm>
            <a:off x="2329298" y="4975304"/>
            <a:ext cx="1972205" cy="691225"/>
          </a:xfrm>
          <a:prstGeom prst="rect">
            <a:avLst/>
          </a:prstGeom>
          <a:solidFill>
            <a:srgbClr val="516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Rectangle 63">
            <a:extLst>
              <a:ext uri="{FF2B5EF4-FFF2-40B4-BE49-F238E27FC236}">
                <a16:creationId xmlns:a16="http://schemas.microsoft.com/office/drawing/2014/main" id="{D2E0B739-44EA-7C8F-F703-ED9F16C668FA}"/>
              </a:ext>
            </a:extLst>
          </p:cNvPr>
          <p:cNvSpPr/>
          <p:nvPr/>
        </p:nvSpPr>
        <p:spPr>
          <a:xfrm>
            <a:off x="2305332" y="4226882"/>
            <a:ext cx="1996172" cy="691225"/>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3" name="Rectangle 62">
            <a:extLst>
              <a:ext uri="{FF2B5EF4-FFF2-40B4-BE49-F238E27FC236}">
                <a16:creationId xmlns:a16="http://schemas.microsoft.com/office/drawing/2014/main" id="{21F0080F-43D3-0A26-9915-F49E04969F21}"/>
              </a:ext>
            </a:extLst>
          </p:cNvPr>
          <p:cNvSpPr/>
          <p:nvPr/>
        </p:nvSpPr>
        <p:spPr>
          <a:xfrm>
            <a:off x="2335680" y="3494981"/>
            <a:ext cx="1965823" cy="6912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1" name="Rectangle 60">
            <a:extLst>
              <a:ext uri="{FF2B5EF4-FFF2-40B4-BE49-F238E27FC236}">
                <a16:creationId xmlns:a16="http://schemas.microsoft.com/office/drawing/2014/main" id="{F82E2A29-E237-48B3-A531-6AFA5C7F6DB9}"/>
              </a:ext>
            </a:extLst>
          </p:cNvPr>
          <p:cNvSpPr/>
          <p:nvPr/>
        </p:nvSpPr>
        <p:spPr>
          <a:xfrm>
            <a:off x="360000" y="1483529"/>
            <a:ext cx="11374799" cy="3120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a:extLst>
              <a:ext uri="{FF2B5EF4-FFF2-40B4-BE49-F238E27FC236}">
                <a16:creationId xmlns:a16="http://schemas.microsoft.com/office/drawing/2014/main" id="{27B49FED-80DA-4E36-98C4-0232BC942ECD}"/>
              </a:ext>
            </a:extLst>
          </p:cNvPr>
          <p:cNvSpPr/>
          <p:nvPr/>
        </p:nvSpPr>
        <p:spPr>
          <a:xfrm>
            <a:off x="381062" y="2245934"/>
            <a:ext cx="3926822" cy="121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Rectangle 48">
            <a:extLst>
              <a:ext uri="{FF2B5EF4-FFF2-40B4-BE49-F238E27FC236}">
                <a16:creationId xmlns:a16="http://schemas.microsoft.com/office/drawing/2014/main" id="{16575D83-2FE3-4552-B397-B7905501B02D}"/>
              </a:ext>
            </a:extLst>
          </p:cNvPr>
          <p:cNvSpPr/>
          <p:nvPr/>
        </p:nvSpPr>
        <p:spPr>
          <a:xfrm>
            <a:off x="372184" y="3494981"/>
            <a:ext cx="1972205" cy="6912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Low score</a:t>
            </a:r>
          </a:p>
          <a:p>
            <a:pPr algn="ctr"/>
            <a:r>
              <a:rPr lang="en-NZ" dirty="0"/>
              <a:t>(10 – 20)</a:t>
            </a:r>
          </a:p>
        </p:txBody>
      </p:sp>
      <p:sp>
        <p:nvSpPr>
          <p:cNvPr id="4" name="Title 3">
            <a:extLst>
              <a:ext uri="{FF2B5EF4-FFF2-40B4-BE49-F238E27FC236}">
                <a16:creationId xmlns:a16="http://schemas.microsoft.com/office/drawing/2014/main" id="{76C1EBA4-3D08-46D0-9B19-4AA37DBC48D3}"/>
              </a:ext>
            </a:extLst>
          </p:cNvPr>
          <p:cNvSpPr>
            <a:spLocks noGrp="1"/>
          </p:cNvSpPr>
          <p:nvPr>
            <p:ph type="ctrTitle"/>
          </p:nvPr>
        </p:nvSpPr>
        <p:spPr>
          <a:xfrm>
            <a:off x="360000" y="180000"/>
            <a:ext cx="9141051" cy="369332"/>
          </a:xfrm>
        </p:spPr>
        <p:txBody>
          <a:bodyPr/>
          <a:lstStyle/>
          <a:p>
            <a:r>
              <a:rPr lang="en-NZ" sz="1500" dirty="0"/>
              <a:t>SUBGROUP ANALYSIS USING ADAPTED SNAQ SCORES</a:t>
            </a:r>
            <a:endParaRPr lang="en-NZ" sz="1500" spc="0" dirty="0"/>
          </a:p>
        </p:txBody>
      </p:sp>
      <p:sp>
        <p:nvSpPr>
          <p:cNvPr id="5" name="Text Placeholder 4">
            <a:extLst>
              <a:ext uri="{FF2B5EF4-FFF2-40B4-BE49-F238E27FC236}">
                <a16:creationId xmlns:a16="http://schemas.microsoft.com/office/drawing/2014/main" id="{CF190A1E-F222-4947-8203-6C3A1CC16279}"/>
              </a:ext>
            </a:extLst>
          </p:cNvPr>
          <p:cNvSpPr>
            <a:spLocks noGrp="1"/>
          </p:cNvSpPr>
          <p:nvPr>
            <p:ph type="body" sz="quarter" idx="15"/>
          </p:nvPr>
        </p:nvSpPr>
        <p:spPr>
          <a:xfrm>
            <a:off x="360000" y="549332"/>
            <a:ext cx="11472000" cy="739572"/>
          </a:xfrm>
        </p:spPr>
        <p:txBody>
          <a:bodyPr>
            <a:normAutofit/>
          </a:bodyPr>
          <a:lstStyle/>
          <a:p>
            <a:r>
              <a:rPr lang="en-NZ" dirty="0"/>
              <a:t>Using the scoring approach explained on page 31, we’ve identified 6% of workers who are especially exposed to frequent and repeated negative acts of bullying. Some population subgroups are especially prone to this level of intense bullying…</a:t>
            </a:r>
          </a:p>
        </p:txBody>
      </p:sp>
      <p:sp>
        <p:nvSpPr>
          <p:cNvPr id="32" name="Text Placeholder 2">
            <a:extLst>
              <a:ext uri="{FF2B5EF4-FFF2-40B4-BE49-F238E27FC236}">
                <a16:creationId xmlns:a16="http://schemas.microsoft.com/office/drawing/2014/main" id="{2DDAECDB-CCD4-42E0-AC81-3424104B3CAC}"/>
              </a:ext>
            </a:extLst>
          </p:cNvPr>
          <p:cNvSpPr txBox="1">
            <a:spLocks/>
          </p:cNvSpPr>
          <p:nvPr/>
        </p:nvSpPr>
        <p:spPr>
          <a:xfrm>
            <a:off x="1572200" y="2632876"/>
            <a:ext cx="1497873"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solidFill>
                  <a:schemeClr val="accent6"/>
                </a:solidFill>
                <a:latin typeface="+mj-lt"/>
                <a:cs typeface="Calibri" panose="020F0502020204030204" pitchFamily="34" charset="0"/>
              </a:rPr>
              <a:t>16.3</a:t>
            </a:r>
          </a:p>
        </p:txBody>
      </p:sp>
      <p:sp>
        <p:nvSpPr>
          <p:cNvPr id="36" name="Text Placeholder 2">
            <a:extLst>
              <a:ext uri="{FF2B5EF4-FFF2-40B4-BE49-F238E27FC236}">
                <a16:creationId xmlns:a16="http://schemas.microsoft.com/office/drawing/2014/main" id="{9C6C8739-5906-4A59-9C69-CD3F031DE548}"/>
              </a:ext>
            </a:extLst>
          </p:cNvPr>
          <p:cNvSpPr txBox="1">
            <a:spLocks/>
          </p:cNvSpPr>
          <p:nvPr/>
        </p:nvSpPr>
        <p:spPr>
          <a:xfrm>
            <a:off x="370240" y="1421567"/>
            <a:ext cx="808130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100" dirty="0"/>
              <a:t>ADAPTED SHORT NEGATIVE ACTS QUESTIONNAIRE SCORES </a:t>
            </a:r>
            <a:endParaRPr lang="en-NZ" sz="1100" dirty="0"/>
          </a:p>
        </p:txBody>
      </p:sp>
      <p:sp>
        <p:nvSpPr>
          <p:cNvPr id="40" name="Text Placeholder 2">
            <a:extLst>
              <a:ext uri="{FF2B5EF4-FFF2-40B4-BE49-F238E27FC236}">
                <a16:creationId xmlns:a16="http://schemas.microsoft.com/office/drawing/2014/main" id="{0F7E2CAC-B5BF-4FD8-BAB5-2FFB6DD3A2CE}"/>
              </a:ext>
            </a:extLst>
          </p:cNvPr>
          <p:cNvSpPr txBox="1">
            <a:spLocks/>
          </p:cNvSpPr>
          <p:nvPr/>
        </p:nvSpPr>
        <p:spPr>
          <a:xfrm>
            <a:off x="5202404" y="3006334"/>
            <a:ext cx="6543824" cy="31403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400" dirty="0">
                <a:solidFill>
                  <a:schemeClr val="bg1">
                    <a:lumMod val="75000"/>
                  </a:schemeClr>
                </a:solidFill>
                <a:latin typeface="+mj-lt"/>
              </a:rPr>
              <a:t>6% OF THE OVERALL WORKER POPULATION HAVE A </a:t>
            </a:r>
            <a:r>
              <a:rPr lang="en-NZ" sz="1400" u="sng" dirty="0">
                <a:solidFill>
                  <a:schemeClr val="bg1">
                    <a:lumMod val="75000"/>
                  </a:schemeClr>
                </a:solidFill>
                <a:latin typeface="+mj-lt"/>
              </a:rPr>
              <a:t>HIGH</a:t>
            </a:r>
            <a:r>
              <a:rPr lang="en-NZ" sz="1400" dirty="0">
                <a:solidFill>
                  <a:schemeClr val="bg1">
                    <a:lumMod val="75000"/>
                  </a:schemeClr>
                </a:solidFill>
                <a:latin typeface="+mj-lt"/>
              </a:rPr>
              <a:t> ADAPTED SNAQ SCORE (31-50). HIGH SCORES ARE MORE PREVALENT AMONG THESE GROUPS:</a:t>
            </a:r>
          </a:p>
        </p:txBody>
      </p:sp>
      <p:sp>
        <p:nvSpPr>
          <p:cNvPr id="41" name="Text Placeholder 2">
            <a:extLst>
              <a:ext uri="{FF2B5EF4-FFF2-40B4-BE49-F238E27FC236}">
                <a16:creationId xmlns:a16="http://schemas.microsoft.com/office/drawing/2014/main" id="{EF6B77DE-8E1A-4192-B1FA-8875F02B4E52}"/>
              </a:ext>
            </a:extLst>
          </p:cNvPr>
          <p:cNvSpPr txBox="1">
            <a:spLocks/>
          </p:cNvSpPr>
          <p:nvPr/>
        </p:nvSpPr>
        <p:spPr>
          <a:xfrm>
            <a:off x="1389566" y="2305202"/>
            <a:ext cx="2020141" cy="45743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b="1" dirty="0">
                <a:solidFill>
                  <a:schemeClr val="tx1"/>
                </a:solidFill>
                <a:latin typeface="Calibri" panose="020F0502020204030204" pitchFamily="34" charset="0"/>
                <a:cs typeface="Calibri" panose="020F0502020204030204" pitchFamily="34" charset="0"/>
              </a:rPr>
              <a:t>Average workplace bullying</a:t>
            </a:r>
            <a:endParaRPr lang="en-NZ" sz="1200" b="1" dirty="0">
              <a:solidFill>
                <a:schemeClr val="tx1"/>
              </a:solidFill>
              <a:latin typeface="Calibri" panose="020F0502020204030204" pitchFamily="34" charset="0"/>
              <a:cs typeface="Calibri" panose="020F0502020204030204" pitchFamily="34" charset="0"/>
            </a:endParaRPr>
          </a:p>
        </p:txBody>
      </p:sp>
      <p:sp>
        <p:nvSpPr>
          <p:cNvPr id="45" name="Text Placeholder 2">
            <a:extLst>
              <a:ext uri="{FF2B5EF4-FFF2-40B4-BE49-F238E27FC236}">
                <a16:creationId xmlns:a16="http://schemas.microsoft.com/office/drawing/2014/main" id="{F5FDD0E9-0343-48A5-B602-5B699FCE80B0}"/>
              </a:ext>
            </a:extLst>
          </p:cNvPr>
          <p:cNvSpPr txBox="1">
            <a:spLocks/>
          </p:cNvSpPr>
          <p:nvPr/>
        </p:nvSpPr>
        <p:spPr>
          <a:xfrm>
            <a:off x="1214984" y="3006334"/>
            <a:ext cx="2543068"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solidFill>
                  <a:schemeClr val="tx1"/>
                </a:solidFill>
                <a:cs typeface="Calibri" panose="020F0502020204030204" pitchFamily="34" charset="0"/>
              </a:rPr>
              <a:t>(Possible low of 10 and high of 50)</a:t>
            </a:r>
            <a:endParaRPr lang="en-NZ" sz="1200" dirty="0">
              <a:solidFill>
                <a:schemeClr val="tx1"/>
              </a:solidFill>
              <a:cs typeface="Calibri" panose="020F0502020204030204" pitchFamily="34" charset="0"/>
            </a:endParaRPr>
          </a:p>
        </p:txBody>
      </p:sp>
      <p:sp>
        <p:nvSpPr>
          <p:cNvPr id="54" name="Text Placeholder 2">
            <a:extLst>
              <a:ext uri="{FF2B5EF4-FFF2-40B4-BE49-F238E27FC236}">
                <a16:creationId xmlns:a16="http://schemas.microsoft.com/office/drawing/2014/main" id="{4D8168EE-D795-442A-AE88-DB37B85F50B9}"/>
              </a:ext>
            </a:extLst>
          </p:cNvPr>
          <p:cNvSpPr txBox="1">
            <a:spLocks/>
          </p:cNvSpPr>
          <p:nvPr/>
        </p:nvSpPr>
        <p:spPr>
          <a:xfrm>
            <a:off x="5202404" y="3634275"/>
            <a:ext cx="6351257" cy="201525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en-NZ" sz="1400" i="1" dirty="0">
                <a:solidFill>
                  <a:schemeClr val="tx1"/>
                </a:solidFill>
                <a:latin typeface="+mn-lt"/>
              </a:rPr>
              <a:t>Disabled workers (26% have a ‘high’ adapted SNAQ score)</a:t>
            </a:r>
          </a:p>
          <a:p>
            <a:pPr marL="171450" indent="-171450">
              <a:lnSpc>
                <a:spcPct val="100000"/>
              </a:lnSpc>
              <a:spcBef>
                <a:spcPts val="0"/>
              </a:spcBef>
              <a:buFont typeface="Arial" panose="020B0604020202020204" pitchFamily="34" charset="0"/>
              <a:buChar char="•"/>
            </a:pPr>
            <a:r>
              <a:rPr lang="en-NZ" sz="1400" i="1" dirty="0">
                <a:solidFill>
                  <a:schemeClr val="tx1"/>
                </a:solidFill>
              </a:rPr>
              <a:t>Bisexual workers (22%)</a:t>
            </a:r>
          </a:p>
          <a:p>
            <a:pPr marL="171450" indent="-171450">
              <a:lnSpc>
                <a:spcPct val="100000"/>
              </a:lnSpc>
              <a:spcBef>
                <a:spcPts val="0"/>
              </a:spcBef>
              <a:buFont typeface="Arial" panose="020B0604020202020204" pitchFamily="34" charset="0"/>
              <a:buChar char="•"/>
            </a:pPr>
            <a:r>
              <a:rPr lang="en-NZ" sz="1400" i="1" dirty="0">
                <a:solidFill>
                  <a:schemeClr val="tx1"/>
                </a:solidFill>
              </a:rPr>
              <a:t>Younger workers (11%)</a:t>
            </a:r>
          </a:p>
          <a:p>
            <a:pPr marL="171450" indent="-171450">
              <a:lnSpc>
                <a:spcPct val="100000"/>
              </a:lnSpc>
              <a:spcBef>
                <a:spcPts val="0"/>
              </a:spcBef>
              <a:buFont typeface="Arial" panose="020B0604020202020204" pitchFamily="34" charset="0"/>
              <a:buChar char="•"/>
            </a:pPr>
            <a:r>
              <a:rPr lang="en-NZ" sz="1400" i="1" dirty="0">
                <a:solidFill>
                  <a:schemeClr val="tx1"/>
                </a:solidFill>
              </a:rPr>
              <a:t>Young people working in hospitality (17%)</a:t>
            </a:r>
            <a:endParaRPr lang="en-NZ" sz="1400" i="1" dirty="0">
              <a:solidFill>
                <a:schemeClr val="tx1"/>
              </a:solidFill>
              <a:latin typeface="+mn-lt"/>
            </a:endParaRPr>
          </a:p>
          <a:p>
            <a:pPr marL="171450" indent="-171450">
              <a:lnSpc>
                <a:spcPct val="100000"/>
              </a:lnSpc>
              <a:spcBef>
                <a:spcPts val="0"/>
              </a:spcBef>
              <a:buFont typeface="Arial" panose="020B0604020202020204" pitchFamily="34" charset="0"/>
              <a:buChar char="•"/>
            </a:pPr>
            <a:r>
              <a:rPr lang="en-NZ" sz="1400" i="1" dirty="0">
                <a:solidFill>
                  <a:schemeClr val="tx1"/>
                </a:solidFill>
                <a:latin typeface="+mn-lt"/>
              </a:rPr>
              <a:t>Pacific workers (12%)</a:t>
            </a:r>
          </a:p>
          <a:p>
            <a:pPr marL="171450" indent="-171450">
              <a:lnSpc>
                <a:spcPct val="100000"/>
              </a:lnSpc>
              <a:spcBef>
                <a:spcPts val="0"/>
              </a:spcBef>
              <a:buFont typeface="Arial" panose="020B0604020202020204" pitchFamily="34" charset="0"/>
              <a:buChar char="•"/>
            </a:pPr>
            <a:r>
              <a:rPr lang="en-NZ" sz="1400" i="1" dirty="0">
                <a:solidFill>
                  <a:schemeClr val="tx1"/>
                </a:solidFill>
                <a:latin typeface="+mn-lt"/>
              </a:rPr>
              <a:t>Retail trade (11%)</a:t>
            </a:r>
          </a:p>
          <a:p>
            <a:pPr marL="171450" indent="-171450">
              <a:lnSpc>
                <a:spcPct val="100000"/>
              </a:lnSpc>
              <a:spcBef>
                <a:spcPts val="0"/>
              </a:spcBef>
              <a:buFont typeface="Arial" panose="020B0604020202020204" pitchFamily="34" charset="0"/>
              <a:buChar char="•"/>
            </a:pPr>
            <a:r>
              <a:rPr lang="en-NZ" sz="1400" i="1" dirty="0">
                <a:solidFill>
                  <a:schemeClr val="tx1"/>
                </a:solidFill>
                <a:latin typeface="+mn-lt"/>
              </a:rPr>
              <a:t>Lower socio-economic groups (10% versus 4% of high socio-economic groups)</a:t>
            </a:r>
          </a:p>
          <a:p>
            <a:pPr marL="171450" indent="-171450">
              <a:lnSpc>
                <a:spcPct val="100000"/>
              </a:lnSpc>
              <a:spcBef>
                <a:spcPts val="0"/>
              </a:spcBef>
              <a:buFont typeface="Arial" panose="020B0604020202020204" pitchFamily="34" charset="0"/>
              <a:buChar char="•"/>
            </a:pPr>
            <a:endParaRPr lang="en-NZ" sz="1400" i="1" dirty="0">
              <a:solidFill>
                <a:schemeClr val="tx1"/>
              </a:solidFill>
            </a:endParaRPr>
          </a:p>
        </p:txBody>
      </p:sp>
      <p:sp>
        <p:nvSpPr>
          <p:cNvPr id="29" name="Rectangle 28">
            <a:extLst>
              <a:ext uri="{FF2B5EF4-FFF2-40B4-BE49-F238E27FC236}">
                <a16:creationId xmlns:a16="http://schemas.microsoft.com/office/drawing/2014/main" id="{996EE6C9-441B-31D9-DD94-345278D7CB5A}"/>
              </a:ext>
            </a:extLst>
          </p:cNvPr>
          <p:cNvSpPr/>
          <p:nvPr/>
        </p:nvSpPr>
        <p:spPr>
          <a:xfrm>
            <a:off x="372184" y="4235143"/>
            <a:ext cx="1972205" cy="691225"/>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Medium-low score</a:t>
            </a:r>
          </a:p>
          <a:p>
            <a:pPr algn="ctr"/>
            <a:r>
              <a:rPr lang="en-NZ" dirty="0"/>
              <a:t>(21 – 30)</a:t>
            </a:r>
          </a:p>
        </p:txBody>
      </p:sp>
      <p:sp>
        <p:nvSpPr>
          <p:cNvPr id="30" name="Rectangle 29">
            <a:extLst>
              <a:ext uri="{FF2B5EF4-FFF2-40B4-BE49-F238E27FC236}">
                <a16:creationId xmlns:a16="http://schemas.microsoft.com/office/drawing/2014/main" id="{7121F266-BD80-E4F4-7310-DC2DB56F0BBA}"/>
              </a:ext>
            </a:extLst>
          </p:cNvPr>
          <p:cNvSpPr/>
          <p:nvPr/>
        </p:nvSpPr>
        <p:spPr>
          <a:xfrm>
            <a:off x="372184" y="4975305"/>
            <a:ext cx="1972205" cy="691225"/>
          </a:xfrm>
          <a:prstGeom prst="rect">
            <a:avLst/>
          </a:prstGeom>
          <a:solidFill>
            <a:srgbClr val="516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High score</a:t>
            </a:r>
            <a:br>
              <a:rPr lang="en-NZ" dirty="0"/>
            </a:br>
            <a:r>
              <a:rPr lang="en-NZ" dirty="0"/>
              <a:t>(31 – 50) </a:t>
            </a:r>
          </a:p>
        </p:txBody>
      </p:sp>
      <p:sp>
        <p:nvSpPr>
          <p:cNvPr id="38" name="Text Placeholder 2">
            <a:extLst>
              <a:ext uri="{FF2B5EF4-FFF2-40B4-BE49-F238E27FC236}">
                <a16:creationId xmlns:a16="http://schemas.microsoft.com/office/drawing/2014/main" id="{DF1781BE-FE60-BA39-ECE1-83EF2A73541F}"/>
              </a:ext>
            </a:extLst>
          </p:cNvPr>
          <p:cNvSpPr txBox="1">
            <a:spLocks/>
          </p:cNvSpPr>
          <p:nvPr/>
        </p:nvSpPr>
        <p:spPr>
          <a:xfrm>
            <a:off x="2403701" y="3634275"/>
            <a:ext cx="1497873"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latin typeface="+mj-lt"/>
                <a:cs typeface="Calibri" panose="020F0502020204030204" pitchFamily="34" charset="0"/>
              </a:rPr>
              <a:t>76%</a:t>
            </a:r>
          </a:p>
        </p:txBody>
      </p:sp>
      <p:sp>
        <p:nvSpPr>
          <p:cNvPr id="52" name="Text Placeholder 2">
            <a:extLst>
              <a:ext uri="{FF2B5EF4-FFF2-40B4-BE49-F238E27FC236}">
                <a16:creationId xmlns:a16="http://schemas.microsoft.com/office/drawing/2014/main" id="{F7BFCEC3-06A8-E118-46AF-F5ADABE66366}"/>
              </a:ext>
            </a:extLst>
          </p:cNvPr>
          <p:cNvSpPr txBox="1">
            <a:spLocks/>
          </p:cNvSpPr>
          <p:nvPr/>
        </p:nvSpPr>
        <p:spPr>
          <a:xfrm>
            <a:off x="2403701" y="4404036"/>
            <a:ext cx="1497873"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latin typeface="+mj-lt"/>
                <a:cs typeface="Calibri" panose="020F0502020204030204" pitchFamily="34" charset="0"/>
              </a:rPr>
              <a:t>17%</a:t>
            </a:r>
          </a:p>
        </p:txBody>
      </p:sp>
      <p:sp>
        <p:nvSpPr>
          <p:cNvPr id="53" name="Text Placeholder 2">
            <a:extLst>
              <a:ext uri="{FF2B5EF4-FFF2-40B4-BE49-F238E27FC236}">
                <a16:creationId xmlns:a16="http://schemas.microsoft.com/office/drawing/2014/main" id="{C8A22F5D-F1A4-EDF7-AEA5-69D4D69B29B5}"/>
              </a:ext>
            </a:extLst>
          </p:cNvPr>
          <p:cNvSpPr txBox="1">
            <a:spLocks/>
          </p:cNvSpPr>
          <p:nvPr/>
        </p:nvSpPr>
        <p:spPr>
          <a:xfrm>
            <a:off x="2403701" y="5420815"/>
            <a:ext cx="1497873"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3200" dirty="0">
                <a:latin typeface="+mj-lt"/>
                <a:cs typeface="Calibri" panose="020F0502020204030204" pitchFamily="34" charset="0"/>
              </a:rPr>
              <a:t>6%</a:t>
            </a:r>
            <a:br>
              <a:rPr lang="en-NZ" sz="3200" dirty="0">
                <a:latin typeface="+mj-lt"/>
                <a:cs typeface="Calibri" panose="020F0502020204030204" pitchFamily="34" charset="0"/>
              </a:rPr>
            </a:br>
            <a:r>
              <a:rPr lang="fr-FR" sz="1100" dirty="0">
                <a:cs typeface="Calibri" panose="020F0502020204030204" pitchFamily="34" charset="0"/>
              </a:rPr>
              <a:t>OF </a:t>
            </a:r>
            <a:r>
              <a:rPr lang="fr-FR" sz="1200" dirty="0">
                <a:cs typeface="Calibri" panose="020F0502020204030204" pitchFamily="34" charset="0"/>
              </a:rPr>
              <a:t>WORKERS</a:t>
            </a:r>
            <a:endParaRPr lang="en-NZ" sz="1200" dirty="0">
              <a:cs typeface="Calibri" panose="020F0502020204030204" pitchFamily="34" charset="0"/>
            </a:endParaRPr>
          </a:p>
          <a:p>
            <a:pPr algn="ctr"/>
            <a:endParaRPr lang="en-NZ" sz="3200" dirty="0">
              <a:latin typeface="+mj-lt"/>
              <a:cs typeface="Calibri" panose="020F0502020204030204" pitchFamily="34" charset="0"/>
            </a:endParaRPr>
          </a:p>
        </p:txBody>
      </p:sp>
      <p:sp>
        <p:nvSpPr>
          <p:cNvPr id="56" name="Text Placeholder 2">
            <a:extLst>
              <a:ext uri="{FF2B5EF4-FFF2-40B4-BE49-F238E27FC236}">
                <a16:creationId xmlns:a16="http://schemas.microsoft.com/office/drawing/2014/main" id="{0CA462DA-7D2B-F372-CB87-A9FCBEEF0D31}"/>
              </a:ext>
            </a:extLst>
          </p:cNvPr>
          <p:cNvSpPr txBox="1">
            <a:spLocks/>
          </p:cNvSpPr>
          <p:nvPr/>
        </p:nvSpPr>
        <p:spPr>
          <a:xfrm>
            <a:off x="2142565" y="3872046"/>
            <a:ext cx="2020141"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cs typeface="Calibri" panose="020F0502020204030204" pitchFamily="34" charset="0"/>
              </a:rPr>
              <a:t>OF WORKERS</a:t>
            </a:r>
            <a:endParaRPr lang="en-NZ" sz="1200" dirty="0">
              <a:cs typeface="Calibri" panose="020F0502020204030204" pitchFamily="34" charset="0"/>
            </a:endParaRPr>
          </a:p>
        </p:txBody>
      </p:sp>
      <p:sp>
        <p:nvSpPr>
          <p:cNvPr id="58" name="Text Placeholder 2">
            <a:extLst>
              <a:ext uri="{FF2B5EF4-FFF2-40B4-BE49-F238E27FC236}">
                <a16:creationId xmlns:a16="http://schemas.microsoft.com/office/drawing/2014/main" id="{07DF3FA6-AF36-8F1B-4673-78AE6A2F733D}"/>
              </a:ext>
            </a:extLst>
          </p:cNvPr>
          <p:cNvSpPr txBox="1">
            <a:spLocks/>
          </p:cNvSpPr>
          <p:nvPr/>
        </p:nvSpPr>
        <p:spPr>
          <a:xfrm>
            <a:off x="2142565" y="4618049"/>
            <a:ext cx="2020141"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dirty="0">
                <a:cs typeface="Calibri" panose="020F0502020204030204" pitchFamily="34" charset="0"/>
              </a:rPr>
              <a:t>OF WORKERS</a:t>
            </a:r>
            <a:endParaRPr lang="en-NZ" sz="1200" dirty="0">
              <a:cs typeface="Calibri" panose="020F0502020204030204" pitchFamily="34" charset="0"/>
            </a:endParaRPr>
          </a:p>
        </p:txBody>
      </p:sp>
      <p:sp>
        <p:nvSpPr>
          <p:cNvPr id="67" name="Footer Placeholder 3">
            <a:extLst>
              <a:ext uri="{FF2B5EF4-FFF2-40B4-BE49-F238E27FC236}">
                <a16:creationId xmlns:a16="http://schemas.microsoft.com/office/drawing/2014/main" id="{75C170B0-8403-E1BB-1570-C08E700AC5FD}"/>
              </a:ext>
            </a:extLst>
          </p:cNvPr>
          <p:cNvSpPr>
            <a:spLocks noGrp="1"/>
          </p:cNvSpPr>
          <p:nvPr>
            <p:ph type="ftr" sz="quarter" idx="17"/>
          </p:nvPr>
        </p:nvSpPr>
        <p:spPr>
          <a:xfrm>
            <a:off x="360000" y="6178635"/>
            <a:ext cx="7662566" cy="507831"/>
          </a:xfrm>
        </p:spPr>
        <p:txBody>
          <a:bodyPr/>
          <a:lstStyle/>
          <a:p>
            <a:r>
              <a:rPr lang="en-NZ" sz="900" dirty="0"/>
              <a:t>Base: All respondents (2,512)</a:t>
            </a:r>
          </a:p>
          <a:p>
            <a:r>
              <a:rPr lang="en-NZ" sz="900" i="1" dirty="0"/>
              <a:t>Q12 In the last 12 months, how often have you personally experienced this in a work environment? </a:t>
            </a:r>
            <a:r>
              <a:rPr lang="en-NZ" sz="900" dirty="0"/>
              <a:t>Respondents were shown 10 bullying behaviours.</a:t>
            </a:r>
            <a:endParaRPr lang="en-NZ" sz="900" i="1" dirty="0"/>
          </a:p>
          <a:p>
            <a:endParaRPr lang="en-NZ" sz="900" i="1" dirty="0"/>
          </a:p>
        </p:txBody>
      </p:sp>
    </p:spTree>
    <p:extLst>
      <p:ext uri="{BB962C8B-B14F-4D97-AF65-F5344CB8AC3E}">
        <p14:creationId xmlns:p14="http://schemas.microsoft.com/office/powerpoint/2010/main" val="153298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2B0CFF7-ABF0-730A-721F-70335D90D916}"/>
              </a:ext>
            </a:extLst>
          </p:cNvPr>
          <p:cNvSpPr/>
          <p:nvPr/>
        </p:nvSpPr>
        <p:spPr>
          <a:xfrm>
            <a:off x="0" y="1421264"/>
            <a:ext cx="12192000" cy="4591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a:xfrm>
            <a:off x="360000" y="180000"/>
            <a:ext cx="9944890" cy="369332"/>
          </a:xfrm>
        </p:spPr>
        <p:txBody>
          <a:bodyPr/>
          <a:lstStyle/>
          <a:p>
            <a:r>
              <a:rPr lang="en-NZ" sz="1500" spc="0" dirty="0"/>
              <a:t>LAST EXPERIENCE AND DURATION OF WORKPLACE BULLYING: </a:t>
            </a:r>
          </a:p>
        </p:txBody>
      </p:sp>
      <p:sp>
        <p:nvSpPr>
          <p:cNvPr id="5" name="Footer Placeholder 4"/>
          <p:cNvSpPr>
            <a:spLocks noGrp="1"/>
          </p:cNvSpPr>
          <p:nvPr>
            <p:ph type="ftr" sz="quarter" idx="17"/>
          </p:nvPr>
        </p:nvSpPr>
        <p:spPr>
          <a:xfrm>
            <a:off x="359999" y="6178634"/>
            <a:ext cx="8728341" cy="507831"/>
          </a:xfrm>
        </p:spPr>
        <p:txBody>
          <a:bodyPr/>
          <a:lstStyle/>
          <a:p>
            <a:r>
              <a:rPr lang="en-NZ" sz="900" dirty="0"/>
              <a:t>Base: Respondents who have experienced bullying in the workplace (1,183)</a:t>
            </a:r>
          </a:p>
          <a:p>
            <a:r>
              <a:rPr lang="en-NZ" sz="900" i="1" dirty="0"/>
              <a:t>Q13 When did you last experience the bullying/any of these negative behaviours/this negative behaviour?</a:t>
            </a:r>
            <a:br>
              <a:rPr lang="en-NZ" sz="900" i="1" dirty="0"/>
            </a:br>
            <a:r>
              <a:rPr lang="en-NZ" sz="900" i="1" dirty="0"/>
              <a:t>Q14 Now thinking about the bullying/the negative behaviours about how long did it go/has it gone on for?</a:t>
            </a:r>
          </a:p>
        </p:txBody>
      </p:sp>
      <p:graphicFrame>
        <p:nvGraphicFramePr>
          <p:cNvPr id="38" name="Chart 37">
            <a:extLst>
              <a:ext uri="{FF2B5EF4-FFF2-40B4-BE49-F238E27FC236}">
                <a16:creationId xmlns:a16="http://schemas.microsoft.com/office/drawing/2014/main" id="{81B2D45F-224C-4232-AB3F-C3BE11B8D59A}"/>
              </a:ext>
            </a:extLst>
          </p:cNvPr>
          <p:cNvGraphicFramePr/>
          <p:nvPr>
            <p:extLst>
              <p:ext uri="{D42A27DB-BD31-4B8C-83A1-F6EECF244321}">
                <p14:modId xmlns:p14="http://schemas.microsoft.com/office/powerpoint/2010/main" val="2095812591"/>
              </p:ext>
            </p:extLst>
          </p:nvPr>
        </p:nvGraphicFramePr>
        <p:xfrm>
          <a:off x="235130" y="823748"/>
          <a:ext cx="11596869" cy="31278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1AB5A00A-7DF2-46C2-8C97-33C004316876}"/>
              </a:ext>
            </a:extLst>
          </p:cNvPr>
          <p:cNvSpPr txBox="1">
            <a:spLocks/>
          </p:cNvSpPr>
          <p:nvPr/>
        </p:nvSpPr>
        <p:spPr>
          <a:xfrm>
            <a:off x="596090" y="191302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aphicFrame>
        <p:nvGraphicFramePr>
          <p:cNvPr id="9" name="Chart 8">
            <a:extLst>
              <a:ext uri="{FF2B5EF4-FFF2-40B4-BE49-F238E27FC236}">
                <a16:creationId xmlns:a16="http://schemas.microsoft.com/office/drawing/2014/main" id="{0CBDCD07-1FDF-42DD-8274-341B01F160BC}"/>
              </a:ext>
            </a:extLst>
          </p:cNvPr>
          <p:cNvGraphicFramePr/>
          <p:nvPr>
            <p:extLst>
              <p:ext uri="{D42A27DB-BD31-4B8C-83A1-F6EECF244321}">
                <p14:modId xmlns:p14="http://schemas.microsoft.com/office/powerpoint/2010/main" val="2537701700"/>
              </p:ext>
            </p:extLst>
          </p:nvPr>
        </p:nvGraphicFramePr>
        <p:xfrm>
          <a:off x="187994" y="3003863"/>
          <a:ext cx="11596869" cy="3127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2">
            <a:extLst>
              <a:ext uri="{FF2B5EF4-FFF2-40B4-BE49-F238E27FC236}">
                <a16:creationId xmlns:a16="http://schemas.microsoft.com/office/drawing/2014/main" id="{DFFE492B-55D4-49A3-B6F4-717BC825BBBB}"/>
              </a:ext>
            </a:extLst>
          </p:cNvPr>
          <p:cNvSpPr txBox="1">
            <a:spLocks/>
          </p:cNvSpPr>
          <p:nvPr/>
        </p:nvSpPr>
        <p:spPr>
          <a:xfrm>
            <a:off x="596090" y="1674499"/>
            <a:ext cx="3533458"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LAST EXPERIENCE OF WORKPLACE BULLYING</a:t>
            </a:r>
          </a:p>
        </p:txBody>
      </p:sp>
      <p:sp>
        <p:nvSpPr>
          <p:cNvPr id="11" name="Text Placeholder 2">
            <a:extLst>
              <a:ext uri="{FF2B5EF4-FFF2-40B4-BE49-F238E27FC236}">
                <a16:creationId xmlns:a16="http://schemas.microsoft.com/office/drawing/2014/main" id="{1FC01E19-5C2C-43E0-88B7-21EA2AF01AA1}"/>
              </a:ext>
            </a:extLst>
          </p:cNvPr>
          <p:cNvSpPr txBox="1">
            <a:spLocks/>
          </p:cNvSpPr>
          <p:nvPr/>
        </p:nvSpPr>
        <p:spPr>
          <a:xfrm>
            <a:off x="596090" y="4022093"/>
            <a:ext cx="3533458"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100" dirty="0">
                <a:solidFill>
                  <a:schemeClr val="tx1"/>
                </a:solidFill>
              </a:rPr>
              <a:t>DURATION OF WORKPLACE BULLYING</a:t>
            </a:r>
          </a:p>
        </p:txBody>
      </p:sp>
      <p:sp>
        <p:nvSpPr>
          <p:cNvPr id="12" name="Text Placeholder 2">
            <a:extLst>
              <a:ext uri="{FF2B5EF4-FFF2-40B4-BE49-F238E27FC236}">
                <a16:creationId xmlns:a16="http://schemas.microsoft.com/office/drawing/2014/main" id="{B185C758-FF5E-4625-9333-BA6B8AC2046F}"/>
              </a:ext>
            </a:extLst>
          </p:cNvPr>
          <p:cNvSpPr txBox="1">
            <a:spLocks/>
          </p:cNvSpPr>
          <p:nvPr/>
        </p:nvSpPr>
        <p:spPr>
          <a:xfrm>
            <a:off x="596090" y="4244939"/>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cxnSp>
        <p:nvCxnSpPr>
          <p:cNvPr id="13" name="Straight Connector 12">
            <a:extLst>
              <a:ext uri="{FF2B5EF4-FFF2-40B4-BE49-F238E27FC236}">
                <a16:creationId xmlns:a16="http://schemas.microsoft.com/office/drawing/2014/main" id="{3DD2DC9C-4A5A-429B-8A0C-4635024023A2}"/>
              </a:ext>
            </a:extLst>
          </p:cNvPr>
          <p:cNvCxnSpPr>
            <a:cxnSpLocks/>
          </p:cNvCxnSpPr>
          <p:nvPr/>
        </p:nvCxnSpPr>
        <p:spPr>
          <a:xfrm>
            <a:off x="521110" y="3824748"/>
            <a:ext cx="1096296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276F5DA-7507-DE40-8DB7-B8F25C3FEEF1}"/>
              </a:ext>
            </a:extLst>
          </p:cNvPr>
          <p:cNvSpPr>
            <a:spLocks noGrp="1"/>
          </p:cNvSpPr>
          <p:nvPr>
            <p:ph type="body" sz="quarter" idx="15"/>
          </p:nvPr>
        </p:nvSpPr>
        <p:spPr/>
        <p:txBody>
          <a:bodyPr>
            <a:normAutofit/>
          </a:bodyPr>
          <a:lstStyle/>
          <a:p>
            <a:r>
              <a:rPr lang="en-NZ" dirty="0"/>
              <a:t>Over four in ten (42%) workers who have experienced workplace bullying are currently or have recently experienced it (within the last 12 months).  For more than a third of workers (40%) who experienced bullying, the bullying went on for more than a year.</a:t>
            </a:r>
          </a:p>
        </p:txBody>
      </p:sp>
    </p:spTree>
    <p:extLst>
      <p:ext uri="{BB962C8B-B14F-4D97-AF65-F5344CB8AC3E}">
        <p14:creationId xmlns:p14="http://schemas.microsoft.com/office/powerpoint/2010/main" val="99850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NZ" dirty="0"/>
              <a:t>RESEARCH METHOD</a:t>
            </a:r>
          </a:p>
        </p:txBody>
      </p:sp>
      <p:sp>
        <p:nvSpPr>
          <p:cNvPr id="7" name="Isosceles Triangle 6"/>
          <p:cNvSpPr/>
          <p:nvPr/>
        </p:nvSpPr>
        <p:spPr>
          <a:xfrm rot="5400000">
            <a:off x="3534907" y="395108"/>
            <a:ext cx="495300" cy="302392"/>
          </a:xfrm>
          <a:prstGeom prst="triangle">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 Placeholder 2"/>
          <p:cNvSpPr txBox="1">
            <a:spLocks/>
          </p:cNvSpPr>
          <p:nvPr/>
        </p:nvSpPr>
        <p:spPr>
          <a:xfrm>
            <a:off x="4005929" y="567556"/>
            <a:ext cx="7772150" cy="4789245"/>
          </a:xfrm>
          <a:prstGeom prst="rect">
            <a:avLst/>
          </a:prstGeom>
        </p:spPr>
        <p:txBody>
          <a:bodyPr vert="horz" wrap="square"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spcBef>
                <a:spcPts val="2000"/>
              </a:spcBef>
              <a:buFont typeface="Arial" panose="020B0604020202020204" pitchFamily="34" charset="0"/>
              <a:buChar char="•"/>
            </a:pPr>
            <a:r>
              <a:rPr lang="en-NZ" dirty="0">
                <a:solidFill>
                  <a:srgbClr val="333333"/>
                </a:solidFill>
              </a:rPr>
              <a:t>A nationwide survey of 2,512 workers in New Zealand was conducted from 19 May to 29 June, 2022.  This included an online panel survey with 2,321 workers, and a booster sample of 191 hospitality workers aged under 30 years using a push-to-web survey (with respondents sourced from the Electoral Roll).</a:t>
            </a:r>
          </a:p>
          <a:p>
            <a:pPr marL="285750" indent="-285750">
              <a:lnSpc>
                <a:spcPct val="110000"/>
              </a:lnSpc>
              <a:spcBef>
                <a:spcPts val="2000"/>
              </a:spcBef>
              <a:buFont typeface="Arial" panose="020B0604020202020204" pitchFamily="34" charset="0"/>
              <a:buChar char="•"/>
            </a:pPr>
            <a:r>
              <a:rPr lang="en-NZ" dirty="0">
                <a:solidFill>
                  <a:srgbClr val="333333"/>
                </a:solidFill>
              </a:rPr>
              <a:t>For the purposes of this survey, workers were defined as either currently being in paid employment or having been in paid employment in the last five years.</a:t>
            </a:r>
          </a:p>
          <a:p>
            <a:pPr marL="285750" indent="-285750">
              <a:lnSpc>
                <a:spcPct val="110000"/>
              </a:lnSpc>
              <a:spcBef>
                <a:spcPts val="2000"/>
              </a:spcBef>
              <a:buFont typeface="Arial" panose="020B0604020202020204" pitchFamily="34" charset="0"/>
              <a:buChar char="•"/>
            </a:pPr>
            <a:r>
              <a:rPr lang="en-NZ" dirty="0">
                <a:solidFill>
                  <a:srgbClr val="333333"/>
                </a:solidFill>
              </a:rPr>
              <a:t>The survey took an average of 15 minutes to complete. Questionnaire development involved the review of similar surveys undertaken, as well as cognitive testing and conventional piloting to ensure the feasibility, comprehension and completeness of the questionnaire. The cognitive testing was completed with five Māori workers who had experienced sexual harassment, racial harassment or bullying in the workplace. </a:t>
            </a:r>
          </a:p>
          <a:p>
            <a:pPr marL="285750" indent="-285750">
              <a:lnSpc>
                <a:spcPct val="110000"/>
              </a:lnSpc>
              <a:spcBef>
                <a:spcPts val="2000"/>
              </a:spcBef>
              <a:buFont typeface="Arial" panose="020B0604020202020204" pitchFamily="34" charset="0"/>
              <a:buChar char="•"/>
            </a:pPr>
            <a:r>
              <a:rPr lang="en-NZ" dirty="0">
                <a:solidFill>
                  <a:srgbClr val="333333"/>
                </a:solidFill>
              </a:rPr>
              <a:t>Following the completion of fieldwork, data were weighted by age, ethnicity, and gender within industry to ensure survey findings reflect New Zealand’s workforce.</a:t>
            </a:r>
          </a:p>
        </p:txBody>
      </p:sp>
      <p:sp>
        <p:nvSpPr>
          <p:cNvPr id="24" name="Rectangle 23"/>
          <p:cNvSpPr/>
          <p:nvPr/>
        </p:nvSpPr>
        <p:spPr>
          <a:xfrm>
            <a:off x="3573078" y="0"/>
            <a:ext cx="72000" cy="6858000"/>
          </a:xfrm>
          <a:prstGeom prst="rect">
            <a:avLst/>
          </a:prstGeom>
          <a:solidFill>
            <a:srgbClr val="66C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28346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AA77B6-5D1C-C26E-91CF-F46D6EAEE074}"/>
              </a:ext>
            </a:extLst>
          </p:cNvPr>
          <p:cNvSpPr/>
          <p:nvPr/>
        </p:nvSpPr>
        <p:spPr>
          <a:xfrm>
            <a:off x="7889815" y="1715999"/>
            <a:ext cx="3629853" cy="37799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Rectangle 21">
            <a:extLst>
              <a:ext uri="{FF2B5EF4-FFF2-40B4-BE49-F238E27FC236}">
                <a16:creationId xmlns:a16="http://schemas.microsoft.com/office/drawing/2014/main" id="{DAB3C13C-C2F2-5A24-F897-396CC1E40795}"/>
              </a:ext>
            </a:extLst>
          </p:cNvPr>
          <p:cNvSpPr/>
          <p:nvPr/>
        </p:nvSpPr>
        <p:spPr>
          <a:xfrm>
            <a:off x="4259962" y="1715999"/>
            <a:ext cx="3629853" cy="37799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Rectangle 42">
            <a:extLst>
              <a:ext uri="{FF2B5EF4-FFF2-40B4-BE49-F238E27FC236}">
                <a16:creationId xmlns:a16="http://schemas.microsoft.com/office/drawing/2014/main" id="{79C4243E-2D84-4505-AFE7-C19EE3EF1755}"/>
              </a:ext>
            </a:extLst>
          </p:cNvPr>
          <p:cNvSpPr/>
          <p:nvPr/>
        </p:nvSpPr>
        <p:spPr>
          <a:xfrm>
            <a:off x="630109" y="1715999"/>
            <a:ext cx="3629853" cy="3779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ctrTitle"/>
          </p:nvPr>
        </p:nvSpPr>
        <p:spPr/>
        <p:txBody>
          <a:bodyPr/>
          <a:lstStyle/>
          <a:p>
            <a:r>
              <a:rPr lang="en-NZ" sz="1500" dirty="0"/>
              <a:t>BYSTANDER PREVALENCE OF WORKPLACE BULLYING IN THE LAST 5 YEARS</a:t>
            </a:r>
            <a:r>
              <a:rPr lang="en-NZ" sz="1500" spc="0" dirty="0"/>
              <a:t>: </a:t>
            </a:r>
          </a:p>
        </p:txBody>
      </p:sp>
      <p:sp>
        <p:nvSpPr>
          <p:cNvPr id="5" name="Footer Placeholder 4"/>
          <p:cNvSpPr>
            <a:spLocks noGrp="1"/>
          </p:cNvSpPr>
          <p:nvPr>
            <p:ph type="ftr" sz="quarter" idx="17"/>
          </p:nvPr>
        </p:nvSpPr>
        <p:spPr>
          <a:xfrm>
            <a:off x="360000" y="6247884"/>
            <a:ext cx="7234600" cy="369332"/>
          </a:xfrm>
        </p:spPr>
        <p:txBody>
          <a:bodyPr/>
          <a:lstStyle/>
          <a:p>
            <a:r>
              <a:rPr lang="en-NZ" sz="900" dirty="0"/>
              <a:t>Base:  All respondents (2,512)</a:t>
            </a:r>
          </a:p>
          <a:p>
            <a:r>
              <a:rPr lang="en-NZ" sz="900" i="1" dirty="0"/>
              <a:t>Q15 Have you been aware of bullying happening to someone else in your workplace in the last 5 years?</a:t>
            </a:r>
          </a:p>
        </p:txBody>
      </p:sp>
      <p:grpSp>
        <p:nvGrpSpPr>
          <p:cNvPr id="12" name="Group 11">
            <a:extLst>
              <a:ext uri="{FF2B5EF4-FFF2-40B4-BE49-F238E27FC236}">
                <a16:creationId xmlns:a16="http://schemas.microsoft.com/office/drawing/2014/main" id="{29932CFF-1BE1-87DE-9D47-44208CF7B2E4}"/>
              </a:ext>
            </a:extLst>
          </p:cNvPr>
          <p:cNvGrpSpPr/>
          <p:nvPr/>
        </p:nvGrpSpPr>
        <p:grpSpPr>
          <a:xfrm>
            <a:off x="1704975" y="2342122"/>
            <a:ext cx="1455975" cy="1440000"/>
            <a:chOff x="1657350" y="2627872"/>
            <a:chExt cx="1455975" cy="1440000"/>
          </a:xfrm>
        </p:grpSpPr>
        <p:sp>
          <p:nvSpPr>
            <p:cNvPr id="4" name="Oval 3">
              <a:extLst>
                <a:ext uri="{FF2B5EF4-FFF2-40B4-BE49-F238E27FC236}">
                  <a16:creationId xmlns:a16="http://schemas.microsoft.com/office/drawing/2014/main" id="{C5F67393-338A-7DB7-A8B1-117E53BFD44B}"/>
                </a:ext>
              </a:extLst>
            </p:cNvPr>
            <p:cNvSpPr/>
            <p:nvPr/>
          </p:nvSpPr>
          <p:spPr>
            <a:xfrm>
              <a:off x="1657350" y="2627872"/>
              <a:ext cx="1440000" cy="144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sz="3200" dirty="0">
                <a:latin typeface="+mj-lt"/>
              </a:endParaRPr>
            </a:p>
          </p:txBody>
        </p:sp>
        <p:sp>
          <p:nvSpPr>
            <p:cNvPr id="6" name="TextBox 5">
              <a:extLst>
                <a:ext uri="{FF2B5EF4-FFF2-40B4-BE49-F238E27FC236}">
                  <a16:creationId xmlns:a16="http://schemas.microsoft.com/office/drawing/2014/main" id="{6F7433A4-2197-72AE-3908-4B9686E4A1B6}"/>
                </a:ext>
              </a:extLst>
            </p:cNvPr>
            <p:cNvSpPr txBox="1"/>
            <p:nvPr/>
          </p:nvSpPr>
          <p:spPr>
            <a:xfrm>
              <a:off x="1699573" y="2895139"/>
              <a:ext cx="1413752" cy="923330"/>
            </a:xfrm>
            <a:prstGeom prst="rect">
              <a:avLst/>
            </a:prstGeom>
            <a:noFill/>
          </p:spPr>
          <p:txBody>
            <a:bodyPr wrap="square" rtlCol="0">
              <a:spAutoFit/>
            </a:bodyPr>
            <a:lstStyle/>
            <a:p>
              <a:pPr algn="ctr"/>
              <a:r>
                <a:rPr lang="en-NZ" sz="5400" b="1" dirty="0">
                  <a:solidFill>
                    <a:schemeClr val="bg1"/>
                  </a:solidFill>
                  <a:latin typeface="+mj-lt"/>
                </a:rPr>
                <a:t>25</a:t>
              </a:r>
              <a:r>
                <a:rPr lang="en-NZ" sz="2000" b="1" dirty="0">
                  <a:solidFill>
                    <a:schemeClr val="bg1"/>
                  </a:solidFill>
                  <a:latin typeface="+mj-lt"/>
                </a:rPr>
                <a:t>%</a:t>
              </a:r>
              <a:endParaRPr lang="en-NZ" sz="4400" b="1" dirty="0">
                <a:solidFill>
                  <a:schemeClr val="bg1"/>
                </a:solidFill>
                <a:latin typeface="+mj-lt"/>
              </a:endParaRPr>
            </a:p>
          </p:txBody>
        </p:sp>
      </p:grpSp>
      <p:grpSp>
        <p:nvGrpSpPr>
          <p:cNvPr id="9" name="Group 8">
            <a:extLst>
              <a:ext uri="{FF2B5EF4-FFF2-40B4-BE49-F238E27FC236}">
                <a16:creationId xmlns:a16="http://schemas.microsoft.com/office/drawing/2014/main" id="{F3949B51-CE53-F494-0ECB-9AA94B5457F8}"/>
              </a:ext>
            </a:extLst>
          </p:cNvPr>
          <p:cNvGrpSpPr/>
          <p:nvPr/>
        </p:nvGrpSpPr>
        <p:grpSpPr>
          <a:xfrm>
            <a:off x="5352787" y="2299459"/>
            <a:ext cx="1440000" cy="1440000"/>
            <a:chOff x="5133712" y="2585209"/>
            <a:chExt cx="1440000" cy="1440000"/>
          </a:xfrm>
        </p:grpSpPr>
        <p:sp>
          <p:nvSpPr>
            <p:cNvPr id="10" name="Oval 9">
              <a:extLst>
                <a:ext uri="{FF2B5EF4-FFF2-40B4-BE49-F238E27FC236}">
                  <a16:creationId xmlns:a16="http://schemas.microsoft.com/office/drawing/2014/main" id="{55C52944-B355-7F2B-85EE-E0F2BAC0AAE3}"/>
                </a:ext>
              </a:extLst>
            </p:cNvPr>
            <p:cNvSpPr/>
            <p:nvPr/>
          </p:nvSpPr>
          <p:spPr>
            <a:xfrm>
              <a:off x="5133712" y="2585209"/>
              <a:ext cx="1440000" cy="144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sz="3200" dirty="0">
                <a:latin typeface="+mj-lt"/>
              </a:endParaRPr>
            </a:p>
          </p:txBody>
        </p:sp>
        <p:sp>
          <p:nvSpPr>
            <p:cNvPr id="13" name="TextBox 12">
              <a:extLst>
                <a:ext uri="{FF2B5EF4-FFF2-40B4-BE49-F238E27FC236}">
                  <a16:creationId xmlns:a16="http://schemas.microsoft.com/office/drawing/2014/main" id="{2150ED55-A108-47B9-380F-DA52012B0B18}"/>
                </a:ext>
              </a:extLst>
            </p:cNvPr>
            <p:cNvSpPr txBox="1"/>
            <p:nvPr/>
          </p:nvSpPr>
          <p:spPr>
            <a:xfrm>
              <a:off x="5135368" y="2880678"/>
              <a:ext cx="1422218" cy="923330"/>
            </a:xfrm>
            <a:prstGeom prst="rect">
              <a:avLst/>
            </a:prstGeom>
            <a:noFill/>
          </p:spPr>
          <p:txBody>
            <a:bodyPr wrap="square" rtlCol="0">
              <a:spAutoFit/>
            </a:bodyPr>
            <a:lstStyle/>
            <a:p>
              <a:pPr algn="ctr"/>
              <a:r>
                <a:rPr lang="en-NZ" sz="5400" b="1" dirty="0">
                  <a:solidFill>
                    <a:schemeClr val="bg1"/>
                  </a:solidFill>
                  <a:latin typeface="+mj-lt"/>
                </a:rPr>
                <a:t>13</a:t>
              </a:r>
              <a:r>
                <a:rPr lang="en-NZ" sz="2000" b="1" dirty="0">
                  <a:solidFill>
                    <a:schemeClr val="bg1"/>
                  </a:solidFill>
                  <a:latin typeface="+mj-lt"/>
                </a:rPr>
                <a:t>%</a:t>
              </a:r>
              <a:endParaRPr lang="en-NZ" sz="4400" b="1" dirty="0">
                <a:solidFill>
                  <a:schemeClr val="bg1"/>
                </a:solidFill>
                <a:latin typeface="+mj-lt"/>
              </a:endParaRPr>
            </a:p>
          </p:txBody>
        </p:sp>
      </p:grpSp>
      <p:grpSp>
        <p:nvGrpSpPr>
          <p:cNvPr id="8" name="Group 7">
            <a:extLst>
              <a:ext uri="{FF2B5EF4-FFF2-40B4-BE49-F238E27FC236}">
                <a16:creationId xmlns:a16="http://schemas.microsoft.com/office/drawing/2014/main" id="{D1E3F81C-0C79-738B-5F46-C6E56D6A3BD4}"/>
              </a:ext>
            </a:extLst>
          </p:cNvPr>
          <p:cNvGrpSpPr/>
          <p:nvPr/>
        </p:nvGrpSpPr>
        <p:grpSpPr>
          <a:xfrm>
            <a:off x="8980656" y="2287691"/>
            <a:ext cx="1464146" cy="1440000"/>
            <a:chOff x="8685381" y="2573441"/>
            <a:chExt cx="1464146" cy="1440000"/>
          </a:xfrm>
        </p:grpSpPr>
        <p:sp>
          <p:nvSpPr>
            <p:cNvPr id="11" name="Oval 10">
              <a:extLst>
                <a:ext uri="{FF2B5EF4-FFF2-40B4-BE49-F238E27FC236}">
                  <a16:creationId xmlns:a16="http://schemas.microsoft.com/office/drawing/2014/main" id="{E05EFB02-840E-A872-1266-3B1584FF2AD7}"/>
                </a:ext>
              </a:extLst>
            </p:cNvPr>
            <p:cNvSpPr/>
            <p:nvPr/>
          </p:nvSpPr>
          <p:spPr>
            <a:xfrm>
              <a:off x="8685381" y="2573441"/>
              <a:ext cx="1440000" cy="144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NZ" sz="3200" dirty="0">
                <a:latin typeface="+mj-lt"/>
              </a:endParaRPr>
            </a:p>
          </p:txBody>
        </p:sp>
        <p:sp>
          <p:nvSpPr>
            <p:cNvPr id="14" name="TextBox 13">
              <a:extLst>
                <a:ext uri="{FF2B5EF4-FFF2-40B4-BE49-F238E27FC236}">
                  <a16:creationId xmlns:a16="http://schemas.microsoft.com/office/drawing/2014/main" id="{62568018-9109-9E06-8FF1-B8D06452FFDB}"/>
                </a:ext>
              </a:extLst>
            </p:cNvPr>
            <p:cNvSpPr txBox="1"/>
            <p:nvPr/>
          </p:nvSpPr>
          <p:spPr>
            <a:xfrm>
              <a:off x="8709527" y="2873556"/>
              <a:ext cx="1440000" cy="923330"/>
            </a:xfrm>
            <a:prstGeom prst="rect">
              <a:avLst/>
            </a:prstGeom>
            <a:noFill/>
          </p:spPr>
          <p:txBody>
            <a:bodyPr wrap="square" rtlCol="0">
              <a:spAutoFit/>
            </a:bodyPr>
            <a:lstStyle/>
            <a:p>
              <a:pPr algn="ctr"/>
              <a:r>
                <a:rPr lang="en-NZ" sz="5400" b="1" dirty="0">
                  <a:solidFill>
                    <a:schemeClr val="bg1"/>
                  </a:solidFill>
                  <a:latin typeface="+mj-lt"/>
                </a:rPr>
                <a:t>12</a:t>
              </a:r>
              <a:r>
                <a:rPr lang="en-NZ" sz="2000" b="1" dirty="0">
                  <a:solidFill>
                    <a:schemeClr val="bg1"/>
                  </a:solidFill>
                  <a:latin typeface="+mj-lt"/>
                </a:rPr>
                <a:t> % </a:t>
              </a:r>
              <a:endParaRPr lang="en-NZ" sz="4400" b="1" dirty="0">
                <a:solidFill>
                  <a:schemeClr val="bg1"/>
                </a:solidFill>
                <a:latin typeface="+mj-lt"/>
              </a:endParaRPr>
            </a:p>
          </p:txBody>
        </p:sp>
      </p:grpSp>
      <p:sp>
        <p:nvSpPr>
          <p:cNvPr id="17" name="TextBox 16">
            <a:extLst>
              <a:ext uri="{FF2B5EF4-FFF2-40B4-BE49-F238E27FC236}">
                <a16:creationId xmlns:a16="http://schemas.microsoft.com/office/drawing/2014/main" id="{895481F2-B9CD-7AFB-6B63-B267895EF731}"/>
              </a:ext>
            </a:extLst>
          </p:cNvPr>
          <p:cNvSpPr txBox="1"/>
          <p:nvPr/>
        </p:nvSpPr>
        <p:spPr>
          <a:xfrm>
            <a:off x="750777" y="3923682"/>
            <a:ext cx="3388519" cy="1200329"/>
          </a:xfrm>
          <a:prstGeom prst="rect">
            <a:avLst/>
          </a:prstGeom>
          <a:noFill/>
        </p:spPr>
        <p:txBody>
          <a:bodyPr wrap="square">
            <a:spAutoFit/>
          </a:bodyPr>
          <a:lstStyle/>
          <a:p>
            <a:pPr algn="ctr"/>
            <a:r>
              <a:rPr lang="en-US" dirty="0">
                <a:solidFill>
                  <a:schemeClr val="accent2">
                    <a:lumMod val="50000"/>
                  </a:schemeClr>
                </a:solidFill>
                <a:latin typeface="Arial" panose="020B0604020202020204" pitchFamily="34" charset="0"/>
                <a:ea typeface="Times New Roman" panose="02020603050405020304" pitchFamily="18" charset="0"/>
                <a:cs typeface="HelveticaNeue"/>
              </a:rPr>
              <a:t>…of workers o</a:t>
            </a:r>
            <a:r>
              <a:rPr lang="en-US" sz="1800" dirty="0">
                <a:solidFill>
                  <a:schemeClr val="accent2">
                    <a:lumMod val="50000"/>
                  </a:schemeClr>
                </a:solidFill>
                <a:effectLst/>
                <a:latin typeface="Arial" panose="020B0604020202020204" pitchFamily="34" charset="0"/>
                <a:ea typeface="Times New Roman" panose="02020603050405020304" pitchFamily="18" charset="0"/>
                <a:cs typeface="HelveticaNeue"/>
              </a:rPr>
              <a:t>bserved or witnessed bullying happening to someone else in the workplace</a:t>
            </a:r>
            <a:endParaRPr lang="en-NZ" dirty="0">
              <a:solidFill>
                <a:schemeClr val="accent2">
                  <a:lumMod val="50000"/>
                </a:schemeClr>
              </a:solidFill>
            </a:endParaRPr>
          </a:p>
        </p:txBody>
      </p:sp>
      <p:sp>
        <p:nvSpPr>
          <p:cNvPr id="18" name="TextBox 17">
            <a:extLst>
              <a:ext uri="{FF2B5EF4-FFF2-40B4-BE49-F238E27FC236}">
                <a16:creationId xmlns:a16="http://schemas.microsoft.com/office/drawing/2014/main" id="{F7203557-3A3E-B9EA-739A-E98CEA38BC93}"/>
              </a:ext>
            </a:extLst>
          </p:cNvPr>
          <p:cNvSpPr txBox="1"/>
          <p:nvPr/>
        </p:nvSpPr>
        <p:spPr>
          <a:xfrm>
            <a:off x="4385644" y="3921214"/>
            <a:ext cx="3388519" cy="923330"/>
          </a:xfrm>
          <a:prstGeom prst="rect">
            <a:avLst/>
          </a:prstGeom>
          <a:noFill/>
        </p:spPr>
        <p:txBody>
          <a:bodyPr wrap="square">
            <a:spAutoFit/>
          </a:bodyPr>
          <a:lstStyle/>
          <a:p>
            <a:pPr algn="ctr"/>
            <a:r>
              <a:rPr lang="en-NZ" dirty="0">
                <a:solidFill>
                  <a:schemeClr val="accent4">
                    <a:lumMod val="75000"/>
                  </a:schemeClr>
                </a:solidFill>
                <a:latin typeface="Arial" panose="020B0604020202020204" pitchFamily="34" charset="0"/>
                <a:ea typeface="Times New Roman" panose="02020603050405020304" pitchFamily="18" charset="0"/>
                <a:cs typeface="HelveticaNeue"/>
              </a:rPr>
              <a:t>…of workers were told by someone in their workplace that they were bullied</a:t>
            </a:r>
            <a:endParaRPr lang="en-NZ" dirty="0">
              <a:solidFill>
                <a:schemeClr val="accent4">
                  <a:lumMod val="75000"/>
                </a:schemeClr>
              </a:solidFill>
            </a:endParaRPr>
          </a:p>
        </p:txBody>
      </p:sp>
      <p:sp>
        <p:nvSpPr>
          <p:cNvPr id="19" name="TextBox 18">
            <a:extLst>
              <a:ext uri="{FF2B5EF4-FFF2-40B4-BE49-F238E27FC236}">
                <a16:creationId xmlns:a16="http://schemas.microsoft.com/office/drawing/2014/main" id="{436E21F8-08C8-B79E-29A7-55629B506210}"/>
              </a:ext>
            </a:extLst>
          </p:cNvPr>
          <p:cNvSpPr txBox="1"/>
          <p:nvPr/>
        </p:nvSpPr>
        <p:spPr>
          <a:xfrm>
            <a:off x="8011984" y="3916851"/>
            <a:ext cx="3388519" cy="923330"/>
          </a:xfrm>
          <a:prstGeom prst="rect">
            <a:avLst/>
          </a:prstGeom>
          <a:noFill/>
        </p:spPr>
        <p:txBody>
          <a:bodyPr wrap="square">
            <a:spAutoFit/>
          </a:bodyPr>
          <a:lstStyle/>
          <a:p>
            <a:pPr algn="ctr"/>
            <a:r>
              <a:rPr lang="en-NZ" dirty="0">
                <a:solidFill>
                  <a:srgbClr val="3A4A60"/>
                </a:solidFill>
                <a:latin typeface="Arial" panose="020B0604020202020204" pitchFamily="34" charset="0"/>
                <a:ea typeface="Times New Roman" panose="02020603050405020304" pitchFamily="18" charset="0"/>
                <a:cs typeface="HelveticaNeue"/>
              </a:rPr>
              <a:t>…of workers heard about a person who was bullied from other people in their workplace</a:t>
            </a:r>
            <a:endParaRPr lang="en-NZ" dirty="0">
              <a:solidFill>
                <a:srgbClr val="3A4A60"/>
              </a:solidFill>
            </a:endParaRPr>
          </a:p>
        </p:txBody>
      </p:sp>
      <p:sp>
        <p:nvSpPr>
          <p:cNvPr id="20" name="Text Placeholder 14">
            <a:extLst>
              <a:ext uri="{FF2B5EF4-FFF2-40B4-BE49-F238E27FC236}">
                <a16:creationId xmlns:a16="http://schemas.microsoft.com/office/drawing/2014/main" id="{85527CBB-5DFB-5C45-2B3A-593254DE6C76}"/>
              </a:ext>
            </a:extLst>
          </p:cNvPr>
          <p:cNvSpPr>
            <a:spLocks noGrp="1"/>
          </p:cNvSpPr>
          <p:nvPr>
            <p:ph type="body" sz="quarter" idx="15"/>
          </p:nvPr>
        </p:nvSpPr>
        <p:spPr>
          <a:xfrm>
            <a:off x="360363" y="549275"/>
            <a:ext cx="11040140" cy="711200"/>
          </a:xfrm>
        </p:spPr>
        <p:txBody>
          <a:bodyPr/>
          <a:lstStyle/>
          <a:p>
            <a:r>
              <a:rPr lang="en-NZ" dirty="0"/>
              <a:t>Nearly half of workers (44%) have either observed workplace bullying, were told by someone that they were bullied in the workplace, or heard about someone who was bullied in their workplace.</a:t>
            </a:r>
          </a:p>
        </p:txBody>
      </p:sp>
    </p:spTree>
    <p:extLst>
      <p:ext uri="{BB962C8B-B14F-4D97-AF65-F5344CB8AC3E}">
        <p14:creationId xmlns:p14="http://schemas.microsoft.com/office/powerpoint/2010/main" val="1893564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40000" y="2654953"/>
            <a:ext cx="3492000" cy="461665"/>
          </a:xfrm>
        </p:spPr>
        <p:txBody>
          <a:bodyPr/>
          <a:lstStyle/>
          <a:p>
            <a:r>
              <a:rPr lang="en-NZ" dirty="0"/>
              <a:t>PERPETRATORS</a:t>
            </a:r>
          </a:p>
        </p:txBody>
      </p:sp>
      <p:sp>
        <p:nvSpPr>
          <p:cNvPr id="11" name="Text Placeholder 10"/>
          <p:cNvSpPr>
            <a:spLocks noGrp="1"/>
          </p:cNvSpPr>
          <p:nvPr>
            <p:ph type="body" sz="quarter" idx="10"/>
          </p:nvPr>
        </p:nvSpPr>
        <p:spPr/>
        <p:txBody>
          <a:bodyPr/>
          <a:lstStyle/>
          <a:p>
            <a:r>
              <a:rPr lang="en-NZ" dirty="0"/>
              <a:t>5</a:t>
            </a:r>
          </a:p>
        </p:txBody>
      </p:sp>
      <p:pic>
        <p:nvPicPr>
          <p:cNvPr id="4" name="Graphic 3" descr="Users outline">
            <a:extLst>
              <a:ext uri="{FF2B5EF4-FFF2-40B4-BE49-F238E27FC236}">
                <a16:creationId xmlns:a16="http://schemas.microsoft.com/office/drawing/2014/main" id="{392FA96C-6E91-0F6C-CB3C-4454CDE54C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2842" y="-178342"/>
            <a:ext cx="6300281" cy="6300281"/>
          </a:xfrm>
          <a:prstGeom prst="rect">
            <a:avLst/>
          </a:prstGeom>
        </p:spPr>
      </p:pic>
    </p:spTree>
    <p:extLst>
      <p:ext uri="{BB962C8B-B14F-4D97-AF65-F5344CB8AC3E}">
        <p14:creationId xmlns:p14="http://schemas.microsoft.com/office/powerpoint/2010/main" val="580559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51787852-EFF7-BA62-7886-C7E74E37DC33}"/>
              </a:ext>
            </a:extLst>
          </p:cNvPr>
          <p:cNvSpPr txBox="1"/>
          <p:nvPr/>
        </p:nvSpPr>
        <p:spPr>
          <a:xfrm>
            <a:off x="5976251" y="5414285"/>
            <a:ext cx="3110884" cy="553998"/>
          </a:xfrm>
          <a:prstGeom prst="rect">
            <a:avLst/>
          </a:prstGeom>
          <a:solidFill>
            <a:schemeClr val="accent4">
              <a:lumMod val="20000"/>
              <a:lumOff val="80000"/>
            </a:schemeClr>
          </a:solidFill>
        </p:spPr>
        <p:txBody>
          <a:bodyPr wrap="square" rtlCol="0">
            <a:spAutoFit/>
          </a:bodyPr>
          <a:lstStyle/>
          <a:p>
            <a:endParaRPr lang="en-NZ" sz="1000" dirty="0"/>
          </a:p>
          <a:p>
            <a:r>
              <a:rPr lang="en-NZ" sz="1000" dirty="0"/>
              <a:t>Workers who report that the harassment/bullying has a </a:t>
            </a:r>
            <a:r>
              <a:rPr lang="en-NZ" sz="1000" b="1" u="sng" dirty="0">
                <a:solidFill>
                  <a:schemeClr val="accent4">
                    <a:lumMod val="75000"/>
                  </a:schemeClr>
                </a:solidFill>
              </a:rPr>
              <a:t>large or extreme</a:t>
            </a:r>
            <a:r>
              <a:rPr lang="en-NZ" sz="1000" dirty="0"/>
              <a:t> level of negative impact on them.* </a:t>
            </a:r>
          </a:p>
        </p:txBody>
      </p:sp>
      <p:sp>
        <p:nvSpPr>
          <p:cNvPr id="5" name="TextBox 4">
            <a:extLst>
              <a:ext uri="{FF2B5EF4-FFF2-40B4-BE49-F238E27FC236}">
                <a16:creationId xmlns:a16="http://schemas.microsoft.com/office/drawing/2014/main" id="{38C3F6DF-996E-F7E2-6E2A-25586A96FC74}"/>
              </a:ext>
            </a:extLst>
          </p:cNvPr>
          <p:cNvSpPr txBox="1"/>
          <p:nvPr/>
        </p:nvSpPr>
        <p:spPr>
          <a:xfrm>
            <a:off x="3126404" y="5413240"/>
            <a:ext cx="2872890" cy="553998"/>
          </a:xfrm>
          <a:prstGeom prst="rect">
            <a:avLst/>
          </a:prstGeom>
          <a:solidFill>
            <a:schemeClr val="accent6">
              <a:lumMod val="20000"/>
              <a:lumOff val="80000"/>
            </a:schemeClr>
          </a:solidFill>
        </p:spPr>
        <p:txBody>
          <a:bodyPr wrap="square" rtlCol="0">
            <a:spAutoFit/>
          </a:bodyPr>
          <a:lstStyle/>
          <a:p>
            <a:endParaRPr lang="en-NZ" sz="1000" dirty="0"/>
          </a:p>
          <a:p>
            <a:r>
              <a:rPr lang="en-NZ" sz="1000" dirty="0"/>
              <a:t>Workers who report that the harassment/bullying has </a:t>
            </a:r>
            <a:r>
              <a:rPr lang="en-NZ" sz="1000" b="1" u="sng" dirty="0">
                <a:solidFill>
                  <a:schemeClr val="accent6"/>
                </a:solidFill>
              </a:rPr>
              <a:t>any</a:t>
            </a:r>
            <a:r>
              <a:rPr lang="en-NZ" sz="1000" dirty="0"/>
              <a:t> level of negative impact on them.* </a:t>
            </a:r>
          </a:p>
        </p:txBody>
      </p:sp>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9462957" cy="369332"/>
          </a:xfrm>
        </p:spPr>
        <p:txBody>
          <a:bodyPr/>
          <a:lstStyle/>
          <a:p>
            <a:r>
              <a:rPr lang="en-NZ" sz="1500" spc="0" dirty="0"/>
              <a:t>PERPETRATORS OF HARASSMENT/BULLYING</a:t>
            </a:r>
          </a:p>
        </p:txBody>
      </p:sp>
      <p:sp>
        <p:nvSpPr>
          <p:cNvPr id="4" name="Footer Placeholder 3">
            <a:extLst>
              <a:ext uri="{FF2B5EF4-FFF2-40B4-BE49-F238E27FC236}">
                <a16:creationId xmlns:a16="http://schemas.microsoft.com/office/drawing/2014/main" id="{C7A8BC1F-5101-484D-9851-36EAA6298339}"/>
              </a:ext>
            </a:extLst>
          </p:cNvPr>
          <p:cNvSpPr>
            <a:spLocks noGrp="1"/>
          </p:cNvSpPr>
          <p:nvPr>
            <p:ph type="ftr" sz="quarter" idx="17"/>
          </p:nvPr>
        </p:nvSpPr>
        <p:spPr>
          <a:xfrm>
            <a:off x="359998" y="6040135"/>
            <a:ext cx="9115303" cy="784830"/>
          </a:xfrm>
        </p:spPr>
        <p:txBody>
          <a:bodyPr/>
          <a:lstStyle/>
          <a:p>
            <a:r>
              <a:rPr lang="en-NZ" sz="900" dirty="0"/>
              <a:t>*See page 44 for details on impact of harassment/bullying</a:t>
            </a:r>
          </a:p>
          <a:p>
            <a:r>
              <a:rPr lang="en-NZ" sz="900" dirty="0"/>
              <a:t>Base: Respondents who were impacted by sexual harassment, racial harassment, or bullying in the workplace – any impact (1,513), large or extremely negative impact (512)</a:t>
            </a:r>
          </a:p>
          <a:p>
            <a:r>
              <a:rPr lang="en-NZ" sz="900" i="1" dirty="0"/>
              <a:t>Q26 Was/were the negative behaviour(s) carried out by one specific person or by more than one person? </a:t>
            </a:r>
          </a:p>
          <a:p>
            <a:r>
              <a:rPr lang="en-NZ" sz="900" i="1" dirty="0"/>
              <a:t>Q27 Was the person/people who behaved negatively toward you your…</a:t>
            </a:r>
            <a:br>
              <a:rPr lang="en-NZ" sz="900" i="1" dirty="0"/>
            </a:br>
            <a:r>
              <a:rPr lang="en-NZ" sz="900" i="1" dirty="0"/>
              <a:t>Q28 And was/were the person/people who behaved negatively toward you…</a:t>
            </a:r>
          </a:p>
        </p:txBody>
      </p:sp>
      <p:sp>
        <p:nvSpPr>
          <p:cNvPr id="6" name="Rectangle 5">
            <a:extLst>
              <a:ext uri="{FF2B5EF4-FFF2-40B4-BE49-F238E27FC236}">
                <a16:creationId xmlns:a16="http://schemas.microsoft.com/office/drawing/2014/main" id="{D03E25E4-D6F7-4110-99B9-BEF11F3A348C}"/>
              </a:ext>
            </a:extLst>
          </p:cNvPr>
          <p:cNvSpPr/>
          <p:nvPr/>
        </p:nvSpPr>
        <p:spPr>
          <a:xfrm>
            <a:off x="140349" y="1559980"/>
            <a:ext cx="3772678" cy="3811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7" name="Rectangle 6">
            <a:extLst>
              <a:ext uri="{FF2B5EF4-FFF2-40B4-BE49-F238E27FC236}">
                <a16:creationId xmlns:a16="http://schemas.microsoft.com/office/drawing/2014/main" id="{139977C5-1A5B-4DDD-B7B9-572A3D4FF5D0}"/>
              </a:ext>
            </a:extLst>
          </p:cNvPr>
          <p:cNvSpPr/>
          <p:nvPr/>
        </p:nvSpPr>
        <p:spPr>
          <a:xfrm>
            <a:off x="4049868" y="1559979"/>
            <a:ext cx="3830743" cy="3811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8" name="Rectangle 7">
            <a:extLst>
              <a:ext uri="{FF2B5EF4-FFF2-40B4-BE49-F238E27FC236}">
                <a16:creationId xmlns:a16="http://schemas.microsoft.com/office/drawing/2014/main" id="{5DDC857A-B52C-4076-88DF-C657032F13A9}"/>
              </a:ext>
            </a:extLst>
          </p:cNvPr>
          <p:cNvSpPr/>
          <p:nvPr/>
        </p:nvSpPr>
        <p:spPr>
          <a:xfrm>
            <a:off x="8017453" y="1559980"/>
            <a:ext cx="4023422" cy="38112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10" name="Text Placeholder 2">
            <a:extLst>
              <a:ext uri="{FF2B5EF4-FFF2-40B4-BE49-F238E27FC236}">
                <a16:creationId xmlns:a16="http://schemas.microsoft.com/office/drawing/2014/main" id="{E6931E09-76B9-4F36-B70E-D67C2F726CD3}"/>
              </a:ext>
            </a:extLst>
          </p:cNvPr>
          <p:cNvSpPr txBox="1">
            <a:spLocks/>
          </p:cNvSpPr>
          <p:nvPr/>
        </p:nvSpPr>
        <p:spPr>
          <a:xfrm>
            <a:off x="269659" y="1519154"/>
            <a:ext cx="3611020"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THE BEHAVIOUR WAS CARRIED OUT BY…</a:t>
            </a:r>
          </a:p>
        </p:txBody>
      </p:sp>
      <p:sp>
        <p:nvSpPr>
          <p:cNvPr id="15" name="Text Placeholder 2">
            <a:extLst>
              <a:ext uri="{FF2B5EF4-FFF2-40B4-BE49-F238E27FC236}">
                <a16:creationId xmlns:a16="http://schemas.microsoft.com/office/drawing/2014/main" id="{6A125565-EF0B-47F0-BA8F-F8373D1F74CB}"/>
              </a:ext>
            </a:extLst>
          </p:cNvPr>
          <p:cNvSpPr txBox="1">
            <a:spLocks/>
          </p:cNvSpPr>
          <p:nvPr/>
        </p:nvSpPr>
        <p:spPr>
          <a:xfrm>
            <a:off x="4081336" y="1519153"/>
            <a:ext cx="3498811"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GENDER OF PERPETRATOR(S)</a:t>
            </a:r>
          </a:p>
        </p:txBody>
      </p:sp>
      <p:sp>
        <p:nvSpPr>
          <p:cNvPr id="16" name="Text Placeholder 2">
            <a:extLst>
              <a:ext uri="{FF2B5EF4-FFF2-40B4-BE49-F238E27FC236}">
                <a16:creationId xmlns:a16="http://schemas.microsoft.com/office/drawing/2014/main" id="{59569145-6E62-4FB1-A79F-B4C53D048489}"/>
              </a:ext>
            </a:extLst>
          </p:cNvPr>
          <p:cNvSpPr txBox="1">
            <a:spLocks/>
          </p:cNvSpPr>
          <p:nvPr/>
        </p:nvSpPr>
        <p:spPr>
          <a:xfrm>
            <a:off x="8049199" y="1519153"/>
            <a:ext cx="3497664"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ROLE OF PERPETRATOR</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269659" y="1875106"/>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aphicFrame>
        <p:nvGraphicFramePr>
          <p:cNvPr id="29" name="Chart 28">
            <a:extLst>
              <a:ext uri="{FF2B5EF4-FFF2-40B4-BE49-F238E27FC236}">
                <a16:creationId xmlns:a16="http://schemas.microsoft.com/office/drawing/2014/main" id="{4ACD128B-5273-4318-82BB-7406E03F2FBE}"/>
              </a:ext>
            </a:extLst>
          </p:cNvPr>
          <p:cNvGraphicFramePr/>
          <p:nvPr>
            <p:extLst>
              <p:ext uri="{D42A27DB-BD31-4B8C-83A1-F6EECF244321}">
                <p14:modId xmlns:p14="http://schemas.microsoft.com/office/powerpoint/2010/main" val="265577976"/>
              </p:ext>
            </p:extLst>
          </p:nvPr>
        </p:nvGraphicFramePr>
        <p:xfrm>
          <a:off x="1060873" y="2142372"/>
          <a:ext cx="2783373" cy="354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Table 29">
            <a:extLst>
              <a:ext uri="{FF2B5EF4-FFF2-40B4-BE49-F238E27FC236}">
                <a16:creationId xmlns:a16="http://schemas.microsoft.com/office/drawing/2014/main" id="{EF16D091-5460-4A3B-A5D1-660B205F0463}"/>
              </a:ext>
            </a:extLst>
          </p:cNvPr>
          <p:cNvGraphicFramePr>
            <a:graphicFrameLocks noGrp="1"/>
          </p:cNvGraphicFramePr>
          <p:nvPr>
            <p:extLst>
              <p:ext uri="{D42A27DB-BD31-4B8C-83A1-F6EECF244321}">
                <p14:modId xmlns:p14="http://schemas.microsoft.com/office/powerpoint/2010/main" val="3489603594"/>
              </p:ext>
            </p:extLst>
          </p:nvPr>
        </p:nvGraphicFramePr>
        <p:xfrm>
          <a:off x="218438" y="2243137"/>
          <a:ext cx="916487" cy="3318492"/>
        </p:xfrm>
        <a:graphic>
          <a:graphicData uri="http://schemas.openxmlformats.org/drawingml/2006/table">
            <a:tbl>
              <a:tblPr>
                <a:tableStyleId>{2D5ABB26-0587-4C30-8999-92F81FD0307C}</a:tableStyleId>
              </a:tblPr>
              <a:tblGrid>
                <a:gridCol w="916487">
                  <a:extLst>
                    <a:ext uri="{9D8B030D-6E8A-4147-A177-3AD203B41FA5}">
                      <a16:colId xmlns:a16="http://schemas.microsoft.com/office/drawing/2014/main" val="4038159328"/>
                    </a:ext>
                  </a:extLst>
                </a:gridCol>
              </a:tblGrid>
              <a:tr h="1106164">
                <a:tc>
                  <a:txBody>
                    <a:bodyPr/>
                    <a:lstStyle/>
                    <a:p>
                      <a:pPr algn="r" fontAlgn="ctr">
                        <a:lnSpc>
                          <a:spcPct val="80000"/>
                        </a:lnSpc>
                      </a:pPr>
                      <a:r>
                        <a:rPr lang="en-NZ" sz="1050" u="none" strike="noStrike" dirty="0">
                          <a:effectLst/>
                        </a:rPr>
                        <a:t>By one person</a:t>
                      </a:r>
                      <a:endParaRPr lang="en-NZ" sz="105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25392886"/>
                  </a:ext>
                </a:extLst>
              </a:tr>
              <a:tr h="1106164">
                <a:tc>
                  <a:txBody>
                    <a:bodyPr/>
                    <a:lstStyle/>
                    <a:p>
                      <a:pPr algn="r" fontAlgn="ctr">
                        <a:lnSpc>
                          <a:spcPct val="80000"/>
                        </a:lnSpc>
                      </a:pPr>
                      <a:r>
                        <a:rPr lang="en-NZ" sz="1050" u="none" strike="noStrike" dirty="0">
                          <a:effectLst/>
                        </a:rPr>
                        <a:t>By more than one person</a:t>
                      </a:r>
                      <a:endParaRPr lang="en-NZ" sz="105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38852371"/>
                  </a:ext>
                </a:extLst>
              </a:tr>
              <a:tr h="1106164">
                <a:tc>
                  <a:txBody>
                    <a:bodyPr/>
                    <a:lstStyle/>
                    <a:p>
                      <a:pPr algn="r" fontAlgn="ctr">
                        <a:lnSpc>
                          <a:spcPct val="80000"/>
                        </a:lnSpc>
                      </a:pPr>
                      <a:r>
                        <a:rPr lang="en-NZ" sz="1050" u="none" strike="noStrike" dirty="0">
                          <a:effectLst/>
                        </a:rPr>
                        <a:t>Unsure</a:t>
                      </a:r>
                      <a:endParaRPr lang="en-NZ" sz="105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84164188"/>
                  </a:ext>
                </a:extLst>
              </a:tr>
            </a:tbl>
          </a:graphicData>
        </a:graphic>
      </p:graphicFrame>
      <p:sp>
        <p:nvSpPr>
          <p:cNvPr id="31" name="Text Placeholder 2">
            <a:extLst>
              <a:ext uri="{FF2B5EF4-FFF2-40B4-BE49-F238E27FC236}">
                <a16:creationId xmlns:a16="http://schemas.microsoft.com/office/drawing/2014/main" id="{FB07E906-CFDC-4219-BC81-BDCCA9FEB11E}"/>
              </a:ext>
            </a:extLst>
          </p:cNvPr>
          <p:cNvSpPr txBox="1">
            <a:spLocks/>
          </p:cNvSpPr>
          <p:nvPr/>
        </p:nvSpPr>
        <p:spPr>
          <a:xfrm>
            <a:off x="4081336" y="1875106"/>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32" name="Text Placeholder 2">
            <a:extLst>
              <a:ext uri="{FF2B5EF4-FFF2-40B4-BE49-F238E27FC236}">
                <a16:creationId xmlns:a16="http://schemas.microsoft.com/office/drawing/2014/main" id="{69E14C30-3B6A-4CE8-80B2-F434EAA1B3F7}"/>
              </a:ext>
            </a:extLst>
          </p:cNvPr>
          <p:cNvSpPr txBox="1">
            <a:spLocks/>
          </p:cNvSpPr>
          <p:nvPr/>
        </p:nvSpPr>
        <p:spPr>
          <a:xfrm>
            <a:off x="8049199" y="1875106"/>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33" name="Text Placeholder 2">
            <a:extLst>
              <a:ext uri="{FF2B5EF4-FFF2-40B4-BE49-F238E27FC236}">
                <a16:creationId xmlns:a16="http://schemas.microsoft.com/office/drawing/2014/main" id="{5E6AFF93-F114-4A72-B999-4FB974E01FF1}"/>
              </a:ext>
            </a:extLst>
          </p:cNvPr>
          <p:cNvSpPr txBox="1">
            <a:spLocks/>
          </p:cNvSpPr>
          <p:nvPr/>
        </p:nvSpPr>
        <p:spPr>
          <a:xfrm>
            <a:off x="4278406" y="2577928"/>
            <a:ext cx="681943"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NZ" sz="1200" dirty="0">
                <a:solidFill>
                  <a:schemeClr val="tx1"/>
                </a:solidFill>
              </a:rPr>
              <a:t>Male</a:t>
            </a:r>
          </a:p>
        </p:txBody>
      </p:sp>
      <p:sp>
        <p:nvSpPr>
          <p:cNvPr id="34" name="Text Placeholder 2">
            <a:extLst>
              <a:ext uri="{FF2B5EF4-FFF2-40B4-BE49-F238E27FC236}">
                <a16:creationId xmlns:a16="http://schemas.microsoft.com/office/drawing/2014/main" id="{710FB4FC-41DE-4D3C-9268-26D2C6406A23}"/>
              </a:ext>
            </a:extLst>
          </p:cNvPr>
          <p:cNvSpPr txBox="1">
            <a:spLocks/>
          </p:cNvSpPr>
          <p:nvPr/>
        </p:nvSpPr>
        <p:spPr>
          <a:xfrm>
            <a:off x="4278406" y="3655987"/>
            <a:ext cx="681943"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NZ" sz="1200" dirty="0">
                <a:solidFill>
                  <a:schemeClr val="tx1"/>
                </a:solidFill>
              </a:rPr>
              <a:t>Female</a:t>
            </a:r>
          </a:p>
        </p:txBody>
      </p:sp>
      <p:sp>
        <p:nvSpPr>
          <p:cNvPr id="35" name="Text Placeholder 2">
            <a:extLst>
              <a:ext uri="{FF2B5EF4-FFF2-40B4-BE49-F238E27FC236}">
                <a16:creationId xmlns:a16="http://schemas.microsoft.com/office/drawing/2014/main" id="{AAF58CF6-104A-4527-9CF5-787F62A2ED38}"/>
              </a:ext>
            </a:extLst>
          </p:cNvPr>
          <p:cNvSpPr txBox="1">
            <a:spLocks/>
          </p:cNvSpPr>
          <p:nvPr/>
        </p:nvSpPr>
        <p:spPr>
          <a:xfrm>
            <a:off x="4061390" y="4724940"/>
            <a:ext cx="898959"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NZ" sz="1200" dirty="0">
                <a:solidFill>
                  <a:schemeClr val="tx1"/>
                </a:solidFill>
              </a:rPr>
              <a:t>Both male and female</a:t>
            </a:r>
          </a:p>
        </p:txBody>
      </p:sp>
      <p:sp>
        <p:nvSpPr>
          <p:cNvPr id="36" name="Freeform 46">
            <a:extLst>
              <a:ext uri="{FF2B5EF4-FFF2-40B4-BE49-F238E27FC236}">
                <a16:creationId xmlns:a16="http://schemas.microsoft.com/office/drawing/2014/main" id="{CE6DC362-447F-46AB-8FC7-CB6BE9FDED3A}"/>
              </a:ext>
            </a:extLst>
          </p:cNvPr>
          <p:cNvSpPr>
            <a:spLocks noEditPoints="1"/>
          </p:cNvSpPr>
          <p:nvPr/>
        </p:nvSpPr>
        <p:spPr bwMode="auto">
          <a:xfrm>
            <a:off x="4591525" y="2324412"/>
            <a:ext cx="289492" cy="293467"/>
          </a:xfrm>
          <a:custGeom>
            <a:avLst/>
            <a:gdLst>
              <a:gd name="T0" fmla="*/ 656 w 2184"/>
              <a:gd name="T1" fmla="*/ 771 h 2214"/>
              <a:gd name="T2" fmla="*/ 487 w 2184"/>
              <a:gd name="T3" fmla="*/ 857 h 2214"/>
              <a:gd name="T4" fmla="*/ 366 w 2184"/>
              <a:gd name="T5" fmla="*/ 984 h 2214"/>
              <a:gd name="T6" fmla="*/ 313 w 2184"/>
              <a:gd name="T7" fmla="*/ 1065 h 2214"/>
              <a:gd name="T8" fmla="*/ 262 w 2184"/>
              <a:gd name="T9" fmla="*/ 1182 h 2214"/>
              <a:gd name="T10" fmla="*/ 236 w 2184"/>
              <a:gd name="T11" fmla="*/ 1370 h 2214"/>
              <a:gd name="T12" fmla="*/ 281 w 2184"/>
              <a:gd name="T13" fmla="*/ 1603 h 2214"/>
              <a:gd name="T14" fmla="*/ 401 w 2184"/>
              <a:gd name="T15" fmla="*/ 1781 h 2214"/>
              <a:gd name="T16" fmla="*/ 571 w 2184"/>
              <a:gd name="T17" fmla="*/ 1902 h 2214"/>
              <a:gd name="T18" fmla="*/ 771 w 2184"/>
              <a:gd name="T19" fmla="*/ 1962 h 2214"/>
              <a:gd name="T20" fmla="*/ 980 w 2184"/>
              <a:gd name="T21" fmla="*/ 1958 h 2214"/>
              <a:gd name="T22" fmla="*/ 1179 w 2184"/>
              <a:gd name="T23" fmla="*/ 1889 h 2214"/>
              <a:gd name="T24" fmla="*/ 1345 w 2184"/>
              <a:gd name="T25" fmla="*/ 1749 h 2214"/>
              <a:gd name="T26" fmla="*/ 1465 w 2184"/>
              <a:gd name="T27" fmla="*/ 1514 h 2214"/>
              <a:gd name="T28" fmla="*/ 1476 w 2184"/>
              <a:gd name="T29" fmla="*/ 1247 h 2214"/>
              <a:gd name="T30" fmla="*/ 1376 w 2184"/>
              <a:gd name="T31" fmla="*/ 1017 h 2214"/>
              <a:gd name="T32" fmla="*/ 1195 w 2184"/>
              <a:gd name="T33" fmla="*/ 844 h 2214"/>
              <a:gd name="T34" fmla="*/ 960 w 2184"/>
              <a:gd name="T35" fmla="*/ 752 h 2214"/>
              <a:gd name="T36" fmla="*/ 2045 w 2184"/>
              <a:gd name="T37" fmla="*/ 0 h 2214"/>
              <a:gd name="T38" fmla="*/ 2184 w 2184"/>
              <a:gd name="T39" fmla="*/ 794 h 2214"/>
              <a:gd name="T40" fmla="*/ 1852 w 2184"/>
              <a:gd name="T41" fmla="*/ 497 h 2214"/>
              <a:gd name="T42" fmla="*/ 1636 w 2184"/>
              <a:gd name="T43" fmla="*/ 715 h 2214"/>
              <a:gd name="T44" fmla="*/ 1614 w 2184"/>
              <a:gd name="T45" fmla="*/ 951 h 2214"/>
              <a:gd name="T46" fmla="*/ 1703 w 2184"/>
              <a:gd name="T47" fmla="*/ 1223 h 2214"/>
              <a:gd name="T48" fmla="*/ 1698 w 2184"/>
              <a:gd name="T49" fmla="*/ 1498 h 2214"/>
              <a:gd name="T50" fmla="*/ 1612 w 2184"/>
              <a:gd name="T51" fmla="*/ 1756 h 2214"/>
              <a:gd name="T52" fmla="*/ 1452 w 2184"/>
              <a:gd name="T53" fmla="*/ 1975 h 2214"/>
              <a:gd name="T54" fmla="*/ 1230 w 2184"/>
              <a:gd name="T55" fmla="*/ 2134 h 2214"/>
              <a:gd name="T56" fmla="*/ 956 w 2184"/>
              <a:gd name="T57" fmla="*/ 2210 h 2214"/>
              <a:gd name="T58" fmla="*/ 648 w 2184"/>
              <a:gd name="T59" fmla="*/ 2190 h 2214"/>
              <a:gd name="T60" fmla="*/ 392 w 2184"/>
              <a:gd name="T61" fmla="*/ 2081 h 2214"/>
              <a:gd name="T62" fmla="*/ 194 w 2184"/>
              <a:gd name="T63" fmla="*/ 1903 h 2214"/>
              <a:gd name="T64" fmla="*/ 61 w 2184"/>
              <a:gd name="T65" fmla="*/ 1674 h 2214"/>
              <a:gd name="T66" fmla="*/ 2 w 2184"/>
              <a:gd name="T67" fmla="*/ 1412 h 2214"/>
              <a:gd name="T68" fmla="*/ 22 w 2184"/>
              <a:gd name="T69" fmla="*/ 1149 h 2214"/>
              <a:gd name="T70" fmla="*/ 117 w 2184"/>
              <a:gd name="T71" fmla="*/ 912 h 2214"/>
              <a:gd name="T72" fmla="*/ 283 w 2184"/>
              <a:gd name="T73" fmla="*/ 710 h 2214"/>
              <a:gd name="T74" fmla="*/ 512 w 2184"/>
              <a:gd name="T75" fmla="*/ 566 h 2214"/>
              <a:gd name="T76" fmla="*/ 795 w 2184"/>
              <a:gd name="T77" fmla="*/ 500 h 2214"/>
              <a:gd name="T78" fmla="*/ 1064 w 2184"/>
              <a:gd name="T79" fmla="*/ 519 h 2214"/>
              <a:gd name="T80" fmla="*/ 1248 w 2184"/>
              <a:gd name="T81" fmla="*/ 594 h 2214"/>
              <a:gd name="T82" fmla="*/ 1478 w 2184"/>
              <a:gd name="T83" fmla="*/ 541 h 2214"/>
              <a:gd name="T84" fmla="*/ 1724 w 2184"/>
              <a:gd name="T85" fmla="*/ 298 h 2214"/>
              <a:gd name="T86" fmla="*/ 1363 w 2184"/>
              <a:gd name="T87" fmla="*/ 184 h 2214"/>
              <a:gd name="T88" fmla="*/ 1362 w 2184"/>
              <a:gd name="T89" fmla="*/ 54 h 2214"/>
              <a:gd name="T90" fmla="*/ 1468 w 2184"/>
              <a:gd name="T91" fmla="*/ 2 h 2214"/>
              <a:gd name="T92" fmla="*/ 1720 w 2184"/>
              <a:gd name="T93" fmla="*/ 2 h 2214"/>
              <a:gd name="T94" fmla="*/ 1986 w 2184"/>
              <a:gd name="T9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4" h="2214">
                <a:moveTo>
                  <a:pt x="832" y="742"/>
                </a:moveTo>
                <a:lnTo>
                  <a:pt x="766" y="747"/>
                </a:lnTo>
                <a:lnTo>
                  <a:pt x="708" y="758"/>
                </a:lnTo>
                <a:lnTo>
                  <a:pt x="656" y="771"/>
                </a:lnTo>
                <a:lnTo>
                  <a:pt x="608" y="789"/>
                </a:lnTo>
                <a:lnTo>
                  <a:pt x="563" y="808"/>
                </a:lnTo>
                <a:lnTo>
                  <a:pt x="523" y="832"/>
                </a:lnTo>
                <a:lnTo>
                  <a:pt x="487" y="857"/>
                </a:lnTo>
                <a:lnTo>
                  <a:pt x="453" y="886"/>
                </a:lnTo>
                <a:lnTo>
                  <a:pt x="422" y="917"/>
                </a:lnTo>
                <a:lnTo>
                  <a:pt x="393" y="950"/>
                </a:lnTo>
                <a:lnTo>
                  <a:pt x="366" y="984"/>
                </a:lnTo>
                <a:lnTo>
                  <a:pt x="342" y="1021"/>
                </a:lnTo>
                <a:lnTo>
                  <a:pt x="334" y="1031"/>
                </a:lnTo>
                <a:lnTo>
                  <a:pt x="326" y="1046"/>
                </a:lnTo>
                <a:lnTo>
                  <a:pt x="313" y="1065"/>
                </a:lnTo>
                <a:lnTo>
                  <a:pt x="301" y="1089"/>
                </a:lnTo>
                <a:lnTo>
                  <a:pt x="288" y="1117"/>
                </a:lnTo>
                <a:lnTo>
                  <a:pt x="274" y="1148"/>
                </a:lnTo>
                <a:lnTo>
                  <a:pt x="262" y="1182"/>
                </a:lnTo>
                <a:lnTo>
                  <a:pt x="252" y="1220"/>
                </a:lnTo>
                <a:lnTo>
                  <a:pt x="243" y="1261"/>
                </a:lnTo>
                <a:lnTo>
                  <a:pt x="238" y="1304"/>
                </a:lnTo>
                <a:lnTo>
                  <a:pt x="236" y="1370"/>
                </a:lnTo>
                <a:lnTo>
                  <a:pt x="240" y="1433"/>
                </a:lnTo>
                <a:lnTo>
                  <a:pt x="248" y="1493"/>
                </a:lnTo>
                <a:lnTo>
                  <a:pt x="263" y="1549"/>
                </a:lnTo>
                <a:lnTo>
                  <a:pt x="281" y="1603"/>
                </a:lnTo>
                <a:lnTo>
                  <a:pt x="306" y="1652"/>
                </a:lnTo>
                <a:lnTo>
                  <a:pt x="333" y="1699"/>
                </a:lnTo>
                <a:lnTo>
                  <a:pt x="365" y="1742"/>
                </a:lnTo>
                <a:lnTo>
                  <a:pt x="401" y="1781"/>
                </a:lnTo>
                <a:lnTo>
                  <a:pt x="439" y="1817"/>
                </a:lnTo>
                <a:lnTo>
                  <a:pt x="481" y="1849"/>
                </a:lnTo>
                <a:lnTo>
                  <a:pt x="524" y="1877"/>
                </a:lnTo>
                <a:lnTo>
                  <a:pt x="571" y="1902"/>
                </a:lnTo>
                <a:lnTo>
                  <a:pt x="619" y="1922"/>
                </a:lnTo>
                <a:lnTo>
                  <a:pt x="668" y="1940"/>
                </a:lnTo>
                <a:lnTo>
                  <a:pt x="720" y="1952"/>
                </a:lnTo>
                <a:lnTo>
                  <a:pt x="771" y="1962"/>
                </a:lnTo>
                <a:lnTo>
                  <a:pt x="823" y="1967"/>
                </a:lnTo>
                <a:lnTo>
                  <a:pt x="876" y="1968"/>
                </a:lnTo>
                <a:lnTo>
                  <a:pt x="929" y="1965"/>
                </a:lnTo>
                <a:lnTo>
                  <a:pt x="980" y="1958"/>
                </a:lnTo>
                <a:lnTo>
                  <a:pt x="1032" y="1947"/>
                </a:lnTo>
                <a:lnTo>
                  <a:pt x="1083" y="1932"/>
                </a:lnTo>
                <a:lnTo>
                  <a:pt x="1132" y="1913"/>
                </a:lnTo>
                <a:lnTo>
                  <a:pt x="1179" y="1889"/>
                </a:lnTo>
                <a:lnTo>
                  <a:pt x="1224" y="1861"/>
                </a:lnTo>
                <a:lnTo>
                  <a:pt x="1267" y="1828"/>
                </a:lnTo>
                <a:lnTo>
                  <a:pt x="1308" y="1791"/>
                </a:lnTo>
                <a:lnTo>
                  <a:pt x="1345" y="1749"/>
                </a:lnTo>
                <a:lnTo>
                  <a:pt x="1379" y="1704"/>
                </a:lnTo>
                <a:lnTo>
                  <a:pt x="1409" y="1653"/>
                </a:lnTo>
                <a:lnTo>
                  <a:pt x="1442" y="1583"/>
                </a:lnTo>
                <a:lnTo>
                  <a:pt x="1465" y="1514"/>
                </a:lnTo>
                <a:lnTo>
                  <a:pt x="1480" y="1445"/>
                </a:lnTo>
                <a:lnTo>
                  <a:pt x="1486" y="1378"/>
                </a:lnTo>
                <a:lnTo>
                  <a:pt x="1485" y="1312"/>
                </a:lnTo>
                <a:lnTo>
                  <a:pt x="1476" y="1247"/>
                </a:lnTo>
                <a:lnTo>
                  <a:pt x="1460" y="1186"/>
                </a:lnTo>
                <a:lnTo>
                  <a:pt x="1438" y="1127"/>
                </a:lnTo>
                <a:lnTo>
                  <a:pt x="1410" y="1070"/>
                </a:lnTo>
                <a:lnTo>
                  <a:pt x="1376" y="1017"/>
                </a:lnTo>
                <a:lnTo>
                  <a:pt x="1337" y="968"/>
                </a:lnTo>
                <a:lnTo>
                  <a:pt x="1293" y="923"/>
                </a:lnTo>
                <a:lnTo>
                  <a:pt x="1245" y="881"/>
                </a:lnTo>
                <a:lnTo>
                  <a:pt x="1195" y="844"/>
                </a:lnTo>
                <a:lnTo>
                  <a:pt x="1139" y="813"/>
                </a:lnTo>
                <a:lnTo>
                  <a:pt x="1081" y="786"/>
                </a:lnTo>
                <a:lnTo>
                  <a:pt x="1021" y="765"/>
                </a:lnTo>
                <a:lnTo>
                  <a:pt x="960" y="752"/>
                </a:lnTo>
                <a:lnTo>
                  <a:pt x="897" y="743"/>
                </a:lnTo>
                <a:lnTo>
                  <a:pt x="832" y="742"/>
                </a:lnTo>
                <a:close/>
                <a:moveTo>
                  <a:pt x="1986" y="0"/>
                </a:moveTo>
                <a:lnTo>
                  <a:pt x="2045" y="0"/>
                </a:lnTo>
                <a:lnTo>
                  <a:pt x="2098" y="0"/>
                </a:lnTo>
                <a:lnTo>
                  <a:pt x="2145" y="2"/>
                </a:lnTo>
                <a:lnTo>
                  <a:pt x="2184" y="2"/>
                </a:lnTo>
                <a:lnTo>
                  <a:pt x="2184" y="794"/>
                </a:lnTo>
                <a:lnTo>
                  <a:pt x="1956" y="794"/>
                </a:lnTo>
                <a:lnTo>
                  <a:pt x="1956" y="407"/>
                </a:lnTo>
                <a:lnTo>
                  <a:pt x="1905" y="450"/>
                </a:lnTo>
                <a:lnTo>
                  <a:pt x="1852" y="497"/>
                </a:lnTo>
                <a:lnTo>
                  <a:pt x="1799" y="549"/>
                </a:lnTo>
                <a:lnTo>
                  <a:pt x="1745" y="603"/>
                </a:lnTo>
                <a:lnTo>
                  <a:pt x="1691" y="658"/>
                </a:lnTo>
                <a:lnTo>
                  <a:pt x="1636" y="715"/>
                </a:lnTo>
                <a:lnTo>
                  <a:pt x="1584" y="769"/>
                </a:lnTo>
                <a:lnTo>
                  <a:pt x="1532" y="822"/>
                </a:lnTo>
                <a:lnTo>
                  <a:pt x="1576" y="886"/>
                </a:lnTo>
                <a:lnTo>
                  <a:pt x="1614" y="951"/>
                </a:lnTo>
                <a:lnTo>
                  <a:pt x="1645" y="1017"/>
                </a:lnTo>
                <a:lnTo>
                  <a:pt x="1671" y="1085"/>
                </a:lnTo>
                <a:lnTo>
                  <a:pt x="1689" y="1154"/>
                </a:lnTo>
                <a:lnTo>
                  <a:pt x="1703" y="1223"/>
                </a:lnTo>
                <a:lnTo>
                  <a:pt x="1710" y="1292"/>
                </a:lnTo>
                <a:lnTo>
                  <a:pt x="1711" y="1362"/>
                </a:lnTo>
                <a:lnTo>
                  <a:pt x="1708" y="1431"/>
                </a:lnTo>
                <a:lnTo>
                  <a:pt x="1698" y="1498"/>
                </a:lnTo>
                <a:lnTo>
                  <a:pt x="1684" y="1566"/>
                </a:lnTo>
                <a:lnTo>
                  <a:pt x="1665" y="1631"/>
                </a:lnTo>
                <a:lnTo>
                  <a:pt x="1640" y="1695"/>
                </a:lnTo>
                <a:lnTo>
                  <a:pt x="1612" y="1756"/>
                </a:lnTo>
                <a:lnTo>
                  <a:pt x="1577" y="1815"/>
                </a:lnTo>
                <a:lnTo>
                  <a:pt x="1540" y="1872"/>
                </a:lnTo>
                <a:lnTo>
                  <a:pt x="1497" y="1926"/>
                </a:lnTo>
                <a:lnTo>
                  <a:pt x="1452" y="1975"/>
                </a:lnTo>
                <a:lnTo>
                  <a:pt x="1401" y="2022"/>
                </a:lnTo>
                <a:lnTo>
                  <a:pt x="1348" y="2064"/>
                </a:lnTo>
                <a:lnTo>
                  <a:pt x="1291" y="2101"/>
                </a:lnTo>
                <a:lnTo>
                  <a:pt x="1230" y="2134"/>
                </a:lnTo>
                <a:lnTo>
                  <a:pt x="1166" y="2161"/>
                </a:lnTo>
                <a:lnTo>
                  <a:pt x="1099" y="2183"/>
                </a:lnTo>
                <a:lnTo>
                  <a:pt x="1028" y="2199"/>
                </a:lnTo>
                <a:lnTo>
                  <a:pt x="956" y="2210"/>
                </a:lnTo>
                <a:lnTo>
                  <a:pt x="875" y="2214"/>
                </a:lnTo>
                <a:lnTo>
                  <a:pt x="796" y="2213"/>
                </a:lnTo>
                <a:lnTo>
                  <a:pt x="721" y="2204"/>
                </a:lnTo>
                <a:lnTo>
                  <a:pt x="648" y="2190"/>
                </a:lnTo>
                <a:lnTo>
                  <a:pt x="579" y="2171"/>
                </a:lnTo>
                <a:lnTo>
                  <a:pt x="513" y="2145"/>
                </a:lnTo>
                <a:lnTo>
                  <a:pt x="451" y="2115"/>
                </a:lnTo>
                <a:lnTo>
                  <a:pt x="392" y="2081"/>
                </a:lnTo>
                <a:lnTo>
                  <a:pt x="337" y="2043"/>
                </a:lnTo>
                <a:lnTo>
                  <a:pt x="285" y="2000"/>
                </a:lnTo>
                <a:lnTo>
                  <a:pt x="237" y="1953"/>
                </a:lnTo>
                <a:lnTo>
                  <a:pt x="194" y="1903"/>
                </a:lnTo>
                <a:lnTo>
                  <a:pt x="153" y="1850"/>
                </a:lnTo>
                <a:lnTo>
                  <a:pt x="119" y="1793"/>
                </a:lnTo>
                <a:lnTo>
                  <a:pt x="87" y="1735"/>
                </a:lnTo>
                <a:lnTo>
                  <a:pt x="61" y="1674"/>
                </a:lnTo>
                <a:lnTo>
                  <a:pt x="39" y="1611"/>
                </a:lnTo>
                <a:lnTo>
                  <a:pt x="22" y="1546"/>
                </a:lnTo>
                <a:lnTo>
                  <a:pt x="9" y="1480"/>
                </a:lnTo>
                <a:lnTo>
                  <a:pt x="2" y="1412"/>
                </a:lnTo>
                <a:lnTo>
                  <a:pt x="0" y="1344"/>
                </a:lnTo>
                <a:lnTo>
                  <a:pt x="2" y="1276"/>
                </a:lnTo>
                <a:lnTo>
                  <a:pt x="9" y="1212"/>
                </a:lnTo>
                <a:lnTo>
                  <a:pt x="22" y="1149"/>
                </a:lnTo>
                <a:lnTo>
                  <a:pt x="38" y="1087"/>
                </a:lnTo>
                <a:lnTo>
                  <a:pt x="60" y="1027"/>
                </a:lnTo>
                <a:lnTo>
                  <a:pt x="86" y="968"/>
                </a:lnTo>
                <a:lnTo>
                  <a:pt x="117" y="912"/>
                </a:lnTo>
                <a:lnTo>
                  <a:pt x="152" y="857"/>
                </a:lnTo>
                <a:lnTo>
                  <a:pt x="192" y="805"/>
                </a:lnTo>
                <a:lnTo>
                  <a:pt x="235" y="755"/>
                </a:lnTo>
                <a:lnTo>
                  <a:pt x="283" y="710"/>
                </a:lnTo>
                <a:lnTo>
                  <a:pt x="334" y="668"/>
                </a:lnTo>
                <a:lnTo>
                  <a:pt x="390" y="630"/>
                </a:lnTo>
                <a:lnTo>
                  <a:pt x="449" y="596"/>
                </a:lnTo>
                <a:lnTo>
                  <a:pt x="512" y="566"/>
                </a:lnTo>
                <a:lnTo>
                  <a:pt x="577" y="541"/>
                </a:lnTo>
                <a:lnTo>
                  <a:pt x="647" y="522"/>
                </a:lnTo>
                <a:lnTo>
                  <a:pt x="720" y="507"/>
                </a:lnTo>
                <a:lnTo>
                  <a:pt x="795" y="500"/>
                </a:lnTo>
                <a:lnTo>
                  <a:pt x="873" y="497"/>
                </a:lnTo>
                <a:lnTo>
                  <a:pt x="956" y="502"/>
                </a:lnTo>
                <a:lnTo>
                  <a:pt x="1012" y="508"/>
                </a:lnTo>
                <a:lnTo>
                  <a:pt x="1064" y="519"/>
                </a:lnTo>
                <a:lnTo>
                  <a:pt x="1112" y="533"/>
                </a:lnTo>
                <a:lnTo>
                  <a:pt x="1159" y="550"/>
                </a:lnTo>
                <a:lnTo>
                  <a:pt x="1203" y="571"/>
                </a:lnTo>
                <a:lnTo>
                  <a:pt x="1248" y="594"/>
                </a:lnTo>
                <a:lnTo>
                  <a:pt x="1294" y="621"/>
                </a:lnTo>
                <a:lnTo>
                  <a:pt x="1342" y="652"/>
                </a:lnTo>
                <a:lnTo>
                  <a:pt x="1411" y="598"/>
                </a:lnTo>
                <a:lnTo>
                  <a:pt x="1478" y="541"/>
                </a:lnTo>
                <a:lnTo>
                  <a:pt x="1540" y="481"/>
                </a:lnTo>
                <a:lnTo>
                  <a:pt x="1602" y="421"/>
                </a:lnTo>
                <a:lnTo>
                  <a:pt x="1664" y="359"/>
                </a:lnTo>
                <a:lnTo>
                  <a:pt x="1724" y="298"/>
                </a:lnTo>
                <a:lnTo>
                  <a:pt x="1787" y="238"/>
                </a:lnTo>
                <a:lnTo>
                  <a:pt x="1372" y="238"/>
                </a:lnTo>
                <a:lnTo>
                  <a:pt x="1367" y="213"/>
                </a:lnTo>
                <a:lnTo>
                  <a:pt x="1363" y="184"/>
                </a:lnTo>
                <a:lnTo>
                  <a:pt x="1361" y="153"/>
                </a:lnTo>
                <a:lnTo>
                  <a:pt x="1360" y="120"/>
                </a:lnTo>
                <a:lnTo>
                  <a:pt x="1360" y="86"/>
                </a:lnTo>
                <a:lnTo>
                  <a:pt x="1362" y="54"/>
                </a:lnTo>
                <a:lnTo>
                  <a:pt x="1366" y="26"/>
                </a:lnTo>
                <a:lnTo>
                  <a:pt x="1372" y="2"/>
                </a:lnTo>
                <a:lnTo>
                  <a:pt x="1416" y="2"/>
                </a:lnTo>
                <a:lnTo>
                  <a:pt x="1468" y="2"/>
                </a:lnTo>
                <a:lnTo>
                  <a:pt x="1526" y="2"/>
                </a:lnTo>
                <a:lnTo>
                  <a:pt x="1587" y="2"/>
                </a:lnTo>
                <a:lnTo>
                  <a:pt x="1652" y="2"/>
                </a:lnTo>
                <a:lnTo>
                  <a:pt x="1720" y="2"/>
                </a:lnTo>
                <a:lnTo>
                  <a:pt x="1789" y="0"/>
                </a:lnTo>
                <a:lnTo>
                  <a:pt x="1857" y="0"/>
                </a:lnTo>
                <a:lnTo>
                  <a:pt x="1922" y="0"/>
                </a:lnTo>
                <a:lnTo>
                  <a:pt x="1986" y="0"/>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NZ" dirty="0"/>
          </a:p>
        </p:txBody>
      </p:sp>
      <p:sp>
        <p:nvSpPr>
          <p:cNvPr id="37" name="Freeform 47">
            <a:extLst>
              <a:ext uri="{FF2B5EF4-FFF2-40B4-BE49-F238E27FC236}">
                <a16:creationId xmlns:a16="http://schemas.microsoft.com/office/drawing/2014/main" id="{C44BA1DC-844C-47CF-9FBF-AD65294CCF76}"/>
              </a:ext>
            </a:extLst>
          </p:cNvPr>
          <p:cNvSpPr>
            <a:spLocks noEditPoints="1"/>
          </p:cNvSpPr>
          <p:nvPr/>
        </p:nvSpPr>
        <p:spPr bwMode="auto">
          <a:xfrm>
            <a:off x="4599439" y="3442337"/>
            <a:ext cx="237820" cy="330564"/>
          </a:xfrm>
          <a:custGeom>
            <a:avLst/>
            <a:gdLst>
              <a:gd name="T0" fmla="*/ 748 w 1797"/>
              <a:gd name="T1" fmla="*/ 271 h 2496"/>
              <a:gd name="T2" fmla="*/ 571 w 1797"/>
              <a:gd name="T3" fmla="*/ 338 h 2496"/>
              <a:gd name="T4" fmla="*/ 431 w 1797"/>
              <a:gd name="T5" fmla="*/ 442 h 2496"/>
              <a:gd name="T6" fmla="*/ 334 w 1797"/>
              <a:gd name="T7" fmla="*/ 570 h 2496"/>
              <a:gd name="T8" fmla="*/ 309 w 1797"/>
              <a:gd name="T9" fmla="*/ 619 h 2496"/>
              <a:gd name="T10" fmla="*/ 277 w 1797"/>
              <a:gd name="T11" fmla="*/ 709 h 2496"/>
              <a:gd name="T12" fmla="*/ 249 w 1797"/>
              <a:gd name="T13" fmla="*/ 854 h 2496"/>
              <a:gd name="T14" fmla="*/ 257 w 1797"/>
              <a:gd name="T15" fmla="*/ 1040 h 2496"/>
              <a:gd name="T16" fmla="*/ 313 w 1797"/>
              <a:gd name="T17" fmla="*/ 1199 h 2496"/>
              <a:gd name="T18" fmla="*/ 409 w 1797"/>
              <a:gd name="T19" fmla="*/ 1328 h 2496"/>
              <a:gd name="T20" fmla="*/ 533 w 1797"/>
              <a:gd name="T21" fmla="*/ 1427 h 2496"/>
              <a:gd name="T22" fmla="*/ 679 w 1797"/>
              <a:gd name="T23" fmla="*/ 1495 h 2496"/>
              <a:gd name="T24" fmla="*/ 838 w 1797"/>
              <a:gd name="T25" fmla="*/ 1529 h 2496"/>
              <a:gd name="T26" fmla="*/ 1001 w 1797"/>
              <a:gd name="T27" fmla="*/ 1527 h 2496"/>
              <a:gd name="T28" fmla="*/ 1158 w 1797"/>
              <a:gd name="T29" fmla="*/ 1488 h 2496"/>
              <a:gd name="T30" fmla="*/ 1301 w 1797"/>
              <a:gd name="T31" fmla="*/ 1408 h 2496"/>
              <a:gd name="T32" fmla="*/ 1421 w 1797"/>
              <a:gd name="T33" fmla="*/ 1288 h 2496"/>
              <a:gd name="T34" fmla="*/ 1508 w 1797"/>
              <a:gd name="T35" fmla="*/ 1132 h 2496"/>
              <a:gd name="T36" fmla="*/ 1540 w 1797"/>
              <a:gd name="T37" fmla="*/ 966 h 2496"/>
              <a:gd name="T38" fmla="*/ 1530 w 1797"/>
              <a:gd name="T39" fmla="*/ 794 h 2496"/>
              <a:gd name="T40" fmla="*/ 1487 w 1797"/>
              <a:gd name="T41" fmla="*/ 634 h 2496"/>
              <a:gd name="T42" fmla="*/ 1418 w 1797"/>
              <a:gd name="T43" fmla="*/ 501 h 2496"/>
              <a:gd name="T44" fmla="*/ 1311 w 1797"/>
              <a:gd name="T45" fmla="*/ 391 h 2496"/>
              <a:gd name="T46" fmla="*/ 1151 w 1797"/>
              <a:gd name="T47" fmla="*/ 301 h 2496"/>
              <a:gd name="T48" fmla="*/ 957 w 1797"/>
              <a:gd name="T49" fmla="*/ 257 h 2496"/>
              <a:gd name="T50" fmla="*/ 955 w 1797"/>
              <a:gd name="T51" fmla="*/ 1 h 2496"/>
              <a:gd name="T52" fmla="*/ 1186 w 1797"/>
              <a:gd name="T53" fmla="*/ 41 h 2496"/>
              <a:gd name="T54" fmla="*/ 1387 w 1797"/>
              <a:gd name="T55" fmla="*/ 132 h 2496"/>
              <a:gd name="T56" fmla="*/ 1553 w 1797"/>
              <a:gd name="T57" fmla="*/ 268 h 2496"/>
              <a:gd name="T58" fmla="*/ 1680 w 1797"/>
              <a:gd name="T59" fmla="*/ 439 h 2496"/>
              <a:gd name="T60" fmla="*/ 1762 w 1797"/>
              <a:gd name="T61" fmla="*/ 639 h 2496"/>
              <a:gd name="T62" fmla="*/ 1797 w 1797"/>
              <a:gd name="T63" fmla="*/ 863 h 2496"/>
              <a:gd name="T64" fmla="*/ 1778 w 1797"/>
              <a:gd name="T65" fmla="*/ 1099 h 2496"/>
              <a:gd name="T66" fmla="*/ 1708 w 1797"/>
              <a:gd name="T67" fmla="*/ 1303 h 2496"/>
              <a:gd name="T68" fmla="*/ 1591 w 1797"/>
              <a:gd name="T69" fmla="*/ 1475 h 2496"/>
              <a:gd name="T70" fmla="*/ 1434 w 1797"/>
              <a:gd name="T71" fmla="*/ 1612 h 2496"/>
              <a:gd name="T72" fmla="*/ 1242 w 1797"/>
              <a:gd name="T73" fmla="*/ 1714 h 2496"/>
              <a:gd name="T74" fmla="*/ 1023 w 1797"/>
              <a:gd name="T75" fmla="*/ 1779 h 2496"/>
              <a:gd name="T76" fmla="*/ 1021 w 1797"/>
              <a:gd name="T77" fmla="*/ 1821 h 2496"/>
              <a:gd name="T78" fmla="*/ 1020 w 1797"/>
              <a:gd name="T79" fmla="*/ 1876 h 2496"/>
              <a:gd name="T80" fmla="*/ 1136 w 1797"/>
              <a:gd name="T81" fmla="*/ 1902 h 2496"/>
              <a:gd name="T82" fmla="*/ 1334 w 1797"/>
              <a:gd name="T83" fmla="*/ 1901 h 2496"/>
              <a:gd name="T84" fmla="*/ 1532 w 1797"/>
              <a:gd name="T85" fmla="*/ 1901 h 2496"/>
              <a:gd name="T86" fmla="*/ 1021 w 1797"/>
              <a:gd name="T87" fmla="*/ 2171 h 2496"/>
              <a:gd name="T88" fmla="*/ 1023 w 1797"/>
              <a:gd name="T89" fmla="*/ 2271 h 2496"/>
              <a:gd name="T90" fmla="*/ 1024 w 1797"/>
              <a:gd name="T91" fmla="*/ 2383 h 2496"/>
              <a:gd name="T92" fmla="*/ 1018 w 1797"/>
              <a:gd name="T93" fmla="*/ 2475 h 2496"/>
              <a:gd name="T94" fmla="*/ 768 w 1797"/>
              <a:gd name="T95" fmla="*/ 2147 h 2496"/>
              <a:gd name="T96" fmla="*/ 768 w 1797"/>
              <a:gd name="T97" fmla="*/ 1901 h 2496"/>
              <a:gd name="T98" fmla="*/ 635 w 1797"/>
              <a:gd name="T99" fmla="*/ 1748 h 2496"/>
              <a:gd name="T100" fmla="*/ 453 w 1797"/>
              <a:gd name="T101" fmla="*/ 1666 h 2496"/>
              <a:gd name="T102" fmla="*/ 293 w 1797"/>
              <a:gd name="T103" fmla="*/ 1555 h 2496"/>
              <a:gd name="T104" fmla="*/ 162 w 1797"/>
              <a:gd name="T105" fmla="*/ 1415 h 2496"/>
              <a:gd name="T106" fmla="*/ 66 w 1797"/>
              <a:gd name="T107" fmla="*/ 1244 h 2496"/>
              <a:gd name="T108" fmla="*/ 11 w 1797"/>
              <a:gd name="T109" fmla="*/ 1042 h 2496"/>
              <a:gd name="T110" fmla="*/ 4 w 1797"/>
              <a:gd name="T111" fmla="*/ 809 h 2496"/>
              <a:gd name="T112" fmla="*/ 55 w 1797"/>
              <a:gd name="T113" fmla="*/ 584 h 2496"/>
              <a:gd name="T114" fmla="*/ 159 w 1797"/>
              <a:gd name="T115" fmla="*/ 383 h 2496"/>
              <a:gd name="T116" fmla="*/ 306 w 1797"/>
              <a:gd name="T117" fmla="*/ 215 h 2496"/>
              <a:gd name="T118" fmla="*/ 492 w 1797"/>
              <a:gd name="T119" fmla="*/ 89 h 2496"/>
              <a:gd name="T120" fmla="*/ 709 w 1797"/>
              <a:gd name="T121" fmla="*/ 16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7" h="2496">
                <a:moveTo>
                  <a:pt x="887" y="254"/>
                </a:moveTo>
                <a:lnTo>
                  <a:pt x="815" y="259"/>
                </a:lnTo>
                <a:lnTo>
                  <a:pt x="748" y="271"/>
                </a:lnTo>
                <a:lnTo>
                  <a:pt x="685" y="289"/>
                </a:lnTo>
                <a:lnTo>
                  <a:pt x="626" y="311"/>
                </a:lnTo>
                <a:lnTo>
                  <a:pt x="571" y="338"/>
                </a:lnTo>
                <a:lnTo>
                  <a:pt x="521" y="370"/>
                </a:lnTo>
                <a:lnTo>
                  <a:pt x="474" y="404"/>
                </a:lnTo>
                <a:lnTo>
                  <a:pt x="431" y="442"/>
                </a:lnTo>
                <a:lnTo>
                  <a:pt x="394" y="483"/>
                </a:lnTo>
                <a:lnTo>
                  <a:pt x="361" y="526"/>
                </a:lnTo>
                <a:lnTo>
                  <a:pt x="334" y="570"/>
                </a:lnTo>
                <a:lnTo>
                  <a:pt x="327" y="581"/>
                </a:lnTo>
                <a:lnTo>
                  <a:pt x="319" y="599"/>
                </a:lnTo>
                <a:lnTo>
                  <a:pt x="309" y="619"/>
                </a:lnTo>
                <a:lnTo>
                  <a:pt x="299" y="645"/>
                </a:lnTo>
                <a:lnTo>
                  <a:pt x="287" y="676"/>
                </a:lnTo>
                <a:lnTo>
                  <a:pt x="277" y="709"/>
                </a:lnTo>
                <a:lnTo>
                  <a:pt x="266" y="747"/>
                </a:lnTo>
                <a:lnTo>
                  <a:pt x="257" y="788"/>
                </a:lnTo>
                <a:lnTo>
                  <a:pt x="249" y="854"/>
                </a:lnTo>
                <a:lnTo>
                  <a:pt x="245" y="920"/>
                </a:lnTo>
                <a:lnTo>
                  <a:pt x="249" y="981"/>
                </a:lnTo>
                <a:lnTo>
                  <a:pt x="257" y="1040"/>
                </a:lnTo>
                <a:lnTo>
                  <a:pt x="271" y="1095"/>
                </a:lnTo>
                <a:lnTo>
                  <a:pt x="289" y="1148"/>
                </a:lnTo>
                <a:lnTo>
                  <a:pt x="313" y="1199"/>
                </a:lnTo>
                <a:lnTo>
                  <a:pt x="341" y="1244"/>
                </a:lnTo>
                <a:lnTo>
                  <a:pt x="373" y="1288"/>
                </a:lnTo>
                <a:lnTo>
                  <a:pt x="409" y="1328"/>
                </a:lnTo>
                <a:lnTo>
                  <a:pt x="447" y="1365"/>
                </a:lnTo>
                <a:lnTo>
                  <a:pt x="489" y="1398"/>
                </a:lnTo>
                <a:lnTo>
                  <a:pt x="533" y="1427"/>
                </a:lnTo>
                <a:lnTo>
                  <a:pt x="580" y="1454"/>
                </a:lnTo>
                <a:lnTo>
                  <a:pt x="629" y="1477"/>
                </a:lnTo>
                <a:lnTo>
                  <a:pt x="679" y="1495"/>
                </a:lnTo>
                <a:lnTo>
                  <a:pt x="731" y="1510"/>
                </a:lnTo>
                <a:lnTo>
                  <a:pt x="784" y="1522"/>
                </a:lnTo>
                <a:lnTo>
                  <a:pt x="838" y="1529"/>
                </a:lnTo>
                <a:lnTo>
                  <a:pt x="892" y="1532"/>
                </a:lnTo>
                <a:lnTo>
                  <a:pt x="946" y="1532"/>
                </a:lnTo>
                <a:lnTo>
                  <a:pt x="1001" y="1527"/>
                </a:lnTo>
                <a:lnTo>
                  <a:pt x="1053" y="1518"/>
                </a:lnTo>
                <a:lnTo>
                  <a:pt x="1106" y="1505"/>
                </a:lnTo>
                <a:lnTo>
                  <a:pt x="1158" y="1488"/>
                </a:lnTo>
                <a:lnTo>
                  <a:pt x="1207" y="1466"/>
                </a:lnTo>
                <a:lnTo>
                  <a:pt x="1255" y="1438"/>
                </a:lnTo>
                <a:lnTo>
                  <a:pt x="1301" y="1408"/>
                </a:lnTo>
                <a:lnTo>
                  <a:pt x="1344" y="1373"/>
                </a:lnTo>
                <a:lnTo>
                  <a:pt x="1385" y="1333"/>
                </a:lnTo>
                <a:lnTo>
                  <a:pt x="1421" y="1288"/>
                </a:lnTo>
                <a:lnTo>
                  <a:pt x="1456" y="1238"/>
                </a:lnTo>
                <a:lnTo>
                  <a:pt x="1485" y="1184"/>
                </a:lnTo>
                <a:lnTo>
                  <a:pt x="1508" y="1132"/>
                </a:lnTo>
                <a:lnTo>
                  <a:pt x="1524" y="1079"/>
                </a:lnTo>
                <a:lnTo>
                  <a:pt x="1533" y="1023"/>
                </a:lnTo>
                <a:lnTo>
                  <a:pt x="1540" y="966"/>
                </a:lnTo>
                <a:lnTo>
                  <a:pt x="1541" y="908"/>
                </a:lnTo>
                <a:lnTo>
                  <a:pt x="1537" y="851"/>
                </a:lnTo>
                <a:lnTo>
                  <a:pt x="1530" y="794"/>
                </a:lnTo>
                <a:lnTo>
                  <a:pt x="1519" y="739"/>
                </a:lnTo>
                <a:lnTo>
                  <a:pt x="1504" y="685"/>
                </a:lnTo>
                <a:lnTo>
                  <a:pt x="1487" y="634"/>
                </a:lnTo>
                <a:lnTo>
                  <a:pt x="1466" y="585"/>
                </a:lnTo>
                <a:lnTo>
                  <a:pt x="1442" y="541"/>
                </a:lnTo>
                <a:lnTo>
                  <a:pt x="1418" y="501"/>
                </a:lnTo>
                <a:lnTo>
                  <a:pt x="1391" y="467"/>
                </a:lnTo>
                <a:lnTo>
                  <a:pt x="1354" y="428"/>
                </a:lnTo>
                <a:lnTo>
                  <a:pt x="1311" y="391"/>
                </a:lnTo>
                <a:lnTo>
                  <a:pt x="1261" y="358"/>
                </a:lnTo>
                <a:lnTo>
                  <a:pt x="1209" y="327"/>
                </a:lnTo>
                <a:lnTo>
                  <a:pt x="1151" y="301"/>
                </a:lnTo>
                <a:lnTo>
                  <a:pt x="1090" y="280"/>
                </a:lnTo>
                <a:lnTo>
                  <a:pt x="1025" y="265"/>
                </a:lnTo>
                <a:lnTo>
                  <a:pt x="957" y="257"/>
                </a:lnTo>
                <a:lnTo>
                  <a:pt x="887" y="254"/>
                </a:lnTo>
                <a:close/>
                <a:moveTo>
                  <a:pt x="873" y="0"/>
                </a:moveTo>
                <a:lnTo>
                  <a:pt x="955" y="1"/>
                </a:lnTo>
                <a:lnTo>
                  <a:pt x="1035" y="8"/>
                </a:lnTo>
                <a:lnTo>
                  <a:pt x="1113" y="22"/>
                </a:lnTo>
                <a:lnTo>
                  <a:pt x="1186" y="41"/>
                </a:lnTo>
                <a:lnTo>
                  <a:pt x="1257" y="67"/>
                </a:lnTo>
                <a:lnTo>
                  <a:pt x="1324" y="97"/>
                </a:lnTo>
                <a:lnTo>
                  <a:pt x="1387" y="132"/>
                </a:lnTo>
                <a:lnTo>
                  <a:pt x="1446" y="173"/>
                </a:lnTo>
                <a:lnTo>
                  <a:pt x="1501" y="219"/>
                </a:lnTo>
                <a:lnTo>
                  <a:pt x="1553" y="268"/>
                </a:lnTo>
                <a:lnTo>
                  <a:pt x="1600" y="321"/>
                </a:lnTo>
                <a:lnTo>
                  <a:pt x="1643" y="377"/>
                </a:lnTo>
                <a:lnTo>
                  <a:pt x="1680" y="439"/>
                </a:lnTo>
                <a:lnTo>
                  <a:pt x="1713" y="503"/>
                </a:lnTo>
                <a:lnTo>
                  <a:pt x="1740" y="569"/>
                </a:lnTo>
                <a:lnTo>
                  <a:pt x="1762" y="639"/>
                </a:lnTo>
                <a:lnTo>
                  <a:pt x="1780" y="712"/>
                </a:lnTo>
                <a:lnTo>
                  <a:pt x="1792" y="787"/>
                </a:lnTo>
                <a:lnTo>
                  <a:pt x="1797" y="863"/>
                </a:lnTo>
                <a:lnTo>
                  <a:pt x="1797" y="945"/>
                </a:lnTo>
                <a:lnTo>
                  <a:pt x="1791" y="1024"/>
                </a:lnTo>
                <a:lnTo>
                  <a:pt x="1778" y="1099"/>
                </a:lnTo>
                <a:lnTo>
                  <a:pt x="1760" y="1170"/>
                </a:lnTo>
                <a:lnTo>
                  <a:pt x="1736" y="1239"/>
                </a:lnTo>
                <a:lnTo>
                  <a:pt x="1708" y="1303"/>
                </a:lnTo>
                <a:lnTo>
                  <a:pt x="1674" y="1365"/>
                </a:lnTo>
                <a:lnTo>
                  <a:pt x="1634" y="1421"/>
                </a:lnTo>
                <a:lnTo>
                  <a:pt x="1591" y="1475"/>
                </a:lnTo>
                <a:lnTo>
                  <a:pt x="1542" y="1525"/>
                </a:lnTo>
                <a:lnTo>
                  <a:pt x="1490" y="1570"/>
                </a:lnTo>
                <a:lnTo>
                  <a:pt x="1434" y="1612"/>
                </a:lnTo>
                <a:lnTo>
                  <a:pt x="1373" y="1650"/>
                </a:lnTo>
                <a:lnTo>
                  <a:pt x="1309" y="1683"/>
                </a:lnTo>
                <a:lnTo>
                  <a:pt x="1242" y="1714"/>
                </a:lnTo>
                <a:lnTo>
                  <a:pt x="1172" y="1740"/>
                </a:lnTo>
                <a:lnTo>
                  <a:pt x="1099" y="1761"/>
                </a:lnTo>
                <a:lnTo>
                  <a:pt x="1023" y="1779"/>
                </a:lnTo>
                <a:lnTo>
                  <a:pt x="1020" y="1789"/>
                </a:lnTo>
                <a:lnTo>
                  <a:pt x="1020" y="1804"/>
                </a:lnTo>
                <a:lnTo>
                  <a:pt x="1021" y="1821"/>
                </a:lnTo>
                <a:lnTo>
                  <a:pt x="1023" y="1841"/>
                </a:lnTo>
                <a:lnTo>
                  <a:pt x="1023" y="1859"/>
                </a:lnTo>
                <a:lnTo>
                  <a:pt x="1020" y="1876"/>
                </a:lnTo>
                <a:lnTo>
                  <a:pt x="1013" y="1892"/>
                </a:lnTo>
                <a:lnTo>
                  <a:pt x="1073" y="1898"/>
                </a:lnTo>
                <a:lnTo>
                  <a:pt x="1136" y="1902"/>
                </a:lnTo>
                <a:lnTo>
                  <a:pt x="1201" y="1903"/>
                </a:lnTo>
                <a:lnTo>
                  <a:pt x="1268" y="1902"/>
                </a:lnTo>
                <a:lnTo>
                  <a:pt x="1334" y="1901"/>
                </a:lnTo>
                <a:lnTo>
                  <a:pt x="1402" y="1901"/>
                </a:lnTo>
                <a:lnTo>
                  <a:pt x="1468" y="1900"/>
                </a:lnTo>
                <a:lnTo>
                  <a:pt x="1532" y="1901"/>
                </a:lnTo>
                <a:lnTo>
                  <a:pt x="1532" y="2147"/>
                </a:lnTo>
                <a:lnTo>
                  <a:pt x="1023" y="2147"/>
                </a:lnTo>
                <a:lnTo>
                  <a:pt x="1021" y="2171"/>
                </a:lnTo>
                <a:lnTo>
                  <a:pt x="1021" y="2201"/>
                </a:lnTo>
                <a:lnTo>
                  <a:pt x="1021" y="2234"/>
                </a:lnTo>
                <a:lnTo>
                  <a:pt x="1023" y="2271"/>
                </a:lnTo>
                <a:lnTo>
                  <a:pt x="1023" y="2308"/>
                </a:lnTo>
                <a:lnTo>
                  <a:pt x="1024" y="2346"/>
                </a:lnTo>
                <a:lnTo>
                  <a:pt x="1024" y="2383"/>
                </a:lnTo>
                <a:lnTo>
                  <a:pt x="1023" y="2417"/>
                </a:lnTo>
                <a:lnTo>
                  <a:pt x="1021" y="2448"/>
                </a:lnTo>
                <a:lnTo>
                  <a:pt x="1018" y="2475"/>
                </a:lnTo>
                <a:lnTo>
                  <a:pt x="1013" y="2496"/>
                </a:lnTo>
                <a:lnTo>
                  <a:pt x="768" y="2496"/>
                </a:lnTo>
                <a:lnTo>
                  <a:pt x="768" y="2147"/>
                </a:lnTo>
                <a:lnTo>
                  <a:pt x="249" y="2147"/>
                </a:lnTo>
                <a:lnTo>
                  <a:pt x="249" y="1901"/>
                </a:lnTo>
                <a:lnTo>
                  <a:pt x="768" y="1901"/>
                </a:lnTo>
                <a:lnTo>
                  <a:pt x="768" y="1788"/>
                </a:lnTo>
                <a:lnTo>
                  <a:pt x="700" y="1769"/>
                </a:lnTo>
                <a:lnTo>
                  <a:pt x="635" y="1748"/>
                </a:lnTo>
                <a:lnTo>
                  <a:pt x="572" y="1724"/>
                </a:lnTo>
                <a:lnTo>
                  <a:pt x="511" y="1697"/>
                </a:lnTo>
                <a:lnTo>
                  <a:pt x="453" y="1666"/>
                </a:lnTo>
                <a:lnTo>
                  <a:pt x="396" y="1633"/>
                </a:lnTo>
                <a:lnTo>
                  <a:pt x="343" y="1596"/>
                </a:lnTo>
                <a:lnTo>
                  <a:pt x="293" y="1555"/>
                </a:lnTo>
                <a:lnTo>
                  <a:pt x="246" y="1512"/>
                </a:lnTo>
                <a:lnTo>
                  <a:pt x="202" y="1466"/>
                </a:lnTo>
                <a:lnTo>
                  <a:pt x="162" y="1415"/>
                </a:lnTo>
                <a:lnTo>
                  <a:pt x="127" y="1362"/>
                </a:lnTo>
                <a:lnTo>
                  <a:pt x="95" y="1306"/>
                </a:lnTo>
                <a:lnTo>
                  <a:pt x="66" y="1244"/>
                </a:lnTo>
                <a:lnTo>
                  <a:pt x="43" y="1180"/>
                </a:lnTo>
                <a:lnTo>
                  <a:pt x="25" y="1113"/>
                </a:lnTo>
                <a:lnTo>
                  <a:pt x="11" y="1042"/>
                </a:lnTo>
                <a:lnTo>
                  <a:pt x="2" y="967"/>
                </a:lnTo>
                <a:lnTo>
                  <a:pt x="0" y="888"/>
                </a:lnTo>
                <a:lnTo>
                  <a:pt x="4" y="809"/>
                </a:lnTo>
                <a:lnTo>
                  <a:pt x="15" y="733"/>
                </a:lnTo>
                <a:lnTo>
                  <a:pt x="32" y="658"/>
                </a:lnTo>
                <a:lnTo>
                  <a:pt x="55" y="584"/>
                </a:lnTo>
                <a:lnTo>
                  <a:pt x="85" y="514"/>
                </a:lnTo>
                <a:lnTo>
                  <a:pt x="119" y="447"/>
                </a:lnTo>
                <a:lnTo>
                  <a:pt x="159" y="383"/>
                </a:lnTo>
                <a:lnTo>
                  <a:pt x="203" y="323"/>
                </a:lnTo>
                <a:lnTo>
                  <a:pt x="252" y="267"/>
                </a:lnTo>
                <a:lnTo>
                  <a:pt x="306" y="215"/>
                </a:lnTo>
                <a:lnTo>
                  <a:pt x="364" y="168"/>
                </a:lnTo>
                <a:lnTo>
                  <a:pt x="427" y="125"/>
                </a:lnTo>
                <a:lnTo>
                  <a:pt x="492" y="89"/>
                </a:lnTo>
                <a:lnTo>
                  <a:pt x="561" y="59"/>
                </a:lnTo>
                <a:lnTo>
                  <a:pt x="634" y="34"/>
                </a:lnTo>
                <a:lnTo>
                  <a:pt x="709" y="16"/>
                </a:lnTo>
                <a:lnTo>
                  <a:pt x="786" y="5"/>
                </a:lnTo>
                <a:lnTo>
                  <a:pt x="873" y="0"/>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NZ" dirty="0"/>
          </a:p>
        </p:txBody>
      </p:sp>
      <p:graphicFrame>
        <p:nvGraphicFramePr>
          <p:cNvPr id="39" name="Chart 38">
            <a:extLst>
              <a:ext uri="{FF2B5EF4-FFF2-40B4-BE49-F238E27FC236}">
                <a16:creationId xmlns:a16="http://schemas.microsoft.com/office/drawing/2014/main" id="{B9A14936-EEE0-4018-89A9-95971B7DDFB7}"/>
              </a:ext>
            </a:extLst>
          </p:cNvPr>
          <p:cNvGraphicFramePr/>
          <p:nvPr>
            <p:extLst>
              <p:ext uri="{D42A27DB-BD31-4B8C-83A1-F6EECF244321}">
                <p14:modId xmlns:p14="http://schemas.microsoft.com/office/powerpoint/2010/main" val="2322992493"/>
              </p:ext>
            </p:extLst>
          </p:nvPr>
        </p:nvGraphicFramePr>
        <p:xfrm>
          <a:off x="9190189" y="2332538"/>
          <a:ext cx="2783373" cy="3229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Table 39">
            <a:extLst>
              <a:ext uri="{FF2B5EF4-FFF2-40B4-BE49-F238E27FC236}">
                <a16:creationId xmlns:a16="http://schemas.microsoft.com/office/drawing/2014/main" id="{9175C426-A202-410F-8F72-C3F6928B6990}"/>
              </a:ext>
            </a:extLst>
          </p:cNvPr>
          <p:cNvGraphicFramePr>
            <a:graphicFrameLocks noGrp="1"/>
          </p:cNvGraphicFramePr>
          <p:nvPr>
            <p:extLst>
              <p:ext uri="{D42A27DB-BD31-4B8C-83A1-F6EECF244321}">
                <p14:modId xmlns:p14="http://schemas.microsoft.com/office/powerpoint/2010/main" val="3949538150"/>
              </p:ext>
            </p:extLst>
          </p:nvPr>
        </p:nvGraphicFramePr>
        <p:xfrm>
          <a:off x="8136899" y="2435108"/>
          <a:ext cx="1204800" cy="3042672"/>
        </p:xfrm>
        <a:graphic>
          <a:graphicData uri="http://schemas.openxmlformats.org/drawingml/2006/table">
            <a:tbl>
              <a:tblPr>
                <a:tableStyleId>{2D5ABB26-0587-4C30-8999-92F81FD0307C}</a:tableStyleId>
              </a:tblPr>
              <a:tblGrid>
                <a:gridCol w="1204800">
                  <a:extLst>
                    <a:ext uri="{9D8B030D-6E8A-4147-A177-3AD203B41FA5}">
                      <a16:colId xmlns:a16="http://schemas.microsoft.com/office/drawing/2014/main" val="1969535730"/>
                    </a:ext>
                  </a:extLst>
                </a:gridCol>
              </a:tblGrid>
              <a:tr h="418798">
                <a:tc>
                  <a:txBody>
                    <a:bodyPr/>
                    <a:lstStyle/>
                    <a:p>
                      <a:pPr algn="r" fontAlgn="ctr">
                        <a:lnSpc>
                          <a:spcPct val="80000"/>
                        </a:lnSpc>
                      </a:pPr>
                      <a:r>
                        <a:rPr lang="en-NZ" sz="1050" u="none" strike="noStrike" dirty="0">
                          <a:solidFill>
                            <a:schemeClr val="tx1"/>
                          </a:solidFill>
                          <a:effectLst/>
                          <a:latin typeface="+mn-lt"/>
                        </a:rPr>
                        <a:t>Manager / supervisor / partner / director</a:t>
                      </a:r>
                      <a:endParaRPr lang="en-NZ" sz="105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232473617"/>
                  </a:ext>
                </a:extLst>
              </a:tr>
              <a:tr h="418798">
                <a:tc>
                  <a:txBody>
                    <a:bodyPr/>
                    <a:lstStyle/>
                    <a:p>
                      <a:pPr algn="r" fontAlgn="ctr">
                        <a:lnSpc>
                          <a:spcPct val="80000"/>
                        </a:lnSpc>
                      </a:pPr>
                      <a:r>
                        <a:rPr lang="en-NZ" sz="1050" u="none" strike="noStrike" dirty="0">
                          <a:solidFill>
                            <a:schemeClr val="tx1"/>
                          </a:solidFill>
                          <a:effectLst/>
                          <a:latin typeface="+mn-lt"/>
                        </a:rPr>
                        <a:t>Co-worker (more senior)</a:t>
                      </a:r>
                      <a:endParaRPr lang="en-NZ" sz="105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17572448"/>
                  </a:ext>
                </a:extLst>
              </a:tr>
              <a:tr h="418798">
                <a:tc>
                  <a:txBody>
                    <a:bodyPr/>
                    <a:lstStyle/>
                    <a:p>
                      <a:pPr algn="r" fontAlgn="ctr">
                        <a:lnSpc>
                          <a:spcPct val="80000"/>
                        </a:lnSpc>
                      </a:pPr>
                      <a:r>
                        <a:rPr lang="en-NZ" sz="1050" u="none" strike="noStrike" dirty="0">
                          <a:solidFill>
                            <a:schemeClr val="tx1"/>
                          </a:solidFill>
                          <a:effectLst/>
                          <a:latin typeface="+mn-lt"/>
                        </a:rPr>
                        <a:t>Other co-worker</a:t>
                      </a:r>
                      <a:endParaRPr lang="en-NZ" sz="105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77214481"/>
                  </a:ext>
                </a:extLst>
              </a:tr>
              <a:tr h="495122">
                <a:tc>
                  <a:txBody>
                    <a:bodyPr/>
                    <a:lstStyle/>
                    <a:p>
                      <a:pPr algn="r" fontAlgn="ctr">
                        <a:lnSpc>
                          <a:spcPct val="80000"/>
                        </a:lnSpc>
                      </a:pPr>
                      <a:r>
                        <a:rPr lang="en-NZ" sz="1050" b="0" i="0" u="none" strike="noStrike" dirty="0">
                          <a:solidFill>
                            <a:schemeClr val="tx1"/>
                          </a:solidFill>
                          <a:effectLst/>
                          <a:latin typeface="+mn-lt"/>
                        </a:rPr>
                        <a:t>Customer, client, or supplier of services or goods to your work</a:t>
                      </a:r>
                    </a:p>
                  </a:txBody>
                  <a:tcPr marL="9525" marR="9525" marT="9525" marB="0" anchor="ctr"/>
                </a:tc>
                <a:extLst>
                  <a:ext uri="{0D108BD9-81ED-4DB2-BD59-A6C34878D82A}">
                    <a16:rowId xmlns:a16="http://schemas.microsoft.com/office/drawing/2014/main" val="2079790731"/>
                  </a:ext>
                </a:extLst>
              </a:tr>
              <a:tr h="418798">
                <a:tc>
                  <a:txBody>
                    <a:bodyPr/>
                    <a:lstStyle/>
                    <a:p>
                      <a:pPr algn="r" fontAlgn="ctr">
                        <a:lnSpc>
                          <a:spcPct val="80000"/>
                        </a:lnSpc>
                      </a:pPr>
                      <a:r>
                        <a:rPr lang="en-NZ" sz="1050" u="none" strike="noStrike" dirty="0">
                          <a:solidFill>
                            <a:schemeClr val="tx1"/>
                          </a:solidFill>
                          <a:effectLst/>
                          <a:latin typeface="+mn-lt"/>
                        </a:rPr>
                        <a:t>Others associated with your workplace</a:t>
                      </a:r>
                      <a:endParaRPr lang="en-NZ" sz="105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682035934"/>
                  </a:ext>
                </a:extLst>
              </a:tr>
              <a:tr h="453560">
                <a:tc>
                  <a:txBody>
                    <a:bodyPr/>
                    <a:lstStyle/>
                    <a:p>
                      <a:pPr algn="r" fontAlgn="ctr">
                        <a:lnSpc>
                          <a:spcPct val="80000"/>
                        </a:lnSpc>
                      </a:pPr>
                      <a:r>
                        <a:rPr lang="en-NZ" sz="1050" u="none" strike="noStrike" dirty="0">
                          <a:solidFill>
                            <a:schemeClr val="tx1"/>
                          </a:solidFill>
                          <a:effectLst/>
                          <a:latin typeface="+mn-lt"/>
                        </a:rPr>
                        <a:t>Other</a:t>
                      </a:r>
                      <a:endParaRPr lang="en-NZ" sz="105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478633242"/>
                  </a:ext>
                </a:extLst>
              </a:tr>
              <a:tr h="418798">
                <a:tc>
                  <a:txBody>
                    <a:bodyPr/>
                    <a:lstStyle/>
                    <a:p>
                      <a:pPr algn="r" fontAlgn="ctr">
                        <a:lnSpc>
                          <a:spcPct val="80000"/>
                        </a:lnSpc>
                      </a:pPr>
                      <a:r>
                        <a:rPr lang="en-NZ" sz="1050" b="0" i="0" u="none" strike="noStrike" dirty="0">
                          <a:solidFill>
                            <a:schemeClr val="tx1"/>
                          </a:solidFill>
                          <a:effectLst/>
                          <a:latin typeface="+mn-lt"/>
                        </a:rPr>
                        <a:t>Unsure</a:t>
                      </a:r>
                    </a:p>
                  </a:txBody>
                  <a:tcPr marL="9525" marR="9525" marT="9525" marB="0" anchor="ctr"/>
                </a:tc>
                <a:extLst>
                  <a:ext uri="{0D108BD9-81ED-4DB2-BD59-A6C34878D82A}">
                    <a16:rowId xmlns:a16="http://schemas.microsoft.com/office/drawing/2014/main" val="2817064984"/>
                  </a:ext>
                </a:extLst>
              </a:tr>
            </a:tbl>
          </a:graphicData>
        </a:graphic>
      </p:graphicFrame>
      <p:graphicFrame>
        <p:nvGraphicFramePr>
          <p:cNvPr id="45" name="Chart 44">
            <a:extLst>
              <a:ext uri="{FF2B5EF4-FFF2-40B4-BE49-F238E27FC236}">
                <a16:creationId xmlns:a16="http://schemas.microsoft.com/office/drawing/2014/main" id="{5F31DF2B-E9F0-2C1A-CA0C-12EF8F633C8C}"/>
              </a:ext>
            </a:extLst>
          </p:cNvPr>
          <p:cNvGraphicFramePr/>
          <p:nvPr>
            <p:extLst>
              <p:ext uri="{D42A27DB-BD31-4B8C-83A1-F6EECF244321}">
                <p14:modId xmlns:p14="http://schemas.microsoft.com/office/powerpoint/2010/main" val="6978998"/>
              </p:ext>
            </p:extLst>
          </p:nvPr>
        </p:nvGraphicFramePr>
        <p:xfrm>
          <a:off x="4722593" y="2044767"/>
          <a:ext cx="2783373" cy="354965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D0308D1D-7307-74CC-6B83-DD21EECFAD08}"/>
              </a:ext>
            </a:extLst>
          </p:cNvPr>
          <p:cNvGrpSpPr/>
          <p:nvPr/>
        </p:nvGrpSpPr>
        <p:grpSpPr>
          <a:xfrm>
            <a:off x="4424887" y="4349534"/>
            <a:ext cx="429378" cy="397091"/>
            <a:chOff x="4489539" y="4561969"/>
            <a:chExt cx="429378" cy="397091"/>
          </a:xfrm>
        </p:grpSpPr>
        <p:sp>
          <p:nvSpPr>
            <p:cNvPr id="47" name="Freeform 46">
              <a:extLst>
                <a:ext uri="{FF2B5EF4-FFF2-40B4-BE49-F238E27FC236}">
                  <a16:creationId xmlns:a16="http://schemas.microsoft.com/office/drawing/2014/main" id="{B6B6AEDD-9D1A-E0E5-3840-B181D58971C3}"/>
                </a:ext>
              </a:extLst>
            </p:cNvPr>
            <p:cNvSpPr>
              <a:spLocks noEditPoints="1"/>
            </p:cNvSpPr>
            <p:nvPr/>
          </p:nvSpPr>
          <p:spPr bwMode="auto">
            <a:xfrm>
              <a:off x="4629425" y="4561969"/>
              <a:ext cx="289492" cy="293467"/>
            </a:xfrm>
            <a:custGeom>
              <a:avLst/>
              <a:gdLst>
                <a:gd name="T0" fmla="*/ 656 w 2184"/>
                <a:gd name="T1" fmla="*/ 771 h 2214"/>
                <a:gd name="T2" fmla="*/ 487 w 2184"/>
                <a:gd name="T3" fmla="*/ 857 h 2214"/>
                <a:gd name="T4" fmla="*/ 366 w 2184"/>
                <a:gd name="T5" fmla="*/ 984 h 2214"/>
                <a:gd name="T6" fmla="*/ 313 w 2184"/>
                <a:gd name="T7" fmla="*/ 1065 h 2214"/>
                <a:gd name="T8" fmla="*/ 262 w 2184"/>
                <a:gd name="T9" fmla="*/ 1182 h 2214"/>
                <a:gd name="T10" fmla="*/ 236 w 2184"/>
                <a:gd name="T11" fmla="*/ 1370 h 2214"/>
                <a:gd name="T12" fmla="*/ 281 w 2184"/>
                <a:gd name="T13" fmla="*/ 1603 h 2214"/>
                <a:gd name="T14" fmla="*/ 401 w 2184"/>
                <a:gd name="T15" fmla="*/ 1781 h 2214"/>
                <a:gd name="T16" fmla="*/ 571 w 2184"/>
                <a:gd name="T17" fmla="*/ 1902 h 2214"/>
                <a:gd name="T18" fmla="*/ 771 w 2184"/>
                <a:gd name="T19" fmla="*/ 1962 h 2214"/>
                <a:gd name="T20" fmla="*/ 980 w 2184"/>
                <a:gd name="T21" fmla="*/ 1958 h 2214"/>
                <a:gd name="T22" fmla="*/ 1179 w 2184"/>
                <a:gd name="T23" fmla="*/ 1889 h 2214"/>
                <a:gd name="T24" fmla="*/ 1345 w 2184"/>
                <a:gd name="T25" fmla="*/ 1749 h 2214"/>
                <a:gd name="T26" fmla="*/ 1465 w 2184"/>
                <a:gd name="T27" fmla="*/ 1514 h 2214"/>
                <a:gd name="T28" fmla="*/ 1476 w 2184"/>
                <a:gd name="T29" fmla="*/ 1247 h 2214"/>
                <a:gd name="T30" fmla="*/ 1376 w 2184"/>
                <a:gd name="T31" fmla="*/ 1017 h 2214"/>
                <a:gd name="T32" fmla="*/ 1195 w 2184"/>
                <a:gd name="T33" fmla="*/ 844 h 2214"/>
                <a:gd name="T34" fmla="*/ 960 w 2184"/>
                <a:gd name="T35" fmla="*/ 752 h 2214"/>
                <a:gd name="T36" fmla="*/ 2045 w 2184"/>
                <a:gd name="T37" fmla="*/ 0 h 2214"/>
                <a:gd name="T38" fmla="*/ 2184 w 2184"/>
                <a:gd name="T39" fmla="*/ 794 h 2214"/>
                <a:gd name="T40" fmla="*/ 1852 w 2184"/>
                <a:gd name="T41" fmla="*/ 497 h 2214"/>
                <a:gd name="T42" fmla="*/ 1636 w 2184"/>
                <a:gd name="T43" fmla="*/ 715 h 2214"/>
                <a:gd name="T44" fmla="*/ 1614 w 2184"/>
                <a:gd name="T45" fmla="*/ 951 h 2214"/>
                <a:gd name="T46" fmla="*/ 1703 w 2184"/>
                <a:gd name="T47" fmla="*/ 1223 h 2214"/>
                <a:gd name="T48" fmla="*/ 1698 w 2184"/>
                <a:gd name="T49" fmla="*/ 1498 h 2214"/>
                <a:gd name="T50" fmla="*/ 1612 w 2184"/>
                <a:gd name="T51" fmla="*/ 1756 h 2214"/>
                <a:gd name="T52" fmla="*/ 1452 w 2184"/>
                <a:gd name="T53" fmla="*/ 1975 h 2214"/>
                <a:gd name="T54" fmla="*/ 1230 w 2184"/>
                <a:gd name="T55" fmla="*/ 2134 h 2214"/>
                <a:gd name="T56" fmla="*/ 956 w 2184"/>
                <a:gd name="T57" fmla="*/ 2210 h 2214"/>
                <a:gd name="T58" fmla="*/ 648 w 2184"/>
                <a:gd name="T59" fmla="*/ 2190 h 2214"/>
                <a:gd name="T60" fmla="*/ 392 w 2184"/>
                <a:gd name="T61" fmla="*/ 2081 h 2214"/>
                <a:gd name="T62" fmla="*/ 194 w 2184"/>
                <a:gd name="T63" fmla="*/ 1903 h 2214"/>
                <a:gd name="T64" fmla="*/ 61 w 2184"/>
                <a:gd name="T65" fmla="*/ 1674 h 2214"/>
                <a:gd name="T66" fmla="*/ 2 w 2184"/>
                <a:gd name="T67" fmla="*/ 1412 h 2214"/>
                <a:gd name="T68" fmla="*/ 22 w 2184"/>
                <a:gd name="T69" fmla="*/ 1149 h 2214"/>
                <a:gd name="T70" fmla="*/ 117 w 2184"/>
                <a:gd name="T71" fmla="*/ 912 h 2214"/>
                <a:gd name="T72" fmla="*/ 283 w 2184"/>
                <a:gd name="T73" fmla="*/ 710 h 2214"/>
                <a:gd name="T74" fmla="*/ 512 w 2184"/>
                <a:gd name="T75" fmla="*/ 566 h 2214"/>
                <a:gd name="T76" fmla="*/ 795 w 2184"/>
                <a:gd name="T77" fmla="*/ 500 h 2214"/>
                <a:gd name="T78" fmla="*/ 1064 w 2184"/>
                <a:gd name="T79" fmla="*/ 519 h 2214"/>
                <a:gd name="T80" fmla="*/ 1248 w 2184"/>
                <a:gd name="T81" fmla="*/ 594 h 2214"/>
                <a:gd name="T82" fmla="*/ 1478 w 2184"/>
                <a:gd name="T83" fmla="*/ 541 h 2214"/>
                <a:gd name="T84" fmla="*/ 1724 w 2184"/>
                <a:gd name="T85" fmla="*/ 298 h 2214"/>
                <a:gd name="T86" fmla="*/ 1363 w 2184"/>
                <a:gd name="T87" fmla="*/ 184 h 2214"/>
                <a:gd name="T88" fmla="*/ 1362 w 2184"/>
                <a:gd name="T89" fmla="*/ 54 h 2214"/>
                <a:gd name="T90" fmla="*/ 1468 w 2184"/>
                <a:gd name="T91" fmla="*/ 2 h 2214"/>
                <a:gd name="T92" fmla="*/ 1720 w 2184"/>
                <a:gd name="T93" fmla="*/ 2 h 2214"/>
                <a:gd name="T94" fmla="*/ 1986 w 2184"/>
                <a:gd name="T95" fmla="*/ 0 h 2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84" h="2214">
                  <a:moveTo>
                    <a:pt x="832" y="742"/>
                  </a:moveTo>
                  <a:lnTo>
                    <a:pt x="766" y="747"/>
                  </a:lnTo>
                  <a:lnTo>
                    <a:pt x="708" y="758"/>
                  </a:lnTo>
                  <a:lnTo>
                    <a:pt x="656" y="771"/>
                  </a:lnTo>
                  <a:lnTo>
                    <a:pt x="608" y="789"/>
                  </a:lnTo>
                  <a:lnTo>
                    <a:pt x="563" y="808"/>
                  </a:lnTo>
                  <a:lnTo>
                    <a:pt x="523" y="832"/>
                  </a:lnTo>
                  <a:lnTo>
                    <a:pt x="487" y="857"/>
                  </a:lnTo>
                  <a:lnTo>
                    <a:pt x="453" y="886"/>
                  </a:lnTo>
                  <a:lnTo>
                    <a:pt x="422" y="917"/>
                  </a:lnTo>
                  <a:lnTo>
                    <a:pt x="393" y="950"/>
                  </a:lnTo>
                  <a:lnTo>
                    <a:pt x="366" y="984"/>
                  </a:lnTo>
                  <a:lnTo>
                    <a:pt x="342" y="1021"/>
                  </a:lnTo>
                  <a:lnTo>
                    <a:pt x="334" y="1031"/>
                  </a:lnTo>
                  <a:lnTo>
                    <a:pt x="326" y="1046"/>
                  </a:lnTo>
                  <a:lnTo>
                    <a:pt x="313" y="1065"/>
                  </a:lnTo>
                  <a:lnTo>
                    <a:pt x="301" y="1089"/>
                  </a:lnTo>
                  <a:lnTo>
                    <a:pt x="288" y="1117"/>
                  </a:lnTo>
                  <a:lnTo>
                    <a:pt x="274" y="1148"/>
                  </a:lnTo>
                  <a:lnTo>
                    <a:pt x="262" y="1182"/>
                  </a:lnTo>
                  <a:lnTo>
                    <a:pt x="252" y="1220"/>
                  </a:lnTo>
                  <a:lnTo>
                    <a:pt x="243" y="1261"/>
                  </a:lnTo>
                  <a:lnTo>
                    <a:pt x="238" y="1304"/>
                  </a:lnTo>
                  <a:lnTo>
                    <a:pt x="236" y="1370"/>
                  </a:lnTo>
                  <a:lnTo>
                    <a:pt x="240" y="1433"/>
                  </a:lnTo>
                  <a:lnTo>
                    <a:pt x="248" y="1493"/>
                  </a:lnTo>
                  <a:lnTo>
                    <a:pt x="263" y="1549"/>
                  </a:lnTo>
                  <a:lnTo>
                    <a:pt x="281" y="1603"/>
                  </a:lnTo>
                  <a:lnTo>
                    <a:pt x="306" y="1652"/>
                  </a:lnTo>
                  <a:lnTo>
                    <a:pt x="333" y="1699"/>
                  </a:lnTo>
                  <a:lnTo>
                    <a:pt x="365" y="1742"/>
                  </a:lnTo>
                  <a:lnTo>
                    <a:pt x="401" y="1781"/>
                  </a:lnTo>
                  <a:lnTo>
                    <a:pt x="439" y="1817"/>
                  </a:lnTo>
                  <a:lnTo>
                    <a:pt x="481" y="1849"/>
                  </a:lnTo>
                  <a:lnTo>
                    <a:pt x="524" y="1877"/>
                  </a:lnTo>
                  <a:lnTo>
                    <a:pt x="571" y="1902"/>
                  </a:lnTo>
                  <a:lnTo>
                    <a:pt x="619" y="1922"/>
                  </a:lnTo>
                  <a:lnTo>
                    <a:pt x="668" y="1940"/>
                  </a:lnTo>
                  <a:lnTo>
                    <a:pt x="720" y="1952"/>
                  </a:lnTo>
                  <a:lnTo>
                    <a:pt x="771" y="1962"/>
                  </a:lnTo>
                  <a:lnTo>
                    <a:pt x="823" y="1967"/>
                  </a:lnTo>
                  <a:lnTo>
                    <a:pt x="876" y="1968"/>
                  </a:lnTo>
                  <a:lnTo>
                    <a:pt x="929" y="1965"/>
                  </a:lnTo>
                  <a:lnTo>
                    <a:pt x="980" y="1958"/>
                  </a:lnTo>
                  <a:lnTo>
                    <a:pt x="1032" y="1947"/>
                  </a:lnTo>
                  <a:lnTo>
                    <a:pt x="1083" y="1932"/>
                  </a:lnTo>
                  <a:lnTo>
                    <a:pt x="1132" y="1913"/>
                  </a:lnTo>
                  <a:lnTo>
                    <a:pt x="1179" y="1889"/>
                  </a:lnTo>
                  <a:lnTo>
                    <a:pt x="1224" y="1861"/>
                  </a:lnTo>
                  <a:lnTo>
                    <a:pt x="1267" y="1828"/>
                  </a:lnTo>
                  <a:lnTo>
                    <a:pt x="1308" y="1791"/>
                  </a:lnTo>
                  <a:lnTo>
                    <a:pt x="1345" y="1749"/>
                  </a:lnTo>
                  <a:lnTo>
                    <a:pt x="1379" y="1704"/>
                  </a:lnTo>
                  <a:lnTo>
                    <a:pt x="1409" y="1653"/>
                  </a:lnTo>
                  <a:lnTo>
                    <a:pt x="1442" y="1583"/>
                  </a:lnTo>
                  <a:lnTo>
                    <a:pt x="1465" y="1514"/>
                  </a:lnTo>
                  <a:lnTo>
                    <a:pt x="1480" y="1445"/>
                  </a:lnTo>
                  <a:lnTo>
                    <a:pt x="1486" y="1378"/>
                  </a:lnTo>
                  <a:lnTo>
                    <a:pt x="1485" y="1312"/>
                  </a:lnTo>
                  <a:lnTo>
                    <a:pt x="1476" y="1247"/>
                  </a:lnTo>
                  <a:lnTo>
                    <a:pt x="1460" y="1186"/>
                  </a:lnTo>
                  <a:lnTo>
                    <a:pt x="1438" y="1127"/>
                  </a:lnTo>
                  <a:lnTo>
                    <a:pt x="1410" y="1070"/>
                  </a:lnTo>
                  <a:lnTo>
                    <a:pt x="1376" y="1017"/>
                  </a:lnTo>
                  <a:lnTo>
                    <a:pt x="1337" y="968"/>
                  </a:lnTo>
                  <a:lnTo>
                    <a:pt x="1293" y="923"/>
                  </a:lnTo>
                  <a:lnTo>
                    <a:pt x="1245" y="881"/>
                  </a:lnTo>
                  <a:lnTo>
                    <a:pt x="1195" y="844"/>
                  </a:lnTo>
                  <a:lnTo>
                    <a:pt x="1139" y="813"/>
                  </a:lnTo>
                  <a:lnTo>
                    <a:pt x="1081" y="786"/>
                  </a:lnTo>
                  <a:lnTo>
                    <a:pt x="1021" y="765"/>
                  </a:lnTo>
                  <a:lnTo>
                    <a:pt x="960" y="752"/>
                  </a:lnTo>
                  <a:lnTo>
                    <a:pt x="897" y="743"/>
                  </a:lnTo>
                  <a:lnTo>
                    <a:pt x="832" y="742"/>
                  </a:lnTo>
                  <a:close/>
                  <a:moveTo>
                    <a:pt x="1986" y="0"/>
                  </a:moveTo>
                  <a:lnTo>
                    <a:pt x="2045" y="0"/>
                  </a:lnTo>
                  <a:lnTo>
                    <a:pt x="2098" y="0"/>
                  </a:lnTo>
                  <a:lnTo>
                    <a:pt x="2145" y="2"/>
                  </a:lnTo>
                  <a:lnTo>
                    <a:pt x="2184" y="2"/>
                  </a:lnTo>
                  <a:lnTo>
                    <a:pt x="2184" y="794"/>
                  </a:lnTo>
                  <a:lnTo>
                    <a:pt x="1956" y="794"/>
                  </a:lnTo>
                  <a:lnTo>
                    <a:pt x="1956" y="407"/>
                  </a:lnTo>
                  <a:lnTo>
                    <a:pt x="1905" y="450"/>
                  </a:lnTo>
                  <a:lnTo>
                    <a:pt x="1852" y="497"/>
                  </a:lnTo>
                  <a:lnTo>
                    <a:pt x="1799" y="549"/>
                  </a:lnTo>
                  <a:lnTo>
                    <a:pt x="1745" y="603"/>
                  </a:lnTo>
                  <a:lnTo>
                    <a:pt x="1691" y="658"/>
                  </a:lnTo>
                  <a:lnTo>
                    <a:pt x="1636" y="715"/>
                  </a:lnTo>
                  <a:lnTo>
                    <a:pt x="1584" y="769"/>
                  </a:lnTo>
                  <a:lnTo>
                    <a:pt x="1532" y="822"/>
                  </a:lnTo>
                  <a:lnTo>
                    <a:pt x="1576" y="886"/>
                  </a:lnTo>
                  <a:lnTo>
                    <a:pt x="1614" y="951"/>
                  </a:lnTo>
                  <a:lnTo>
                    <a:pt x="1645" y="1017"/>
                  </a:lnTo>
                  <a:lnTo>
                    <a:pt x="1671" y="1085"/>
                  </a:lnTo>
                  <a:lnTo>
                    <a:pt x="1689" y="1154"/>
                  </a:lnTo>
                  <a:lnTo>
                    <a:pt x="1703" y="1223"/>
                  </a:lnTo>
                  <a:lnTo>
                    <a:pt x="1710" y="1292"/>
                  </a:lnTo>
                  <a:lnTo>
                    <a:pt x="1711" y="1362"/>
                  </a:lnTo>
                  <a:lnTo>
                    <a:pt x="1708" y="1431"/>
                  </a:lnTo>
                  <a:lnTo>
                    <a:pt x="1698" y="1498"/>
                  </a:lnTo>
                  <a:lnTo>
                    <a:pt x="1684" y="1566"/>
                  </a:lnTo>
                  <a:lnTo>
                    <a:pt x="1665" y="1631"/>
                  </a:lnTo>
                  <a:lnTo>
                    <a:pt x="1640" y="1695"/>
                  </a:lnTo>
                  <a:lnTo>
                    <a:pt x="1612" y="1756"/>
                  </a:lnTo>
                  <a:lnTo>
                    <a:pt x="1577" y="1815"/>
                  </a:lnTo>
                  <a:lnTo>
                    <a:pt x="1540" y="1872"/>
                  </a:lnTo>
                  <a:lnTo>
                    <a:pt x="1497" y="1926"/>
                  </a:lnTo>
                  <a:lnTo>
                    <a:pt x="1452" y="1975"/>
                  </a:lnTo>
                  <a:lnTo>
                    <a:pt x="1401" y="2022"/>
                  </a:lnTo>
                  <a:lnTo>
                    <a:pt x="1348" y="2064"/>
                  </a:lnTo>
                  <a:lnTo>
                    <a:pt x="1291" y="2101"/>
                  </a:lnTo>
                  <a:lnTo>
                    <a:pt x="1230" y="2134"/>
                  </a:lnTo>
                  <a:lnTo>
                    <a:pt x="1166" y="2161"/>
                  </a:lnTo>
                  <a:lnTo>
                    <a:pt x="1099" y="2183"/>
                  </a:lnTo>
                  <a:lnTo>
                    <a:pt x="1028" y="2199"/>
                  </a:lnTo>
                  <a:lnTo>
                    <a:pt x="956" y="2210"/>
                  </a:lnTo>
                  <a:lnTo>
                    <a:pt x="875" y="2214"/>
                  </a:lnTo>
                  <a:lnTo>
                    <a:pt x="796" y="2213"/>
                  </a:lnTo>
                  <a:lnTo>
                    <a:pt x="721" y="2204"/>
                  </a:lnTo>
                  <a:lnTo>
                    <a:pt x="648" y="2190"/>
                  </a:lnTo>
                  <a:lnTo>
                    <a:pt x="579" y="2171"/>
                  </a:lnTo>
                  <a:lnTo>
                    <a:pt x="513" y="2145"/>
                  </a:lnTo>
                  <a:lnTo>
                    <a:pt x="451" y="2115"/>
                  </a:lnTo>
                  <a:lnTo>
                    <a:pt x="392" y="2081"/>
                  </a:lnTo>
                  <a:lnTo>
                    <a:pt x="337" y="2043"/>
                  </a:lnTo>
                  <a:lnTo>
                    <a:pt x="285" y="2000"/>
                  </a:lnTo>
                  <a:lnTo>
                    <a:pt x="237" y="1953"/>
                  </a:lnTo>
                  <a:lnTo>
                    <a:pt x="194" y="1903"/>
                  </a:lnTo>
                  <a:lnTo>
                    <a:pt x="153" y="1850"/>
                  </a:lnTo>
                  <a:lnTo>
                    <a:pt x="119" y="1793"/>
                  </a:lnTo>
                  <a:lnTo>
                    <a:pt x="87" y="1735"/>
                  </a:lnTo>
                  <a:lnTo>
                    <a:pt x="61" y="1674"/>
                  </a:lnTo>
                  <a:lnTo>
                    <a:pt x="39" y="1611"/>
                  </a:lnTo>
                  <a:lnTo>
                    <a:pt x="22" y="1546"/>
                  </a:lnTo>
                  <a:lnTo>
                    <a:pt x="9" y="1480"/>
                  </a:lnTo>
                  <a:lnTo>
                    <a:pt x="2" y="1412"/>
                  </a:lnTo>
                  <a:lnTo>
                    <a:pt x="0" y="1344"/>
                  </a:lnTo>
                  <a:lnTo>
                    <a:pt x="2" y="1276"/>
                  </a:lnTo>
                  <a:lnTo>
                    <a:pt x="9" y="1212"/>
                  </a:lnTo>
                  <a:lnTo>
                    <a:pt x="22" y="1149"/>
                  </a:lnTo>
                  <a:lnTo>
                    <a:pt x="38" y="1087"/>
                  </a:lnTo>
                  <a:lnTo>
                    <a:pt x="60" y="1027"/>
                  </a:lnTo>
                  <a:lnTo>
                    <a:pt x="86" y="968"/>
                  </a:lnTo>
                  <a:lnTo>
                    <a:pt x="117" y="912"/>
                  </a:lnTo>
                  <a:lnTo>
                    <a:pt x="152" y="857"/>
                  </a:lnTo>
                  <a:lnTo>
                    <a:pt x="192" y="805"/>
                  </a:lnTo>
                  <a:lnTo>
                    <a:pt x="235" y="755"/>
                  </a:lnTo>
                  <a:lnTo>
                    <a:pt x="283" y="710"/>
                  </a:lnTo>
                  <a:lnTo>
                    <a:pt x="334" y="668"/>
                  </a:lnTo>
                  <a:lnTo>
                    <a:pt x="390" y="630"/>
                  </a:lnTo>
                  <a:lnTo>
                    <a:pt x="449" y="596"/>
                  </a:lnTo>
                  <a:lnTo>
                    <a:pt x="512" y="566"/>
                  </a:lnTo>
                  <a:lnTo>
                    <a:pt x="577" y="541"/>
                  </a:lnTo>
                  <a:lnTo>
                    <a:pt x="647" y="522"/>
                  </a:lnTo>
                  <a:lnTo>
                    <a:pt x="720" y="507"/>
                  </a:lnTo>
                  <a:lnTo>
                    <a:pt x="795" y="500"/>
                  </a:lnTo>
                  <a:lnTo>
                    <a:pt x="873" y="497"/>
                  </a:lnTo>
                  <a:lnTo>
                    <a:pt x="956" y="502"/>
                  </a:lnTo>
                  <a:lnTo>
                    <a:pt x="1012" y="508"/>
                  </a:lnTo>
                  <a:lnTo>
                    <a:pt x="1064" y="519"/>
                  </a:lnTo>
                  <a:lnTo>
                    <a:pt x="1112" y="533"/>
                  </a:lnTo>
                  <a:lnTo>
                    <a:pt x="1159" y="550"/>
                  </a:lnTo>
                  <a:lnTo>
                    <a:pt x="1203" y="571"/>
                  </a:lnTo>
                  <a:lnTo>
                    <a:pt x="1248" y="594"/>
                  </a:lnTo>
                  <a:lnTo>
                    <a:pt x="1294" y="621"/>
                  </a:lnTo>
                  <a:lnTo>
                    <a:pt x="1342" y="652"/>
                  </a:lnTo>
                  <a:lnTo>
                    <a:pt x="1411" y="598"/>
                  </a:lnTo>
                  <a:lnTo>
                    <a:pt x="1478" y="541"/>
                  </a:lnTo>
                  <a:lnTo>
                    <a:pt x="1540" y="481"/>
                  </a:lnTo>
                  <a:lnTo>
                    <a:pt x="1602" y="421"/>
                  </a:lnTo>
                  <a:lnTo>
                    <a:pt x="1664" y="359"/>
                  </a:lnTo>
                  <a:lnTo>
                    <a:pt x="1724" y="298"/>
                  </a:lnTo>
                  <a:lnTo>
                    <a:pt x="1787" y="238"/>
                  </a:lnTo>
                  <a:lnTo>
                    <a:pt x="1372" y="238"/>
                  </a:lnTo>
                  <a:lnTo>
                    <a:pt x="1367" y="213"/>
                  </a:lnTo>
                  <a:lnTo>
                    <a:pt x="1363" y="184"/>
                  </a:lnTo>
                  <a:lnTo>
                    <a:pt x="1361" y="153"/>
                  </a:lnTo>
                  <a:lnTo>
                    <a:pt x="1360" y="120"/>
                  </a:lnTo>
                  <a:lnTo>
                    <a:pt x="1360" y="86"/>
                  </a:lnTo>
                  <a:lnTo>
                    <a:pt x="1362" y="54"/>
                  </a:lnTo>
                  <a:lnTo>
                    <a:pt x="1366" y="26"/>
                  </a:lnTo>
                  <a:lnTo>
                    <a:pt x="1372" y="2"/>
                  </a:lnTo>
                  <a:lnTo>
                    <a:pt x="1416" y="2"/>
                  </a:lnTo>
                  <a:lnTo>
                    <a:pt x="1468" y="2"/>
                  </a:lnTo>
                  <a:lnTo>
                    <a:pt x="1526" y="2"/>
                  </a:lnTo>
                  <a:lnTo>
                    <a:pt x="1587" y="2"/>
                  </a:lnTo>
                  <a:lnTo>
                    <a:pt x="1652" y="2"/>
                  </a:lnTo>
                  <a:lnTo>
                    <a:pt x="1720" y="2"/>
                  </a:lnTo>
                  <a:lnTo>
                    <a:pt x="1789" y="0"/>
                  </a:lnTo>
                  <a:lnTo>
                    <a:pt x="1857" y="0"/>
                  </a:lnTo>
                  <a:lnTo>
                    <a:pt x="1922" y="0"/>
                  </a:lnTo>
                  <a:lnTo>
                    <a:pt x="1986" y="0"/>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NZ" dirty="0"/>
            </a:p>
          </p:txBody>
        </p:sp>
        <p:sp>
          <p:nvSpPr>
            <p:cNvPr id="48" name="Freeform 47">
              <a:extLst>
                <a:ext uri="{FF2B5EF4-FFF2-40B4-BE49-F238E27FC236}">
                  <a16:creationId xmlns:a16="http://schemas.microsoft.com/office/drawing/2014/main" id="{FFE9A9E7-FE8A-BC37-B17C-6CC2B36E4D81}"/>
                </a:ext>
              </a:extLst>
            </p:cNvPr>
            <p:cNvSpPr>
              <a:spLocks noEditPoints="1"/>
            </p:cNvSpPr>
            <p:nvPr/>
          </p:nvSpPr>
          <p:spPr bwMode="auto">
            <a:xfrm>
              <a:off x="4489539" y="4628496"/>
              <a:ext cx="237820" cy="330564"/>
            </a:xfrm>
            <a:custGeom>
              <a:avLst/>
              <a:gdLst>
                <a:gd name="T0" fmla="*/ 748 w 1797"/>
                <a:gd name="T1" fmla="*/ 271 h 2496"/>
                <a:gd name="T2" fmla="*/ 571 w 1797"/>
                <a:gd name="T3" fmla="*/ 338 h 2496"/>
                <a:gd name="T4" fmla="*/ 431 w 1797"/>
                <a:gd name="T5" fmla="*/ 442 h 2496"/>
                <a:gd name="T6" fmla="*/ 334 w 1797"/>
                <a:gd name="T7" fmla="*/ 570 h 2496"/>
                <a:gd name="T8" fmla="*/ 309 w 1797"/>
                <a:gd name="T9" fmla="*/ 619 h 2496"/>
                <a:gd name="T10" fmla="*/ 277 w 1797"/>
                <a:gd name="T11" fmla="*/ 709 h 2496"/>
                <a:gd name="T12" fmla="*/ 249 w 1797"/>
                <a:gd name="T13" fmla="*/ 854 h 2496"/>
                <a:gd name="T14" fmla="*/ 257 w 1797"/>
                <a:gd name="T15" fmla="*/ 1040 h 2496"/>
                <a:gd name="T16" fmla="*/ 313 w 1797"/>
                <a:gd name="T17" fmla="*/ 1199 h 2496"/>
                <a:gd name="T18" fmla="*/ 409 w 1797"/>
                <a:gd name="T19" fmla="*/ 1328 h 2496"/>
                <a:gd name="T20" fmla="*/ 533 w 1797"/>
                <a:gd name="T21" fmla="*/ 1427 h 2496"/>
                <a:gd name="T22" fmla="*/ 679 w 1797"/>
                <a:gd name="T23" fmla="*/ 1495 h 2496"/>
                <a:gd name="T24" fmla="*/ 838 w 1797"/>
                <a:gd name="T25" fmla="*/ 1529 h 2496"/>
                <a:gd name="T26" fmla="*/ 1001 w 1797"/>
                <a:gd name="T27" fmla="*/ 1527 h 2496"/>
                <a:gd name="T28" fmla="*/ 1158 w 1797"/>
                <a:gd name="T29" fmla="*/ 1488 h 2496"/>
                <a:gd name="T30" fmla="*/ 1301 w 1797"/>
                <a:gd name="T31" fmla="*/ 1408 h 2496"/>
                <a:gd name="T32" fmla="*/ 1421 w 1797"/>
                <a:gd name="T33" fmla="*/ 1288 h 2496"/>
                <a:gd name="T34" fmla="*/ 1508 w 1797"/>
                <a:gd name="T35" fmla="*/ 1132 h 2496"/>
                <a:gd name="T36" fmla="*/ 1540 w 1797"/>
                <a:gd name="T37" fmla="*/ 966 h 2496"/>
                <a:gd name="T38" fmla="*/ 1530 w 1797"/>
                <a:gd name="T39" fmla="*/ 794 h 2496"/>
                <a:gd name="T40" fmla="*/ 1487 w 1797"/>
                <a:gd name="T41" fmla="*/ 634 h 2496"/>
                <a:gd name="T42" fmla="*/ 1418 w 1797"/>
                <a:gd name="T43" fmla="*/ 501 h 2496"/>
                <a:gd name="T44" fmla="*/ 1311 w 1797"/>
                <a:gd name="T45" fmla="*/ 391 h 2496"/>
                <a:gd name="T46" fmla="*/ 1151 w 1797"/>
                <a:gd name="T47" fmla="*/ 301 h 2496"/>
                <a:gd name="T48" fmla="*/ 957 w 1797"/>
                <a:gd name="T49" fmla="*/ 257 h 2496"/>
                <a:gd name="T50" fmla="*/ 955 w 1797"/>
                <a:gd name="T51" fmla="*/ 1 h 2496"/>
                <a:gd name="T52" fmla="*/ 1186 w 1797"/>
                <a:gd name="T53" fmla="*/ 41 h 2496"/>
                <a:gd name="T54" fmla="*/ 1387 w 1797"/>
                <a:gd name="T55" fmla="*/ 132 h 2496"/>
                <a:gd name="T56" fmla="*/ 1553 w 1797"/>
                <a:gd name="T57" fmla="*/ 268 h 2496"/>
                <a:gd name="T58" fmla="*/ 1680 w 1797"/>
                <a:gd name="T59" fmla="*/ 439 h 2496"/>
                <a:gd name="T60" fmla="*/ 1762 w 1797"/>
                <a:gd name="T61" fmla="*/ 639 h 2496"/>
                <a:gd name="T62" fmla="*/ 1797 w 1797"/>
                <a:gd name="T63" fmla="*/ 863 h 2496"/>
                <a:gd name="T64" fmla="*/ 1778 w 1797"/>
                <a:gd name="T65" fmla="*/ 1099 h 2496"/>
                <a:gd name="T66" fmla="*/ 1708 w 1797"/>
                <a:gd name="T67" fmla="*/ 1303 h 2496"/>
                <a:gd name="T68" fmla="*/ 1591 w 1797"/>
                <a:gd name="T69" fmla="*/ 1475 h 2496"/>
                <a:gd name="T70" fmla="*/ 1434 w 1797"/>
                <a:gd name="T71" fmla="*/ 1612 h 2496"/>
                <a:gd name="T72" fmla="*/ 1242 w 1797"/>
                <a:gd name="T73" fmla="*/ 1714 h 2496"/>
                <a:gd name="T74" fmla="*/ 1023 w 1797"/>
                <a:gd name="T75" fmla="*/ 1779 h 2496"/>
                <a:gd name="T76" fmla="*/ 1021 w 1797"/>
                <a:gd name="T77" fmla="*/ 1821 h 2496"/>
                <a:gd name="T78" fmla="*/ 1020 w 1797"/>
                <a:gd name="T79" fmla="*/ 1876 h 2496"/>
                <a:gd name="T80" fmla="*/ 1136 w 1797"/>
                <a:gd name="T81" fmla="*/ 1902 h 2496"/>
                <a:gd name="T82" fmla="*/ 1334 w 1797"/>
                <a:gd name="T83" fmla="*/ 1901 h 2496"/>
                <a:gd name="T84" fmla="*/ 1532 w 1797"/>
                <a:gd name="T85" fmla="*/ 1901 h 2496"/>
                <a:gd name="T86" fmla="*/ 1021 w 1797"/>
                <a:gd name="T87" fmla="*/ 2171 h 2496"/>
                <a:gd name="T88" fmla="*/ 1023 w 1797"/>
                <a:gd name="T89" fmla="*/ 2271 h 2496"/>
                <a:gd name="T90" fmla="*/ 1024 w 1797"/>
                <a:gd name="T91" fmla="*/ 2383 h 2496"/>
                <a:gd name="T92" fmla="*/ 1018 w 1797"/>
                <a:gd name="T93" fmla="*/ 2475 h 2496"/>
                <a:gd name="T94" fmla="*/ 768 w 1797"/>
                <a:gd name="T95" fmla="*/ 2147 h 2496"/>
                <a:gd name="T96" fmla="*/ 768 w 1797"/>
                <a:gd name="T97" fmla="*/ 1901 h 2496"/>
                <a:gd name="T98" fmla="*/ 635 w 1797"/>
                <a:gd name="T99" fmla="*/ 1748 h 2496"/>
                <a:gd name="T100" fmla="*/ 453 w 1797"/>
                <a:gd name="T101" fmla="*/ 1666 h 2496"/>
                <a:gd name="T102" fmla="*/ 293 w 1797"/>
                <a:gd name="T103" fmla="*/ 1555 h 2496"/>
                <a:gd name="T104" fmla="*/ 162 w 1797"/>
                <a:gd name="T105" fmla="*/ 1415 h 2496"/>
                <a:gd name="T106" fmla="*/ 66 w 1797"/>
                <a:gd name="T107" fmla="*/ 1244 h 2496"/>
                <a:gd name="T108" fmla="*/ 11 w 1797"/>
                <a:gd name="T109" fmla="*/ 1042 h 2496"/>
                <a:gd name="T110" fmla="*/ 4 w 1797"/>
                <a:gd name="T111" fmla="*/ 809 h 2496"/>
                <a:gd name="T112" fmla="*/ 55 w 1797"/>
                <a:gd name="T113" fmla="*/ 584 h 2496"/>
                <a:gd name="T114" fmla="*/ 159 w 1797"/>
                <a:gd name="T115" fmla="*/ 383 h 2496"/>
                <a:gd name="T116" fmla="*/ 306 w 1797"/>
                <a:gd name="T117" fmla="*/ 215 h 2496"/>
                <a:gd name="T118" fmla="*/ 492 w 1797"/>
                <a:gd name="T119" fmla="*/ 89 h 2496"/>
                <a:gd name="T120" fmla="*/ 709 w 1797"/>
                <a:gd name="T121" fmla="*/ 16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7" h="2496">
                  <a:moveTo>
                    <a:pt x="887" y="254"/>
                  </a:moveTo>
                  <a:lnTo>
                    <a:pt x="815" y="259"/>
                  </a:lnTo>
                  <a:lnTo>
                    <a:pt x="748" y="271"/>
                  </a:lnTo>
                  <a:lnTo>
                    <a:pt x="685" y="289"/>
                  </a:lnTo>
                  <a:lnTo>
                    <a:pt x="626" y="311"/>
                  </a:lnTo>
                  <a:lnTo>
                    <a:pt x="571" y="338"/>
                  </a:lnTo>
                  <a:lnTo>
                    <a:pt x="521" y="370"/>
                  </a:lnTo>
                  <a:lnTo>
                    <a:pt x="474" y="404"/>
                  </a:lnTo>
                  <a:lnTo>
                    <a:pt x="431" y="442"/>
                  </a:lnTo>
                  <a:lnTo>
                    <a:pt x="394" y="483"/>
                  </a:lnTo>
                  <a:lnTo>
                    <a:pt x="361" y="526"/>
                  </a:lnTo>
                  <a:lnTo>
                    <a:pt x="334" y="570"/>
                  </a:lnTo>
                  <a:lnTo>
                    <a:pt x="327" y="581"/>
                  </a:lnTo>
                  <a:lnTo>
                    <a:pt x="319" y="599"/>
                  </a:lnTo>
                  <a:lnTo>
                    <a:pt x="309" y="619"/>
                  </a:lnTo>
                  <a:lnTo>
                    <a:pt x="299" y="645"/>
                  </a:lnTo>
                  <a:lnTo>
                    <a:pt x="287" y="676"/>
                  </a:lnTo>
                  <a:lnTo>
                    <a:pt x="277" y="709"/>
                  </a:lnTo>
                  <a:lnTo>
                    <a:pt x="266" y="747"/>
                  </a:lnTo>
                  <a:lnTo>
                    <a:pt x="257" y="788"/>
                  </a:lnTo>
                  <a:lnTo>
                    <a:pt x="249" y="854"/>
                  </a:lnTo>
                  <a:lnTo>
                    <a:pt x="245" y="920"/>
                  </a:lnTo>
                  <a:lnTo>
                    <a:pt x="249" y="981"/>
                  </a:lnTo>
                  <a:lnTo>
                    <a:pt x="257" y="1040"/>
                  </a:lnTo>
                  <a:lnTo>
                    <a:pt x="271" y="1095"/>
                  </a:lnTo>
                  <a:lnTo>
                    <a:pt x="289" y="1148"/>
                  </a:lnTo>
                  <a:lnTo>
                    <a:pt x="313" y="1199"/>
                  </a:lnTo>
                  <a:lnTo>
                    <a:pt x="341" y="1244"/>
                  </a:lnTo>
                  <a:lnTo>
                    <a:pt x="373" y="1288"/>
                  </a:lnTo>
                  <a:lnTo>
                    <a:pt x="409" y="1328"/>
                  </a:lnTo>
                  <a:lnTo>
                    <a:pt x="447" y="1365"/>
                  </a:lnTo>
                  <a:lnTo>
                    <a:pt x="489" y="1398"/>
                  </a:lnTo>
                  <a:lnTo>
                    <a:pt x="533" y="1427"/>
                  </a:lnTo>
                  <a:lnTo>
                    <a:pt x="580" y="1454"/>
                  </a:lnTo>
                  <a:lnTo>
                    <a:pt x="629" y="1477"/>
                  </a:lnTo>
                  <a:lnTo>
                    <a:pt x="679" y="1495"/>
                  </a:lnTo>
                  <a:lnTo>
                    <a:pt x="731" y="1510"/>
                  </a:lnTo>
                  <a:lnTo>
                    <a:pt x="784" y="1522"/>
                  </a:lnTo>
                  <a:lnTo>
                    <a:pt x="838" y="1529"/>
                  </a:lnTo>
                  <a:lnTo>
                    <a:pt x="892" y="1532"/>
                  </a:lnTo>
                  <a:lnTo>
                    <a:pt x="946" y="1532"/>
                  </a:lnTo>
                  <a:lnTo>
                    <a:pt x="1001" y="1527"/>
                  </a:lnTo>
                  <a:lnTo>
                    <a:pt x="1053" y="1518"/>
                  </a:lnTo>
                  <a:lnTo>
                    <a:pt x="1106" y="1505"/>
                  </a:lnTo>
                  <a:lnTo>
                    <a:pt x="1158" y="1488"/>
                  </a:lnTo>
                  <a:lnTo>
                    <a:pt x="1207" y="1466"/>
                  </a:lnTo>
                  <a:lnTo>
                    <a:pt x="1255" y="1438"/>
                  </a:lnTo>
                  <a:lnTo>
                    <a:pt x="1301" y="1408"/>
                  </a:lnTo>
                  <a:lnTo>
                    <a:pt x="1344" y="1373"/>
                  </a:lnTo>
                  <a:lnTo>
                    <a:pt x="1385" y="1333"/>
                  </a:lnTo>
                  <a:lnTo>
                    <a:pt x="1421" y="1288"/>
                  </a:lnTo>
                  <a:lnTo>
                    <a:pt x="1456" y="1238"/>
                  </a:lnTo>
                  <a:lnTo>
                    <a:pt x="1485" y="1184"/>
                  </a:lnTo>
                  <a:lnTo>
                    <a:pt x="1508" y="1132"/>
                  </a:lnTo>
                  <a:lnTo>
                    <a:pt x="1524" y="1079"/>
                  </a:lnTo>
                  <a:lnTo>
                    <a:pt x="1533" y="1023"/>
                  </a:lnTo>
                  <a:lnTo>
                    <a:pt x="1540" y="966"/>
                  </a:lnTo>
                  <a:lnTo>
                    <a:pt x="1541" y="908"/>
                  </a:lnTo>
                  <a:lnTo>
                    <a:pt x="1537" y="851"/>
                  </a:lnTo>
                  <a:lnTo>
                    <a:pt x="1530" y="794"/>
                  </a:lnTo>
                  <a:lnTo>
                    <a:pt x="1519" y="739"/>
                  </a:lnTo>
                  <a:lnTo>
                    <a:pt x="1504" y="685"/>
                  </a:lnTo>
                  <a:lnTo>
                    <a:pt x="1487" y="634"/>
                  </a:lnTo>
                  <a:lnTo>
                    <a:pt x="1466" y="585"/>
                  </a:lnTo>
                  <a:lnTo>
                    <a:pt x="1442" y="541"/>
                  </a:lnTo>
                  <a:lnTo>
                    <a:pt x="1418" y="501"/>
                  </a:lnTo>
                  <a:lnTo>
                    <a:pt x="1391" y="467"/>
                  </a:lnTo>
                  <a:lnTo>
                    <a:pt x="1354" y="428"/>
                  </a:lnTo>
                  <a:lnTo>
                    <a:pt x="1311" y="391"/>
                  </a:lnTo>
                  <a:lnTo>
                    <a:pt x="1261" y="358"/>
                  </a:lnTo>
                  <a:lnTo>
                    <a:pt x="1209" y="327"/>
                  </a:lnTo>
                  <a:lnTo>
                    <a:pt x="1151" y="301"/>
                  </a:lnTo>
                  <a:lnTo>
                    <a:pt x="1090" y="280"/>
                  </a:lnTo>
                  <a:lnTo>
                    <a:pt x="1025" y="265"/>
                  </a:lnTo>
                  <a:lnTo>
                    <a:pt x="957" y="257"/>
                  </a:lnTo>
                  <a:lnTo>
                    <a:pt x="887" y="254"/>
                  </a:lnTo>
                  <a:close/>
                  <a:moveTo>
                    <a:pt x="873" y="0"/>
                  </a:moveTo>
                  <a:lnTo>
                    <a:pt x="955" y="1"/>
                  </a:lnTo>
                  <a:lnTo>
                    <a:pt x="1035" y="8"/>
                  </a:lnTo>
                  <a:lnTo>
                    <a:pt x="1113" y="22"/>
                  </a:lnTo>
                  <a:lnTo>
                    <a:pt x="1186" y="41"/>
                  </a:lnTo>
                  <a:lnTo>
                    <a:pt x="1257" y="67"/>
                  </a:lnTo>
                  <a:lnTo>
                    <a:pt x="1324" y="97"/>
                  </a:lnTo>
                  <a:lnTo>
                    <a:pt x="1387" y="132"/>
                  </a:lnTo>
                  <a:lnTo>
                    <a:pt x="1446" y="173"/>
                  </a:lnTo>
                  <a:lnTo>
                    <a:pt x="1501" y="219"/>
                  </a:lnTo>
                  <a:lnTo>
                    <a:pt x="1553" y="268"/>
                  </a:lnTo>
                  <a:lnTo>
                    <a:pt x="1600" y="321"/>
                  </a:lnTo>
                  <a:lnTo>
                    <a:pt x="1643" y="377"/>
                  </a:lnTo>
                  <a:lnTo>
                    <a:pt x="1680" y="439"/>
                  </a:lnTo>
                  <a:lnTo>
                    <a:pt x="1713" y="503"/>
                  </a:lnTo>
                  <a:lnTo>
                    <a:pt x="1740" y="569"/>
                  </a:lnTo>
                  <a:lnTo>
                    <a:pt x="1762" y="639"/>
                  </a:lnTo>
                  <a:lnTo>
                    <a:pt x="1780" y="712"/>
                  </a:lnTo>
                  <a:lnTo>
                    <a:pt x="1792" y="787"/>
                  </a:lnTo>
                  <a:lnTo>
                    <a:pt x="1797" y="863"/>
                  </a:lnTo>
                  <a:lnTo>
                    <a:pt x="1797" y="945"/>
                  </a:lnTo>
                  <a:lnTo>
                    <a:pt x="1791" y="1024"/>
                  </a:lnTo>
                  <a:lnTo>
                    <a:pt x="1778" y="1099"/>
                  </a:lnTo>
                  <a:lnTo>
                    <a:pt x="1760" y="1170"/>
                  </a:lnTo>
                  <a:lnTo>
                    <a:pt x="1736" y="1239"/>
                  </a:lnTo>
                  <a:lnTo>
                    <a:pt x="1708" y="1303"/>
                  </a:lnTo>
                  <a:lnTo>
                    <a:pt x="1674" y="1365"/>
                  </a:lnTo>
                  <a:lnTo>
                    <a:pt x="1634" y="1421"/>
                  </a:lnTo>
                  <a:lnTo>
                    <a:pt x="1591" y="1475"/>
                  </a:lnTo>
                  <a:lnTo>
                    <a:pt x="1542" y="1525"/>
                  </a:lnTo>
                  <a:lnTo>
                    <a:pt x="1490" y="1570"/>
                  </a:lnTo>
                  <a:lnTo>
                    <a:pt x="1434" y="1612"/>
                  </a:lnTo>
                  <a:lnTo>
                    <a:pt x="1373" y="1650"/>
                  </a:lnTo>
                  <a:lnTo>
                    <a:pt x="1309" y="1683"/>
                  </a:lnTo>
                  <a:lnTo>
                    <a:pt x="1242" y="1714"/>
                  </a:lnTo>
                  <a:lnTo>
                    <a:pt x="1172" y="1740"/>
                  </a:lnTo>
                  <a:lnTo>
                    <a:pt x="1099" y="1761"/>
                  </a:lnTo>
                  <a:lnTo>
                    <a:pt x="1023" y="1779"/>
                  </a:lnTo>
                  <a:lnTo>
                    <a:pt x="1020" y="1789"/>
                  </a:lnTo>
                  <a:lnTo>
                    <a:pt x="1020" y="1804"/>
                  </a:lnTo>
                  <a:lnTo>
                    <a:pt x="1021" y="1821"/>
                  </a:lnTo>
                  <a:lnTo>
                    <a:pt x="1023" y="1841"/>
                  </a:lnTo>
                  <a:lnTo>
                    <a:pt x="1023" y="1859"/>
                  </a:lnTo>
                  <a:lnTo>
                    <a:pt x="1020" y="1876"/>
                  </a:lnTo>
                  <a:lnTo>
                    <a:pt x="1013" y="1892"/>
                  </a:lnTo>
                  <a:lnTo>
                    <a:pt x="1073" y="1898"/>
                  </a:lnTo>
                  <a:lnTo>
                    <a:pt x="1136" y="1902"/>
                  </a:lnTo>
                  <a:lnTo>
                    <a:pt x="1201" y="1903"/>
                  </a:lnTo>
                  <a:lnTo>
                    <a:pt x="1268" y="1902"/>
                  </a:lnTo>
                  <a:lnTo>
                    <a:pt x="1334" y="1901"/>
                  </a:lnTo>
                  <a:lnTo>
                    <a:pt x="1402" y="1901"/>
                  </a:lnTo>
                  <a:lnTo>
                    <a:pt x="1468" y="1900"/>
                  </a:lnTo>
                  <a:lnTo>
                    <a:pt x="1532" y="1901"/>
                  </a:lnTo>
                  <a:lnTo>
                    <a:pt x="1532" y="2147"/>
                  </a:lnTo>
                  <a:lnTo>
                    <a:pt x="1023" y="2147"/>
                  </a:lnTo>
                  <a:lnTo>
                    <a:pt x="1021" y="2171"/>
                  </a:lnTo>
                  <a:lnTo>
                    <a:pt x="1021" y="2201"/>
                  </a:lnTo>
                  <a:lnTo>
                    <a:pt x="1021" y="2234"/>
                  </a:lnTo>
                  <a:lnTo>
                    <a:pt x="1023" y="2271"/>
                  </a:lnTo>
                  <a:lnTo>
                    <a:pt x="1023" y="2308"/>
                  </a:lnTo>
                  <a:lnTo>
                    <a:pt x="1024" y="2346"/>
                  </a:lnTo>
                  <a:lnTo>
                    <a:pt x="1024" y="2383"/>
                  </a:lnTo>
                  <a:lnTo>
                    <a:pt x="1023" y="2417"/>
                  </a:lnTo>
                  <a:lnTo>
                    <a:pt x="1021" y="2448"/>
                  </a:lnTo>
                  <a:lnTo>
                    <a:pt x="1018" y="2475"/>
                  </a:lnTo>
                  <a:lnTo>
                    <a:pt x="1013" y="2496"/>
                  </a:lnTo>
                  <a:lnTo>
                    <a:pt x="768" y="2496"/>
                  </a:lnTo>
                  <a:lnTo>
                    <a:pt x="768" y="2147"/>
                  </a:lnTo>
                  <a:lnTo>
                    <a:pt x="249" y="2147"/>
                  </a:lnTo>
                  <a:lnTo>
                    <a:pt x="249" y="1901"/>
                  </a:lnTo>
                  <a:lnTo>
                    <a:pt x="768" y="1901"/>
                  </a:lnTo>
                  <a:lnTo>
                    <a:pt x="768" y="1788"/>
                  </a:lnTo>
                  <a:lnTo>
                    <a:pt x="700" y="1769"/>
                  </a:lnTo>
                  <a:lnTo>
                    <a:pt x="635" y="1748"/>
                  </a:lnTo>
                  <a:lnTo>
                    <a:pt x="572" y="1724"/>
                  </a:lnTo>
                  <a:lnTo>
                    <a:pt x="511" y="1697"/>
                  </a:lnTo>
                  <a:lnTo>
                    <a:pt x="453" y="1666"/>
                  </a:lnTo>
                  <a:lnTo>
                    <a:pt x="396" y="1633"/>
                  </a:lnTo>
                  <a:lnTo>
                    <a:pt x="343" y="1596"/>
                  </a:lnTo>
                  <a:lnTo>
                    <a:pt x="293" y="1555"/>
                  </a:lnTo>
                  <a:lnTo>
                    <a:pt x="246" y="1512"/>
                  </a:lnTo>
                  <a:lnTo>
                    <a:pt x="202" y="1466"/>
                  </a:lnTo>
                  <a:lnTo>
                    <a:pt x="162" y="1415"/>
                  </a:lnTo>
                  <a:lnTo>
                    <a:pt x="127" y="1362"/>
                  </a:lnTo>
                  <a:lnTo>
                    <a:pt x="95" y="1306"/>
                  </a:lnTo>
                  <a:lnTo>
                    <a:pt x="66" y="1244"/>
                  </a:lnTo>
                  <a:lnTo>
                    <a:pt x="43" y="1180"/>
                  </a:lnTo>
                  <a:lnTo>
                    <a:pt x="25" y="1113"/>
                  </a:lnTo>
                  <a:lnTo>
                    <a:pt x="11" y="1042"/>
                  </a:lnTo>
                  <a:lnTo>
                    <a:pt x="2" y="967"/>
                  </a:lnTo>
                  <a:lnTo>
                    <a:pt x="0" y="888"/>
                  </a:lnTo>
                  <a:lnTo>
                    <a:pt x="4" y="809"/>
                  </a:lnTo>
                  <a:lnTo>
                    <a:pt x="15" y="733"/>
                  </a:lnTo>
                  <a:lnTo>
                    <a:pt x="32" y="658"/>
                  </a:lnTo>
                  <a:lnTo>
                    <a:pt x="55" y="584"/>
                  </a:lnTo>
                  <a:lnTo>
                    <a:pt x="85" y="514"/>
                  </a:lnTo>
                  <a:lnTo>
                    <a:pt x="119" y="447"/>
                  </a:lnTo>
                  <a:lnTo>
                    <a:pt x="159" y="383"/>
                  </a:lnTo>
                  <a:lnTo>
                    <a:pt x="203" y="323"/>
                  </a:lnTo>
                  <a:lnTo>
                    <a:pt x="252" y="267"/>
                  </a:lnTo>
                  <a:lnTo>
                    <a:pt x="306" y="215"/>
                  </a:lnTo>
                  <a:lnTo>
                    <a:pt x="364" y="168"/>
                  </a:lnTo>
                  <a:lnTo>
                    <a:pt x="427" y="125"/>
                  </a:lnTo>
                  <a:lnTo>
                    <a:pt x="492" y="89"/>
                  </a:lnTo>
                  <a:lnTo>
                    <a:pt x="561" y="59"/>
                  </a:lnTo>
                  <a:lnTo>
                    <a:pt x="634" y="34"/>
                  </a:lnTo>
                  <a:lnTo>
                    <a:pt x="709" y="16"/>
                  </a:lnTo>
                  <a:lnTo>
                    <a:pt x="786" y="5"/>
                  </a:lnTo>
                  <a:lnTo>
                    <a:pt x="873" y="0"/>
                  </a:lnTo>
                  <a:close/>
                </a:path>
              </a:pathLst>
            </a:custGeom>
            <a:solidFill>
              <a:schemeClr val="accent6">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algn="r"/>
              <a:endParaRPr lang="en-NZ"/>
            </a:p>
          </p:txBody>
        </p:sp>
      </p:grpSp>
      <p:grpSp>
        <p:nvGrpSpPr>
          <p:cNvPr id="17" name="Group 16">
            <a:extLst>
              <a:ext uri="{FF2B5EF4-FFF2-40B4-BE49-F238E27FC236}">
                <a16:creationId xmlns:a16="http://schemas.microsoft.com/office/drawing/2014/main" id="{F8C408B9-CCDB-7308-4C6A-F04E07A07B57}"/>
              </a:ext>
            </a:extLst>
          </p:cNvPr>
          <p:cNvGrpSpPr/>
          <p:nvPr/>
        </p:nvGrpSpPr>
        <p:grpSpPr>
          <a:xfrm>
            <a:off x="3222846" y="5376149"/>
            <a:ext cx="5246303" cy="261049"/>
            <a:chOff x="3162863" y="5500420"/>
            <a:chExt cx="5246303" cy="261049"/>
          </a:xfrm>
        </p:grpSpPr>
        <p:grpSp>
          <p:nvGrpSpPr>
            <p:cNvPr id="14" name="Group 13">
              <a:extLst>
                <a:ext uri="{FF2B5EF4-FFF2-40B4-BE49-F238E27FC236}">
                  <a16:creationId xmlns:a16="http://schemas.microsoft.com/office/drawing/2014/main" id="{5B3909DA-5AA8-48E7-820E-496A06D7A09E}"/>
                </a:ext>
              </a:extLst>
            </p:cNvPr>
            <p:cNvGrpSpPr/>
            <p:nvPr/>
          </p:nvGrpSpPr>
          <p:grpSpPr>
            <a:xfrm>
              <a:off x="3162863" y="5507553"/>
              <a:ext cx="1502560" cy="253916"/>
              <a:chOff x="3162863" y="5507553"/>
              <a:chExt cx="1502560" cy="253916"/>
            </a:xfrm>
          </p:grpSpPr>
          <p:sp>
            <p:nvSpPr>
              <p:cNvPr id="49" name="Rectangle 48">
                <a:extLst>
                  <a:ext uri="{FF2B5EF4-FFF2-40B4-BE49-F238E27FC236}">
                    <a16:creationId xmlns:a16="http://schemas.microsoft.com/office/drawing/2014/main" id="{22BA0B8C-BAEC-E1EB-2646-DB857C734E7B}"/>
                  </a:ext>
                </a:extLst>
              </p:cNvPr>
              <p:cNvSpPr/>
              <p:nvPr/>
            </p:nvSpPr>
            <p:spPr>
              <a:xfrm>
                <a:off x="3162863" y="557889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FE77FFD2-8F9F-73E1-22E7-429DA56FDA2F}"/>
                  </a:ext>
                </a:extLst>
              </p:cNvPr>
              <p:cNvSpPr txBox="1"/>
              <p:nvPr/>
            </p:nvSpPr>
            <p:spPr>
              <a:xfrm>
                <a:off x="3261581" y="5507553"/>
                <a:ext cx="1403842" cy="253916"/>
              </a:xfrm>
              <a:prstGeom prst="rect">
                <a:avLst/>
              </a:prstGeom>
              <a:noFill/>
            </p:spPr>
            <p:txBody>
              <a:bodyPr wrap="square" rtlCol="0">
                <a:spAutoFit/>
              </a:bodyPr>
              <a:lstStyle/>
              <a:p>
                <a:r>
                  <a:rPr lang="en-NZ" sz="1050" dirty="0"/>
                  <a:t>Any negative impact</a:t>
                </a:r>
              </a:p>
            </p:txBody>
          </p:sp>
        </p:grpSp>
        <p:grpSp>
          <p:nvGrpSpPr>
            <p:cNvPr id="13" name="Group 12">
              <a:extLst>
                <a:ext uri="{FF2B5EF4-FFF2-40B4-BE49-F238E27FC236}">
                  <a16:creationId xmlns:a16="http://schemas.microsoft.com/office/drawing/2014/main" id="{263C3DF3-6672-37D4-CB68-CCDD297167F8}"/>
                </a:ext>
              </a:extLst>
            </p:cNvPr>
            <p:cNvGrpSpPr/>
            <p:nvPr/>
          </p:nvGrpSpPr>
          <p:grpSpPr>
            <a:xfrm>
              <a:off x="6016192" y="5500420"/>
              <a:ext cx="2392974" cy="253916"/>
              <a:chOff x="6016192" y="5500420"/>
              <a:chExt cx="2392974" cy="253916"/>
            </a:xfrm>
          </p:grpSpPr>
          <p:sp>
            <p:nvSpPr>
              <p:cNvPr id="11" name="Rectangle 10">
                <a:extLst>
                  <a:ext uri="{FF2B5EF4-FFF2-40B4-BE49-F238E27FC236}">
                    <a16:creationId xmlns:a16="http://schemas.microsoft.com/office/drawing/2014/main" id="{50C72FC0-18C6-0DEE-3CF9-760E453059CD}"/>
                  </a:ext>
                </a:extLst>
              </p:cNvPr>
              <p:cNvSpPr/>
              <p:nvPr/>
            </p:nvSpPr>
            <p:spPr>
              <a:xfrm>
                <a:off x="6016192" y="5572771"/>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TextBox 49">
                <a:extLst>
                  <a:ext uri="{FF2B5EF4-FFF2-40B4-BE49-F238E27FC236}">
                    <a16:creationId xmlns:a16="http://schemas.microsoft.com/office/drawing/2014/main" id="{63151876-91FA-A91D-CE45-68D8004D2167}"/>
                  </a:ext>
                </a:extLst>
              </p:cNvPr>
              <p:cNvSpPr txBox="1"/>
              <p:nvPr/>
            </p:nvSpPr>
            <p:spPr>
              <a:xfrm>
                <a:off x="6097131" y="5500420"/>
                <a:ext cx="2312035" cy="253916"/>
              </a:xfrm>
              <a:prstGeom prst="rect">
                <a:avLst/>
              </a:prstGeom>
              <a:noFill/>
            </p:spPr>
            <p:txBody>
              <a:bodyPr wrap="square" rtlCol="0">
                <a:spAutoFit/>
              </a:bodyPr>
              <a:lstStyle/>
              <a:p>
                <a:r>
                  <a:rPr lang="en-NZ" sz="1050" dirty="0"/>
                  <a:t>Large or extremely negative impact</a:t>
                </a:r>
              </a:p>
            </p:txBody>
          </p:sp>
        </p:grpSp>
      </p:gr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p:txBody>
          <a:bodyPr>
            <a:normAutofit lnSpcReduction="10000"/>
          </a:bodyPr>
          <a:lstStyle/>
          <a:p>
            <a:r>
              <a:rPr lang="en-NZ" dirty="0"/>
              <a:t>Perpetrators of harassment and bullying in New Zealand work environments commonly act on their own or with others.  Power dynamics are clearly in play, with the perpetrator(s) usually being someone in a more senior position.  While male pepertrators are more common (72%), women also carry out acts of harassment and bullying (for 52% of impacted workers, a female perpetrator was involved). </a:t>
            </a:r>
          </a:p>
        </p:txBody>
      </p:sp>
      <p:sp>
        <p:nvSpPr>
          <p:cNvPr id="41" name="Rectangle 40">
            <a:extLst>
              <a:ext uri="{FF2B5EF4-FFF2-40B4-BE49-F238E27FC236}">
                <a16:creationId xmlns:a16="http://schemas.microsoft.com/office/drawing/2014/main" id="{5B8973E7-589E-54B5-9E8E-17D3373A1751}"/>
              </a:ext>
            </a:extLst>
          </p:cNvPr>
          <p:cNvSpPr/>
          <p:nvPr/>
        </p:nvSpPr>
        <p:spPr>
          <a:xfrm>
            <a:off x="2844216" y="3341265"/>
            <a:ext cx="916487" cy="1015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NZ" sz="1000" b="1" i="1" dirty="0">
                <a:solidFill>
                  <a:schemeClr val="tx1"/>
                </a:solidFill>
              </a:rPr>
              <a:t>Higher</a:t>
            </a:r>
            <a:r>
              <a:rPr lang="en-NZ" sz="1000" i="1" dirty="0">
                <a:solidFill>
                  <a:schemeClr val="tx1"/>
                </a:solidFill>
              </a:rPr>
              <a:t> if at a work-related event (61%) or while looking for work (59%)</a:t>
            </a:r>
          </a:p>
        </p:txBody>
      </p:sp>
      <p:cxnSp>
        <p:nvCxnSpPr>
          <p:cNvPr id="42" name="Straight Connector 41">
            <a:extLst>
              <a:ext uri="{FF2B5EF4-FFF2-40B4-BE49-F238E27FC236}">
                <a16:creationId xmlns:a16="http://schemas.microsoft.com/office/drawing/2014/main" id="{88B736F1-A6BF-8E3D-8D67-242B207A9CFE}"/>
              </a:ext>
            </a:extLst>
          </p:cNvPr>
          <p:cNvCxnSpPr>
            <a:cxnSpLocks/>
          </p:cNvCxnSpPr>
          <p:nvPr/>
        </p:nvCxnSpPr>
        <p:spPr>
          <a:xfrm flipH="1">
            <a:off x="2605507" y="3802148"/>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74F3169-80BF-9D55-031A-6F780C9FFDA9}"/>
              </a:ext>
            </a:extLst>
          </p:cNvPr>
          <p:cNvSpPr/>
          <p:nvPr/>
        </p:nvSpPr>
        <p:spPr>
          <a:xfrm>
            <a:off x="6440985" y="1852741"/>
            <a:ext cx="1303221" cy="130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spAutoFit/>
          </a:bodyPr>
          <a:lstStyle/>
          <a:p>
            <a:pPr>
              <a:spcAft>
                <a:spcPts val="600"/>
              </a:spcAft>
            </a:pPr>
            <a:r>
              <a:rPr lang="en-NZ" sz="1000" b="1" i="1" dirty="0">
                <a:solidFill>
                  <a:schemeClr val="tx1"/>
                </a:solidFill>
              </a:rPr>
              <a:t>Higher in:</a:t>
            </a:r>
          </a:p>
          <a:p>
            <a:pPr marL="90488" indent="-90488">
              <a:lnSpc>
                <a:spcPct val="90000"/>
              </a:lnSpc>
              <a:spcAft>
                <a:spcPts val="400"/>
              </a:spcAft>
              <a:buFont typeface="Arial" panose="020B0604020202020204" pitchFamily="34" charset="0"/>
              <a:buChar char="•"/>
            </a:pPr>
            <a:r>
              <a:rPr lang="en-NZ" sz="1000" i="1" dirty="0">
                <a:solidFill>
                  <a:schemeClr val="tx1"/>
                </a:solidFill>
              </a:rPr>
              <a:t>Private sector (55%)</a:t>
            </a:r>
          </a:p>
          <a:p>
            <a:pPr marL="90488" indent="-90488">
              <a:lnSpc>
                <a:spcPct val="90000"/>
              </a:lnSpc>
              <a:spcAft>
                <a:spcPts val="400"/>
              </a:spcAft>
              <a:buFont typeface="Arial" panose="020B0604020202020204" pitchFamily="34" charset="0"/>
              <a:buChar char="•"/>
            </a:pPr>
            <a:r>
              <a:rPr lang="en-NZ" sz="1000" i="1" dirty="0">
                <a:solidFill>
                  <a:schemeClr val="tx1"/>
                </a:solidFill>
              </a:rPr>
              <a:t>Manufacturing (66%)</a:t>
            </a:r>
          </a:p>
          <a:p>
            <a:pPr marL="90488" indent="-90488">
              <a:lnSpc>
                <a:spcPct val="90000"/>
              </a:lnSpc>
              <a:spcAft>
                <a:spcPts val="400"/>
              </a:spcAft>
              <a:buFont typeface="Arial" panose="020B0604020202020204" pitchFamily="34" charset="0"/>
              <a:buChar char="•"/>
            </a:pPr>
            <a:r>
              <a:rPr lang="en-NZ" sz="1000" i="1" dirty="0">
                <a:solidFill>
                  <a:schemeClr val="tx1"/>
                </a:solidFill>
              </a:rPr>
              <a:t>Construction (73%)</a:t>
            </a:r>
          </a:p>
          <a:p>
            <a:pPr marL="90488" indent="-90488">
              <a:lnSpc>
                <a:spcPct val="90000"/>
              </a:lnSpc>
              <a:spcAft>
                <a:spcPts val="400"/>
              </a:spcAft>
              <a:buFont typeface="Arial" panose="020B0604020202020204" pitchFamily="34" charset="0"/>
              <a:buChar char="•"/>
            </a:pPr>
            <a:r>
              <a:rPr lang="en-NZ" sz="1000" i="1" dirty="0">
                <a:solidFill>
                  <a:schemeClr val="tx1"/>
                </a:solidFill>
              </a:rPr>
              <a:t>Information, media &amp; telecommunications (72%)</a:t>
            </a:r>
          </a:p>
        </p:txBody>
      </p:sp>
      <p:sp>
        <p:nvSpPr>
          <p:cNvPr id="57" name="Rectangle 56">
            <a:extLst>
              <a:ext uri="{FF2B5EF4-FFF2-40B4-BE49-F238E27FC236}">
                <a16:creationId xmlns:a16="http://schemas.microsoft.com/office/drawing/2014/main" id="{C5AD04BF-F55F-1C3E-5568-177CB0B77453}"/>
              </a:ext>
            </a:extLst>
          </p:cNvPr>
          <p:cNvSpPr/>
          <p:nvPr/>
        </p:nvSpPr>
        <p:spPr>
          <a:xfrm>
            <a:off x="6440985" y="3437006"/>
            <a:ext cx="1303221" cy="1118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spAutoFit/>
          </a:bodyPr>
          <a:lstStyle/>
          <a:p>
            <a:pPr>
              <a:spcAft>
                <a:spcPts val="600"/>
              </a:spcAft>
            </a:pPr>
            <a:r>
              <a:rPr lang="en-NZ" sz="1000" b="1" i="1" dirty="0">
                <a:solidFill>
                  <a:schemeClr val="tx1"/>
                </a:solidFill>
              </a:rPr>
              <a:t>Higher in:</a:t>
            </a:r>
          </a:p>
          <a:p>
            <a:pPr marL="90488" indent="-90488">
              <a:lnSpc>
                <a:spcPct val="90000"/>
              </a:lnSpc>
              <a:spcAft>
                <a:spcPts val="400"/>
              </a:spcAft>
              <a:buFont typeface="Arial" panose="020B0604020202020204" pitchFamily="34" charset="0"/>
              <a:buChar char="•"/>
            </a:pPr>
            <a:r>
              <a:rPr lang="en-NZ" sz="1000" i="1" dirty="0">
                <a:solidFill>
                  <a:schemeClr val="tx1"/>
                </a:solidFill>
              </a:rPr>
              <a:t>Public sector (38%)</a:t>
            </a:r>
          </a:p>
          <a:p>
            <a:pPr marL="90488" indent="-90488">
              <a:lnSpc>
                <a:spcPct val="90000"/>
              </a:lnSpc>
              <a:spcAft>
                <a:spcPts val="400"/>
              </a:spcAft>
              <a:buFont typeface="Arial" panose="020B0604020202020204" pitchFamily="34" charset="0"/>
              <a:buChar char="•"/>
            </a:pPr>
            <a:r>
              <a:rPr lang="en-NZ" sz="1000" i="1" dirty="0">
                <a:solidFill>
                  <a:schemeClr val="tx1"/>
                </a:solidFill>
              </a:rPr>
              <a:t>Education &amp; training (41%)</a:t>
            </a:r>
          </a:p>
          <a:p>
            <a:pPr marL="90488" indent="-90488">
              <a:lnSpc>
                <a:spcPct val="90000"/>
              </a:lnSpc>
              <a:spcAft>
                <a:spcPts val="400"/>
              </a:spcAft>
              <a:buFont typeface="Arial" panose="020B0604020202020204" pitchFamily="34" charset="0"/>
              <a:buChar char="•"/>
            </a:pPr>
            <a:r>
              <a:rPr lang="en-NZ" sz="1000" i="1" dirty="0">
                <a:solidFill>
                  <a:schemeClr val="tx1"/>
                </a:solidFill>
              </a:rPr>
              <a:t>Healthcare &amp; social assistance (50%)</a:t>
            </a:r>
          </a:p>
        </p:txBody>
      </p:sp>
      <p:cxnSp>
        <p:nvCxnSpPr>
          <p:cNvPr id="58" name="Straight Connector 57">
            <a:extLst>
              <a:ext uri="{FF2B5EF4-FFF2-40B4-BE49-F238E27FC236}">
                <a16:creationId xmlns:a16="http://schemas.microsoft.com/office/drawing/2014/main" id="{A5E58680-CCC7-61B6-50A4-0BDE6D4537A8}"/>
              </a:ext>
            </a:extLst>
          </p:cNvPr>
          <p:cNvCxnSpPr>
            <a:cxnSpLocks/>
          </p:cNvCxnSpPr>
          <p:nvPr/>
        </p:nvCxnSpPr>
        <p:spPr>
          <a:xfrm flipH="1">
            <a:off x="5843056" y="3698934"/>
            <a:ext cx="57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819F806-7220-3AAB-5276-5176E50667AF}"/>
              </a:ext>
            </a:extLst>
          </p:cNvPr>
          <p:cNvCxnSpPr>
            <a:cxnSpLocks/>
          </p:cNvCxnSpPr>
          <p:nvPr/>
        </p:nvCxnSpPr>
        <p:spPr>
          <a:xfrm flipH="1">
            <a:off x="6282404" y="2596400"/>
            <a:ext cx="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206DC3FF-C53F-7352-A25C-7E9D5E607757}"/>
              </a:ext>
            </a:extLst>
          </p:cNvPr>
          <p:cNvSpPr/>
          <p:nvPr/>
        </p:nvSpPr>
        <p:spPr>
          <a:xfrm>
            <a:off x="10547524" y="2824183"/>
            <a:ext cx="1067347" cy="73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spAutoFit/>
          </a:bodyPr>
          <a:lstStyle/>
          <a:p>
            <a:pPr>
              <a:spcAft>
                <a:spcPts val="600"/>
              </a:spcAft>
            </a:pPr>
            <a:r>
              <a:rPr lang="en-NZ" sz="1000" b="1" i="1" dirty="0">
                <a:solidFill>
                  <a:schemeClr val="tx1"/>
                </a:solidFill>
              </a:rPr>
              <a:t>Higher in:</a:t>
            </a:r>
            <a:endParaRPr lang="en-NZ" sz="1000" i="1" dirty="0">
              <a:solidFill>
                <a:schemeClr val="tx1"/>
              </a:solidFill>
            </a:endParaRPr>
          </a:p>
          <a:p>
            <a:pPr marL="90488" indent="-90488">
              <a:lnSpc>
                <a:spcPct val="90000"/>
              </a:lnSpc>
              <a:spcAft>
                <a:spcPts val="400"/>
              </a:spcAft>
              <a:buFont typeface="Arial" panose="020B0604020202020204" pitchFamily="34" charset="0"/>
              <a:buChar char="•"/>
            </a:pPr>
            <a:r>
              <a:rPr lang="en-NZ" sz="1000" i="1" dirty="0">
                <a:solidFill>
                  <a:schemeClr val="tx1"/>
                </a:solidFill>
              </a:rPr>
              <a:t>Workers under 30 (38%, vs 26% of those 30+)</a:t>
            </a:r>
          </a:p>
        </p:txBody>
      </p:sp>
      <p:cxnSp>
        <p:nvCxnSpPr>
          <p:cNvPr id="66" name="Straight Connector 65">
            <a:extLst>
              <a:ext uri="{FF2B5EF4-FFF2-40B4-BE49-F238E27FC236}">
                <a16:creationId xmlns:a16="http://schemas.microsoft.com/office/drawing/2014/main" id="{035B3442-6101-9AE7-99C4-2FC131C5A83E}"/>
              </a:ext>
            </a:extLst>
          </p:cNvPr>
          <p:cNvCxnSpPr>
            <a:cxnSpLocks/>
          </p:cNvCxnSpPr>
          <p:nvPr/>
        </p:nvCxnSpPr>
        <p:spPr>
          <a:xfrm flipH="1">
            <a:off x="10331524" y="3007652"/>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BBC3C59-F02C-8AD7-1A84-12AE206C5C82}"/>
              </a:ext>
            </a:extLst>
          </p:cNvPr>
          <p:cNvSpPr/>
          <p:nvPr/>
        </p:nvSpPr>
        <p:spPr>
          <a:xfrm>
            <a:off x="11193955" y="1875106"/>
            <a:ext cx="779607" cy="73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rIns="36000" rtlCol="0" anchor="ctr">
            <a:spAutoFit/>
          </a:bodyPr>
          <a:lstStyle/>
          <a:p>
            <a:pPr>
              <a:spcAft>
                <a:spcPts val="600"/>
              </a:spcAft>
            </a:pPr>
            <a:r>
              <a:rPr lang="en-NZ" sz="1000" b="1" i="1" dirty="0">
                <a:solidFill>
                  <a:schemeClr val="tx1"/>
                </a:solidFill>
              </a:rPr>
              <a:t>Higher in:</a:t>
            </a:r>
            <a:endParaRPr lang="en-NZ" sz="1000" i="1" dirty="0">
              <a:solidFill>
                <a:schemeClr val="tx1"/>
              </a:solidFill>
            </a:endParaRPr>
          </a:p>
          <a:p>
            <a:pPr marL="90488" indent="-90488">
              <a:lnSpc>
                <a:spcPct val="90000"/>
              </a:lnSpc>
              <a:spcAft>
                <a:spcPts val="400"/>
              </a:spcAft>
              <a:buFont typeface="Arial" panose="020B0604020202020204" pitchFamily="34" charset="0"/>
              <a:buChar char="•"/>
            </a:pPr>
            <a:r>
              <a:rPr lang="en-NZ" sz="1000" i="1" dirty="0">
                <a:solidFill>
                  <a:schemeClr val="tx1"/>
                </a:solidFill>
              </a:rPr>
              <a:t>Workers over 30 (56%)</a:t>
            </a:r>
          </a:p>
        </p:txBody>
      </p:sp>
      <p:cxnSp>
        <p:nvCxnSpPr>
          <p:cNvPr id="46" name="Straight Connector 45">
            <a:extLst>
              <a:ext uri="{FF2B5EF4-FFF2-40B4-BE49-F238E27FC236}">
                <a16:creationId xmlns:a16="http://schemas.microsoft.com/office/drawing/2014/main" id="{E4FD033C-0597-CC79-68AA-31E87708A020}"/>
              </a:ext>
            </a:extLst>
          </p:cNvPr>
          <p:cNvCxnSpPr>
            <a:cxnSpLocks/>
          </p:cNvCxnSpPr>
          <p:nvPr/>
        </p:nvCxnSpPr>
        <p:spPr>
          <a:xfrm flipH="1">
            <a:off x="10992678" y="2575411"/>
            <a:ext cx="2012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489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40000" y="2654953"/>
            <a:ext cx="3492000" cy="461665"/>
          </a:xfrm>
        </p:spPr>
        <p:txBody>
          <a:bodyPr/>
          <a:lstStyle/>
          <a:p>
            <a:r>
              <a:rPr lang="en-NZ" dirty="0"/>
              <a:t>IMPACT</a:t>
            </a:r>
          </a:p>
        </p:txBody>
      </p:sp>
      <p:sp>
        <p:nvSpPr>
          <p:cNvPr id="11" name="Text Placeholder 10"/>
          <p:cNvSpPr>
            <a:spLocks noGrp="1"/>
          </p:cNvSpPr>
          <p:nvPr>
            <p:ph type="body" sz="quarter" idx="10"/>
          </p:nvPr>
        </p:nvSpPr>
        <p:spPr/>
        <p:txBody>
          <a:bodyPr/>
          <a:lstStyle/>
          <a:p>
            <a:r>
              <a:rPr lang="en-NZ" dirty="0"/>
              <a:t>6</a:t>
            </a:r>
          </a:p>
        </p:txBody>
      </p:sp>
      <p:grpSp>
        <p:nvGrpSpPr>
          <p:cNvPr id="14" name="Group 13">
            <a:extLst>
              <a:ext uri="{FF2B5EF4-FFF2-40B4-BE49-F238E27FC236}">
                <a16:creationId xmlns:a16="http://schemas.microsoft.com/office/drawing/2014/main" id="{1D3EB7B0-B9E3-F322-AE27-77E12C35F57B}"/>
              </a:ext>
            </a:extLst>
          </p:cNvPr>
          <p:cNvGrpSpPr/>
          <p:nvPr/>
        </p:nvGrpSpPr>
        <p:grpSpPr>
          <a:xfrm>
            <a:off x="1001436" y="570059"/>
            <a:ext cx="5410797" cy="4565360"/>
            <a:chOff x="10233891" y="669120"/>
            <a:chExt cx="1219200" cy="1028700"/>
          </a:xfrm>
          <a:solidFill>
            <a:srgbClr val="FFFFFF">
              <a:alpha val="20000"/>
            </a:srgbClr>
          </a:solidFill>
        </p:grpSpPr>
        <p:sp>
          <p:nvSpPr>
            <p:cNvPr id="7" name="Freeform: Shape 6">
              <a:extLst>
                <a:ext uri="{FF2B5EF4-FFF2-40B4-BE49-F238E27FC236}">
                  <a16:creationId xmlns:a16="http://schemas.microsoft.com/office/drawing/2014/main" id="{5B710ADB-5541-AEDE-6EB1-A05903FEEB46}"/>
                </a:ext>
              </a:extLst>
            </p:cNvPr>
            <p:cNvSpPr/>
            <p:nvPr/>
          </p:nvSpPr>
          <p:spPr>
            <a:xfrm>
              <a:off x="10233891" y="669120"/>
              <a:ext cx="1219200" cy="773327"/>
            </a:xfrm>
            <a:custGeom>
              <a:avLst/>
              <a:gdLst>
                <a:gd name="connsiteX0" fmla="*/ 1200150 w 1219200"/>
                <a:gd name="connsiteY0" fmla="*/ 0 h 773327"/>
                <a:gd name="connsiteX1" fmla="*/ 19050 w 1219200"/>
                <a:gd name="connsiteY1" fmla="*/ 0 h 773327"/>
                <a:gd name="connsiteX2" fmla="*/ 0 w 1219200"/>
                <a:gd name="connsiteY2" fmla="*/ 19050 h 773327"/>
                <a:gd name="connsiteX3" fmla="*/ 19050 w 1219200"/>
                <a:gd name="connsiteY3" fmla="*/ 38100 h 773327"/>
                <a:gd name="connsiteX4" fmla="*/ 271090 w 1219200"/>
                <a:gd name="connsiteY4" fmla="*/ 38100 h 773327"/>
                <a:gd name="connsiteX5" fmla="*/ 109378 w 1219200"/>
                <a:gd name="connsiteY5" fmla="*/ 762250 h 773327"/>
                <a:gd name="connsiteX6" fmla="*/ 114300 w 1219200"/>
                <a:gd name="connsiteY6" fmla="*/ 762000 h 773327"/>
                <a:gd name="connsiteX7" fmla="*/ 171742 w 1219200"/>
                <a:gd name="connsiteY7" fmla="*/ 773327 h 773327"/>
                <a:gd name="connsiteX8" fmla="*/ 415447 w 1219200"/>
                <a:gd name="connsiteY8" fmla="*/ 38100 h 773327"/>
                <a:gd name="connsiteX9" fmla="*/ 486890 w 1219200"/>
                <a:gd name="connsiteY9" fmla="*/ 38100 h 773327"/>
                <a:gd name="connsiteX10" fmla="*/ 530681 w 1219200"/>
                <a:gd name="connsiteY10" fmla="*/ 765261 h 773327"/>
                <a:gd name="connsiteX11" fmla="*/ 593267 w 1219200"/>
                <a:gd name="connsiteY11" fmla="*/ 765260 h 773327"/>
                <a:gd name="connsiteX12" fmla="*/ 637060 w 1219200"/>
                <a:gd name="connsiteY12" fmla="*/ 38100 h 773327"/>
                <a:gd name="connsiteX13" fmla="*/ 753590 w 1219200"/>
                <a:gd name="connsiteY13" fmla="*/ 38100 h 773327"/>
                <a:gd name="connsiteX14" fmla="*/ 797381 w 1219200"/>
                <a:gd name="connsiteY14" fmla="*/ 765261 h 773327"/>
                <a:gd name="connsiteX15" fmla="*/ 859967 w 1219200"/>
                <a:gd name="connsiteY15" fmla="*/ 765260 h 773327"/>
                <a:gd name="connsiteX16" fmla="*/ 903760 w 1219200"/>
                <a:gd name="connsiteY16" fmla="*/ 38100 h 773327"/>
                <a:gd name="connsiteX17" fmla="*/ 1020289 w 1219200"/>
                <a:gd name="connsiteY17" fmla="*/ 38100 h 773327"/>
                <a:gd name="connsiteX18" fmla="*/ 1064085 w 1219200"/>
                <a:gd name="connsiteY18" fmla="*/ 765261 h 773327"/>
                <a:gd name="connsiteX19" fmla="*/ 1126665 w 1219200"/>
                <a:gd name="connsiteY19" fmla="*/ 765260 h 773327"/>
                <a:gd name="connsiteX20" fmla="*/ 1170461 w 1219200"/>
                <a:gd name="connsiteY20" fmla="*/ 38100 h 773327"/>
                <a:gd name="connsiteX21" fmla="*/ 1200150 w 1219200"/>
                <a:gd name="connsiteY21" fmla="*/ 38100 h 773327"/>
                <a:gd name="connsiteX22" fmla="*/ 1219200 w 1219200"/>
                <a:gd name="connsiteY22" fmla="*/ 19050 h 773327"/>
                <a:gd name="connsiteX23" fmla="*/ 1200150 w 1219200"/>
                <a:gd name="connsiteY23" fmla="*/ 0 h 773327"/>
                <a:gd name="connsiteX24" fmla="*/ 175543 w 1219200"/>
                <a:gd name="connsiteY24" fmla="*/ 640808 h 773327"/>
                <a:gd name="connsiteX25" fmla="*/ 309972 w 1219200"/>
                <a:gd name="connsiteY25" fmla="*/ 38831 h 773327"/>
                <a:gd name="connsiteX26" fmla="*/ 375248 w 1219200"/>
                <a:gd name="connsiteY26" fmla="*/ 38267 h 773327"/>
                <a:gd name="connsiteX27" fmla="*/ 561975 w 1219200"/>
                <a:gd name="connsiteY27" fmla="*/ 651114 h 773327"/>
                <a:gd name="connsiteX28" fmla="*/ 525056 w 1219200"/>
                <a:gd name="connsiteY28" fmla="*/ 38100 h 773327"/>
                <a:gd name="connsiteX29" fmla="*/ 598894 w 1219200"/>
                <a:gd name="connsiteY29" fmla="*/ 38100 h 773327"/>
                <a:gd name="connsiteX30" fmla="*/ 828675 w 1219200"/>
                <a:gd name="connsiteY30" fmla="*/ 651114 h 773327"/>
                <a:gd name="connsiteX31" fmla="*/ 791756 w 1219200"/>
                <a:gd name="connsiteY31" fmla="*/ 38100 h 773327"/>
                <a:gd name="connsiteX32" fmla="*/ 865594 w 1219200"/>
                <a:gd name="connsiteY32" fmla="*/ 38100 h 773327"/>
                <a:gd name="connsiteX33" fmla="*/ 1095375 w 1219200"/>
                <a:gd name="connsiteY33" fmla="*/ 651114 h 773327"/>
                <a:gd name="connsiteX34" fmla="*/ 1058456 w 1219200"/>
                <a:gd name="connsiteY34" fmla="*/ 38100 h 773327"/>
                <a:gd name="connsiteX35" fmla="*/ 1132294 w 1219200"/>
                <a:gd name="connsiteY35" fmla="*/ 38100 h 7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 h="773327">
                  <a:moveTo>
                    <a:pt x="1200150" y="0"/>
                  </a:moveTo>
                  <a:lnTo>
                    <a:pt x="19050" y="0"/>
                  </a:lnTo>
                  <a:cubicBezTo>
                    <a:pt x="8529" y="0"/>
                    <a:pt x="0" y="8529"/>
                    <a:pt x="0" y="19050"/>
                  </a:cubicBezTo>
                  <a:cubicBezTo>
                    <a:pt x="0" y="29571"/>
                    <a:pt x="8529" y="38100"/>
                    <a:pt x="19050" y="38100"/>
                  </a:cubicBezTo>
                  <a:lnTo>
                    <a:pt x="271090" y="38100"/>
                  </a:lnTo>
                  <a:lnTo>
                    <a:pt x="109378" y="762250"/>
                  </a:lnTo>
                  <a:cubicBezTo>
                    <a:pt x="111027" y="762196"/>
                    <a:pt x="112639" y="762000"/>
                    <a:pt x="114300" y="762000"/>
                  </a:cubicBezTo>
                  <a:cubicBezTo>
                    <a:pt x="134002" y="762004"/>
                    <a:pt x="153514" y="765851"/>
                    <a:pt x="171742" y="773327"/>
                  </a:cubicBezTo>
                  <a:lnTo>
                    <a:pt x="415447" y="38100"/>
                  </a:lnTo>
                  <a:lnTo>
                    <a:pt x="486890" y="38100"/>
                  </a:lnTo>
                  <a:lnTo>
                    <a:pt x="530681" y="765261"/>
                  </a:lnTo>
                  <a:cubicBezTo>
                    <a:pt x="551317" y="760913"/>
                    <a:pt x="572631" y="760913"/>
                    <a:pt x="593267" y="765260"/>
                  </a:cubicBezTo>
                  <a:lnTo>
                    <a:pt x="637060" y="38100"/>
                  </a:lnTo>
                  <a:lnTo>
                    <a:pt x="753590" y="38100"/>
                  </a:lnTo>
                  <a:lnTo>
                    <a:pt x="797381" y="765261"/>
                  </a:lnTo>
                  <a:cubicBezTo>
                    <a:pt x="818017" y="760913"/>
                    <a:pt x="839331" y="760913"/>
                    <a:pt x="859967" y="765260"/>
                  </a:cubicBezTo>
                  <a:lnTo>
                    <a:pt x="903760" y="38100"/>
                  </a:lnTo>
                  <a:lnTo>
                    <a:pt x="1020289" y="38100"/>
                  </a:lnTo>
                  <a:lnTo>
                    <a:pt x="1064085" y="765261"/>
                  </a:lnTo>
                  <a:cubicBezTo>
                    <a:pt x="1084717" y="760913"/>
                    <a:pt x="1106034" y="760913"/>
                    <a:pt x="1126665" y="765260"/>
                  </a:cubicBezTo>
                  <a:lnTo>
                    <a:pt x="1170461" y="38100"/>
                  </a:lnTo>
                  <a:lnTo>
                    <a:pt x="1200150" y="38100"/>
                  </a:lnTo>
                  <a:cubicBezTo>
                    <a:pt x="1210675" y="38100"/>
                    <a:pt x="1219200" y="29571"/>
                    <a:pt x="1219200" y="19050"/>
                  </a:cubicBezTo>
                  <a:cubicBezTo>
                    <a:pt x="1219200" y="8529"/>
                    <a:pt x="1210675" y="0"/>
                    <a:pt x="1200150" y="0"/>
                  </a:cubicBezTo>
                  <a:close/>
                  <a:moveTo>
                    <a:pt x="175543" y="640808"/>
                  </a:moveTo>
                  <a:lnTo>
                    <a:pt x="309972" y="38831"/>
                  </a:lnTo>
                  <a:lnTo>
                    <a:pt x="375248" y="38267"/>
                  </a:lnTo>
                  <a:close/>
                  <a:moveTo>
                    <a:pt x="561975" y="651114"/>
                  </a:moveTo>
                  <a:lnTo>
                    <a:pt x="525056" y="38100"/>
                  </a:lnTo>
                  <a:lnTo>
                    <a:pt x="598894" y="38100"/>
                  </a:lnTo>
                  <a:close/>
                  <a:moveTo>
                    <a:pt x="828675" y="651114"/>
                  </a:moveTo>
                  <a:lnTo>
                    <a:pt x="791756" y="38100"/>
                  </a:lnTo>
                  <a:lnTo>
                    <a:pt x="865594" y="38100"/>
                  </a:lnTo>
                  <a:close/>
                  <a:moveTo>
                    <a:pt x="1095375" y="651114"/>
                  </a:moveTo>
                  <a:lnTo>
                    <a:pt x="1058456" y="38100"/>
                  </a:lnTo>
                  <a:lnTo>
                    <a:pt x="1132294" y="38100"/>
                  </a:lnTo>
                  <a:close/>
                </a:path>
              </a:pathLst>
            </a:custGeom>
            <a:grpFill/>
            <a:ln w="9525" cap="flat">
              <a:noFill/>
              <a:prstDash val="solid"/>
              <a:miter/>
            </a:ln>
          </p:spPr>
          <p:txBody>
            <a:bodyPr rtlCol="0" anchor="ctr"/>
            <a:lstStyle/>
            <a:p>
              <a:endParaRPr lang="en-NZ"/>
            </a:p>
          </p:txBody>
        </p:sp>
        <p:sp>
          <p:nvSpPr>
            <p:cNvPr id="8" name="Freeform: Shape 7">
              <a:extLst>
                <a:ext uri="{FF2B5EF4-FFF2-40B4-BE49-F238E27FC236}">
                  <a16:creationId xmlns:a16="http://schemas.microsoft.com/office/drawing/2014/main" id="{194A19CD-D91E-B88C-48A0-BBB0AE1C32C8}"/>
                </a:ext>
              </a:extLst>
            </p:cNvPr>
            <p:cNvSpPr/>
            <p:nvPr/>
          </p:nvSpPr>
          <p:spPr>
            <a:xfrm>
              <a:off x="11214966" y="1469220"/>
              <a:ext cx="228600" cy="228600"/>
            </a:xfrm>
            <a:custGeom>
              <a:avLst/>
              <a:gdLst>
                <a:gd name="connsiteX0" fmla="*/ 114300 w 228600"/>
                <a:gd name="connsiteY0" fmla="*/ 0 h 228600"/>
                <a:gd name="connsiteX1" fmla="*/ 0 w 228600"/>
                <a:gd name="connsiteY1" fmla="*/ 114300 h 228600"/>
                <a:gd name="connsiteX2" fmla="*/ 114300 w 228600"/>
                <a:gd name="connsiteY2" fmla="*/ 228600 h 228600"/>
                <a:gd name="connsiteX3" fmla="*/ 228600 w 228600"/>
                <a:gd name="connsiteY3" fmla="*/ 114300 h 228600"/>
                <a:gd name="connsiteX4" fmla="*/ 114300 w 228600"/>
                <a:gd name="connsiteY4" fmla="*/ 0 h 228600"/>
                <a:gd name="connsiteX5" fmla="*/ 114300 w 228600"/>
                <a:gd name="connsiteY5" fmla="*/ 190500 h 228600"/>
                <a:gd name="connsiteX6" fmla="*/ 38100 w 228600"/>
                <a:gd name="connsiteY6" fmla="*/ 114300 h 228600"/>
                <a:gd name="connsiteX7" fmla="*/ 114300 w 228600"/>
                <a:gd name="connsiteY7" fmla="*/ 38100 h 228600"/>
                <a:gd name="connsiteX8" fmla="*/ 190500 w 228600"/>
                <a:gd name="connsiteY8" fmla="*/ 114300 h 228600"/>
                <a:gd name="connsiteX9" fmla="*/ 114300 w 228600"/>
                <a:gd name="connsiteY9" fmla="*/ 1905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4300" y="0"/>
                  </a:moveTo>
                  <a:cubicBezTo>
                    <a:pt x="51178" y="0"/>
                    <a:pt x="0" y="51174"/>
                    <a:pt x="0" y="114300"/>
                  </a:cubicBezTo>
                  <a:cubicBezTo>
                    <a:pt x="0" y="177422"/>
                    <a:pt x="51178" y="228600"/>
                    <a:pt x="114300" y="228600"/>
                  </a:cubicBezTo>
                  <a:cubicBezTo>
                    <a:pt x="177422" y="228600"/>
                    <a:pt x="228600" y="177422"/>
                    <a:pt x="228600" y="114300"/>
                  </a:cubicBezTo>
                  <a:cubicBezTo>
                    <a:pt x="228533" y="51204"/>
                    <a:pt x="177394" y="70"/>
                    <a:pt x="114300" y="0"/>
                  </a:cubicBezTo>
                  <a:close/>
                  <a:moveTo>
                    <a:pt x="114300" y="190500"/>
                  </a:moveTo>
                  <a:cubicBezTo>
                    <a:pt x="72219" y="190500"/>
                    <a:pt x="38100" y="156381"/>
                    <a:pt x="38100" y="114300"/>
                  </a:cubicBezTo>
                  <a:cubicBezTo>
                    <a:pt x="38100" y="72219"/>
                    <a:pt x="72219" y="38100"/>
                    <a:pt x="114300" y="38100"/>
                  </a:cubicBezTo>
                  <a:cubicBezTo>
                    <a:pt x="156381" y="38100"/>
                    <a:pt x="190500" y="72219"/>
                    <a:pt x="190500" y="114300"/>
                  </a:cubicBezTo>
                  <a:cubicBezTo>
                    <a:pt x="190452" y="156362"/>
                    <a:pt x="156362" y="190452"/>
                    <a:pt x="114300" y="190500"/>
                  </a:cubicBezTo>
                  <a:close/>
                </a:path>
              </a:pathLst>
            </a:custGeom>
            <a:grpFill/>
            <a:ln w="9525" cap="flat">
              <a:noFill/>
              <a:prstDash val="solid"/>
              <a:miter/>
            </a:ln>
          </p:spPr>
          <p:txBody>
            <a:bodyPr rtlCol="0" anchor="ctr"/>
            <a:lstStyle/>
            <a:p>
              <a:endParaRPr lang="en-NZ"/>
            </a:p>
          </p:txBody>
        </p:sp>
        <p:sp>
          <p:nvSpPr>
            <p:cNvPr id="9" name="Freeform: Shape 8">
              <a:extLst>
                <a:ext uri="{FF2B5EF4-FFF2-40B4-BE49-F238E27FC236}">
                  <a16:creationId xmlns:a16="http://schemas.microsoft.com/office/drawing/2014/main" id="{ED4F5A55-BE20-C6F9-0804-9C1A6E98579B}"/>
                </a:ext>
              </a:extLst>
            </p:cNvPr>
            <p:cNvSpPr/>
            <p:nvPr/>
          </p:nvSpPr>
          <p:spPr>
            <a:xfrm>
              <a:off x="10233891" y="1469220"/>
              <a:ext cx="228600" cy="228600"/>
            </a:xfrm>
            <a:custGeom>
              <a:avLst/>
              <a:gdLst>
                <a:gd name="connsiteX0" fmla="*/ 114300 w 228600"/>
                <a:gd name="connsiteY0" fmla="*/ 0 h 228600"/>
                <a:gd name="connsiteX1" fmla="*/ 0 w 228600"/>
                <a:gd name="connsiteY1" fmla="*/ 114300 h 228600"/>
                <a:gd name="connsiteX2" fmla="*/ 114300 w 228600"/>
                <a:gd name="connsiteY2" fmla="*/ 228600 h 228600"/>
                <a:gd name="connsiteX3" fmla="*/ 228600 w 228600"/>
                <a:gd name="connsiteY3" fmla="*/ 114300 h 228600"/>
                <a:gd name="connsiteX4" fmla="*/ 114300 w 228600"/>
                <a:gd name="connsiteY4" fmla="*/ 0 h 228600"/>
                <a:gd name="connsiteX5" fmla="*/ 114300 w 228600"/>
                <a:gd name="connsiteY5" fmla="*/ 190500 h 228600"/>
                <a:gd name="connsiteX6" fmla="*/ 38100 w 228600"/>
                <a:gd name="connsiteY6" fmla="*/ 114300 h 228600"/>
                <a:gd name="connsiteX7" fmla="*/ 114300 w 228600"/>
                <a:gd name="connsiteY7" fmla="*/ 38100 h 228600"/>
                <a:gd name="connsiteX8" fmla="*/ 190500 w 228600"/>
                <a:gd name="connsiteY8" fmla="*/ 114300 h 228600"/>
                <a:gd name="connsiteX9" fmla="*/ 114300 w 228600"/>
                <a:gd name="connsiteY9" fmla="*/ 1905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4300" y="0"/>
                  </a:moveTo>
                  <a:cubicBezTo>
                    <a:pt x="51174" y="0"/>
                    <a:pt x="0" y="51174"/>
                    <a:pt x="0" y="114300"/>
                  </a:cubicBezTo>
                  <a:cubicBezTo>
                    <a:pt x="0" y="177422"/>
                    <a:pt x="51174" y="228600"/>
                    <a:pt x="114300" y="228600"/>
                  </a:cubicBezTo>
                  <a:cubicBezTo>
                    <a:pt x="177426" y="228600"/>
                    <a:pt x="228600" y="177422"/>
                    <a:pt x="228600" y="114300"/>
                  </a:cubicBezTo>
                  <a:cubicBezTo>
                    <a:pt x="228530" y="51204"/>
                    <a:pt x="177396" y="70"/>
                    <a:pt x="114300" y="0"/>
                  </a:cubicBezTo>
                  <a:close/>
                  <a:moveTo>
                    <a:pt x="114300" y="190500"/>
                  </a:moveTo>
                  <a:cubicBezTo>
                    <a:pt x="72216" y="190500"/>
                    <a:pt x="38100" y="156381"/>
                    <a:pt x="38100" y="114300"/>
                  </a:cubicBezTo>
                  <a:cubicBezTo>
                    <a:pt x="38100" y="72219"/>
                    <a:pt x="72216" y="38100"/>
                    <a:pt x="114300" y="38100"/>
                  </a:cubicBezTo>
                  <a:cubicBezTo>
                    <a:pt x="156384" y="38100"/>
                    <a:pt x="190500" y="72219"/>
                    <a:pt x="190500" y="114300"/>
                  </a:cubicBezTo>
                  <a:cubicBezTo>
                    <a:pt x="190451" y="156362"/>
                    <a:pt x="156364" y="190452"/>
                    <a:pt x="114300" y="190500"/>
                  </a:cubicBezTo>
                  <a:close/>
                </a:path>
              </a:pathLst>
            </a:custGeom>
            <a:grpFill/>
            <a:ln w="9525" cap="flat">
              <a:noFill/>
              <a:prstDash val="solid"/>
              <a:miter/>
            </a:ln>
          </p:spPr>
          <p:txBody>
            <a:bodyPr rtlCol="0" anchor="ctr"/>
            <a:lstStyle/>
            <a:p>
              <a:endParaRPr lang="en-NZ"/>
            </a:p>
          </p:txBody>
        </p:sp>
        <p:sp>
          <p:nvSpPr>
            <p:cNvPr id="12" name="Freeform: Shape 11">
              <a:extLst>
                <a:ext uri="{FF2B5EF4-FFF2-40B4-BE49-F238E27FC236}">
                  <a16:creationId xmlns:a16="http://schemas.microsoft.com/office/drawing/2014/main" id="{19C36E60-B897-9F83-07D2-622BAAEF5A36}"/>
                </a:ext>
              </a:extLst>
            </p:cNvPr>
            <p:cNvSpPr/>
            <p:nvPr/>
          </p:nvSpPr>
          <p:spPr>
            <a:xfrm>
              <a:off x="10681566" y="1469220"/>
              <a:ext cx="228600" cy="228600"/>
            </a:xfrm>
            <a:custGeom>
              <a:avLst/>
              <a:gdLst>
                <a:gd name="connsiteX0" fmla="*/ 114300 w 228600"/>
                <a:gd name="connsiteY0" fmla="*/ 0 h 228600"/>
                <a:gd name="connsiteX1" fmla="*/ 0 w 228600"/>
                <a:gd name="connsiteY1" fmla="*/ 114300 h 228600"/>
                <a:gd name="connsiteX2" fmla="*/ 114300 w 228600"/>
                <a:gd name="connsiteY2" fmla="*/ 228600 h 228600"/>
                <a:gd name="connsiteX3" fmla="*/ 228600 w 228600"/>
                <a:gd name="connsiteY3" fmla="*/ 114300 h 228600"/>
                <a:gd name="connsiteX4" fmla="*/ 114300 w 228600"/>
                <a:gd name="connsiteY4" fmla="*/ 0 h 228600"/>
                <a:gd name="connsiteX5" fmla="*/ 114300 w 228600"/>
                <a:gd name="connsiteY5" fmla="*/ 190500 h 228600"/>
                <a:gd name="connsiteX6" fmla="*/ 38100 w 228600"/>
                <a:gd name="connsiteY6" fmla="*/ 114300 h 228600"/>
                <a:gd name="connsiteX7" fmla="*/ 114300 w 228600"/>
                <a:gd name="connsiteY7" fmla="*/ 38100 h 228600"/>
                <a:gd name="connsiteX8" fmla="*/ 190500 w 228600"/>
                <a:gd name="connsiteY8" fmla="*/ 114300 h 228600"/>
                <a:gd name="connsiteX9" fmla="*/ 114300 w 228600"/>
                <a:gd name="connsiteY9" fmla="*/ 1905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4300" y="0"/>
                  </a:moveTo>
                  <a:cubicBezTo>
                    <a:pt x="51174" y="0"/>
                    <a:pt x="0" y="51174"/>
                    <a:pt x="0" y="114300"/>
                  </a:cubicBezTo>
                  <a:cubicBezTo>
                    <a:pt x="0" y="177422"/>
                    <a:pt x="51174" y="228600"/>
                    <a:pt x="114300" y="228600"/>
                  </a:cubicBezTo>
                  <a:cubicBezTo>
                    <a:pt x="177426" y="228600"/>
                    <a:pt x="228600" y="177422"/>
                    <a:pt x="228600" y="114300"/>
                  </a:cubicBezTo>
                  <a:cubicBezTo>
                    <a:pt x="228530" y="51204"/>
                    <a:pt x="177396" y="70"/>
                    <a:pt x="114300" y="0"/>
                  </a:cubicBezTo>
                  <a:close/>
                  <a:moveTo>
                    <a:pt x="114300" y="190500"/>
                  </a:moveTo>
                  <a:cubicBezTo>
                    <a:pt x="72216" y="190500"/>
                    <a:pt x="38100" y="156381"/>
                    <a:pt x="38100" y="114300"/>
                  </a:cubicBezTo>
                  <a:cubicBezTo>
                    <a:pt x="38100" y="72219"/>
                    <a:pt x="72216" y="38100"/>
                    <a:pt x="114300" y="38100"/>
                  </a:cubicBezTo>
                  <a:cubicBezTo>
                    <a:pt x="156384" y="38100"/>
                    <a:pt x="190500" y="72219"/>
                    <a:pt x="190500" y="114300"/>
                  </a:cubicBezTo>
                  <a:cubicBezTo>
                    <a:pt x="190451" y="156362"/>
                    <a:pt x="156364" y="190452"/>
                    <a:pt x="114300" y="190500"/>
                  </a:cubicBezTo>
                  <a:close/>
                </a:path>
              </a:pathLst>
            </a:custGeom>
            <a:grpFill/>
            <a:ln w="9525" cap="flat">
              <a:noFill/>
              <a:prstDash val="solid"/>
              <a:miter/>
            </a:ln>
          </p:spPr>
          <p:txBody>
            <a:bodyPr rtlCol="0" anchor="ctr"/>
            <a:lstStyle/>
            <a:p>
              <a:endParaRPr lang="en-NZ"/>
            </a:p>
          </p:txBody>
        </p:sp>
        <p:sp>
          <p:nvSpPr>
            <p:cNvPr id="13" name="Freeform: Shape 12">
              <a:extLst>
                <a:ext uri="{FF2B5EF4-FFF2-40B4-BE49-F238E27FC236}">
                  <a16:creationId xmlns:a16="http://schemas.microsoft.com/office/drawing/2014/main" id="{A3A83545-09E0-EB50-4906-63B47053F5F9}"/>
                </a:ext>
              </a:extLst>
            </p:cNvPr>
            <p:cNvSpPr/>
            <p:nvPr/>
          </p:nvSpPr>
          <p:spPr>
            <a:xfrm>
              <a:off x="10948266" y="1469220"/>
              <a:ext cx="228600" cy="228600"/>
            </a:xfrm>
            <a:custGeom>
              <a:avLst/>
              <a:gdLst>
                <a:gd name="connsiteX0" fmla="*/ 114300 w 228600"/>
                <a:gd name="connsiteY0" fmla="*/ 0 h 228600"/>
                <a:gd name="connsiteX1" fmla="*/ 0 w 228600"/>
                <a:gd name="connsiteY1" fmla="*/ 114300 h 228600"/>
                <a:gd name="connsiteX2" fmla="*/ 114300 w 228600"/>
                <a:gd name="connsiteY2" fmla="*/ 228600 h 228600"/>
                <a:gd name="connsiteX3" fmla="*/ 228600 w 228600"/>
                <a:gd name="connsiteY3" fmla="*/ 114300 h 228600"/>
                <a:gd name="connsiteX4" fmla="*/ 114300 w 228600"/>
                <a:gd name="connsiteY4" fmla="*/ 0 h 228600"/>
                <a:gd name="connsiteX5" fmla="*/ 114300 w 228600"/>
                <a:gd name="connsiteY5" fmla="*/ 190500 h 228600"/>
                <a:gd name="connsiteX6" fmla="*/ 38100 w 228600"/>
                <a:gd name="connsiteY6" fmla="*/ 114300 h 228600"/>
                <a:gd name="connsiteX7" fmla="*/ 114300 w 228600"/>
                <a:gd name="connsiteY7" fmla="*/ 38100 h 228600"/>
                <a:gd name="connsiteX8" fmla="*/ 190500 w 228600"/>
                <a:gd name="connsiteY8" fmla="*/ 114300 h 228600"/>
                <a:gd name="connsiteX9" fmla="*/ 114300 w 228600"/>
                <a:gd name="connsiteY9" fmla="*/ 1905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228600">
                  <a:moveTo>
                    <a:pt x="114300" y="0"/>
                  </a:moveTo>
                  <a:cubicBezTo>
                    <a:pt x="51174" y="0"/>
                    <a:pt x="0" y="51174"/>
                    <a:pt x="0" y="114300"/>
                  </a:cubicBezTo>
                  <a:cubicBezTo>
                    <a:pt x="0" y="177422"/>
                    <a:pt x="51174" y="228600"/>
                    <a:pt x="114300" y="228600"/>
                  </a:cubicBezTo>
                  <a:cubicBezTo>
                    <a:pt x="177426" y="228600"/>
                    <a:pt x="228600" y="177422"/>
                    <a:pt x="228600" y="114300"/>
                  </a:cubicBezTo>
                  <a:cubicBezTo>
                    <a:pt x="228530" y="51204"/>
                    <a:pt x="177396" y="70"/>
                    <a:pt x="114300" y="0"/>
                  </a:cubicBezTo>
                  <a:close/>
                  <a:moveTo>
                    <a:pt x="114300" y="190500"/>
                  </a:moveTo>
                  <a:cubicBezTo>
                    <a:pt x="72216" y="190500"/>
                    <a:pt x="38100" y="156381"/>
                    <a:pt x="38100" y="114300"/>
                  </a:cubicBezTo>
                  <a:cubicBezTo>
                    <a:pt x="38100" y="72219"/>
                    <a:pt x="72216" y="38100"/>
                    <a:pt x="114300" y="38100"/>
                  </a:cubicBezTo>
                  <a:cubicBezTo>
                    <a:pt x="156384" y="38100"/>
                    <a:pt x="190500" y="72219"/>
                    <a:pt x="190500" y="114300"/>
                  </a:cubicBezTo>
                  <a:cubicBezTo>
                    <a:pt x="190451" y="156362"/>
                    <a:pt x="156364" y="190452"/>
                    <a:pt x="114300" y="190500"/>
                  </a:cubicBezTo>
                  <a:close/>
                </a:path>
              </a:pathLst>
            </a:custGeom>
            <a:grpFill/>
            <a:ln w="9525" cap="flat">
              <a:noFill/>
              <a:prstDash val="solid"/>
              <a:miter/>
            </a:ln>
          </p:spPr>
          <p:txBody>
            <a:bodyPr rtlCol="0" anchor="ctr"/>
            <a:lstStyle/>
            <a:p>
              <a:endParaRPr lang="en-NZ"/>
            </a:p>
          </p:txBody>
        </p:sp>
      </p:grpSp>
    </p:spTree>
    <p:extLst>
      <p:ext uri="{BB962C8B-B14F-4D97-AF65-F5344CB8AC3E}">
        <p14:creationId xmlns:p14="http://schemas.microsoft.com/office/powerpoint/2010/main" val="2409102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5E6B-5A5B-4FA5-BEA3-AA48D74F98FD}"/>
              </a:ext>
            </a:extLst>
          </p:cNvPr>
          <p:cNvSpPr>
            <a:spLocks noGrp="1"/>
          </p:cNvSpPr>
          <p:nvPr>
            <p:ph type="ctrTitle"/>
          </p:nvPr>
        </p:nvSpPr>
        <p:spPr/>
        <p:txBody>
          <a:bodyPr/>
          <a:lstStyle/>
          <a:p>
            <a:r>
              <a:rPr lang="en-NZ" sz="1500" dirty="0"/>
              <a:t>IMPACT OF HARASSMENT/BULLYING</a:t>
            </a:r>
            <a:r>
              <a:rPr lang="en-NZ" sz="1500" spc="0" dirty="0"/>
              <a:t> </a:t>
            </a:r>
          </a:p>
        </p:txBody>
      </p:sp>
      <p:sp>
        <p:nvSpPr>
          <p:cNvPr id="4" name="Footer Placeholder 3">
            <a:extLst>
              <a:ext uri="{FF2B5EF4-FFF2-40B4-BE49-F238E27FC236}">
                <a16:creationId xmlns:a16="http://schemas.microsoft.com/office/drawing/2014/main" id="{50DD2FED-1F2A-4987-A12D-AA30D527C988}"/>
              </a:ext>
            </a:extLst>
          </p:cNvPr>
          <p:cNvSpPr>
            <a:spLocks noGrp="1"/>
          </p:cNvSpPr>
          <p:nvPr>
            <p:ph type="ftr" sz="quarter" idx="17"/>
          </p:nvPr>
        </p:nvSpPr>
        <p:spPr>
          <a:xfrm>
            <a:off x="359999" y="6178634"/>
            <a:ext cx="9155193" cy="507831"/>
          </a:xfrm>
        </p:spPr>
        <p:txBody>
          <a:bodyPr/>
          <a:lstStyle/>
          <a:p>
            <a:r>
              <a:rPr lang="en-NZ" sz="900" dirty="0"/>
              <a:t>Base: Respondents who have experienced sexual harassment, racial harassment, or bullying in the workplace (1,747)</a:t>
            </a:r>
            <a:br>
              <a:rPr lang="en-NZ" sz="900" dirty="0"/>
            </a:br>
            <a:r>
              <a:rPr lang="en-NZ" sz="900" i="1" dirty="0"/>
              <a:t>Q17 How much did the situation impact you?</a:t>
            </a:r>
          </a:p>
          <a:p>
            <a:endParaRPr lang="en-NZ" sz="900" i="1" dirty="0"/>
          </a:p>
        </p:txBody>
      </p:sp>
      <p:sp>
        <p:nvSpPr>
          <p:cNvPr id="7" name="Rectangle 6">
            <a:extLst>
              <a:ext uri="{FF2B5EF4-FFF2-40B4-BE49-F238E27FC236}">
                <a16:creationId xmlns:a16="http://schemas.microsoft.com/office/drawing/2014/main" id="{F11E7677-5972-4B82-9E6E-C4236B2F95F4}"/>
              </a:ext>
            </a:extLst>
          </p:cNvPr>
          <p:cNvSpPr/>
          <p:nvPr/>
        </p:nvSpPr>
        <p:spPr>
          <a:xfrm>
            <a:off x="0" y="1426533"/>
            <a:ext cx="12191999" cy="4580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2">
            <a:extLst>
              <a:ext uri="{FF2B5EF4-FFF2-40B4-BE49-F238E27FC236}">
                <a16:creationId xmlns:a16="http://schemas.microsoft.com/office/drawing/2014/main" id="{E4284890-5DCF-4453-AE7F-BBF2DC473351}"/>
              </a:ext>
            </a:extLst>
          </p:cNvPr>
          <p:cNvSpPr txBox="1">
            <a:spLocks/>
          </p:cNvSpPr>
          <p:nvPr/>
        </p:nvSpPr>
        <p:spPr>
          <a:xfrm>
            <a:off x="4708336" y="1506895"/>
            <a:ext cx="3498811"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IMPACT OF HARASSMENT/BULLYING</a:t>
            </a:r>
          </a:p>
        </p:txBody>
      </p:sp>
      <p:graphicFrame>
        <p:nvGraphicFramePr>
          <p:cNvPr id="12" name="Chart 11">
            <a:extLst>
              <a:ext uri="{FF2B5EF4-FFF2-40B4-BE49-F238E27FC236}">
                <a16:creationId xmlns:a16="http://schemas.microsoft.com/office/drawing/2014/main" id="{4A575CFD-85D4-4B5B-9A74-A77D5A4D8680}"/>
              </a:ext>
            </a:extLst>
          </p:cNvPr>
          <p:cNvGraphicFramePr/>
          <p:nvPr>
            <p:extLst>
              <p:ext uri="{D42A27DB-BD31-4B8C-83A1-F6EECF244321}">
                <p14:modId xmlns:p14="http://schemas.microsoft.com/office/powerpoint/2010/main" val="839974149"/>
              </p:ext>
            </p:extLst>
          </p:nvPr>
        </p:nvGraphicFramePr>
        <p:xfrm>
          <a:off x="5324247" y="1958191"/>
          <a:ext cx="4202435" cy="3941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12E2EF81-1CDB-4E73-BE0E-2F99116650D4}"/>
              </a:ext>
            </a:extLst>
          </p:cNvPr>
          <p:cNvGraphicFramePr>
            <a:graphicFrameLocks noGrp="1"/>
          </p:cNvGraphicFramePr>
          <p:nvPr>
            <p:extLst>
              <p:ext uri="{D42A27DB-BD31-4B8C-83A1-F6EECF244321}">
                <p14:modId xmlns:p14="http://schemas.microsoft.com/office/powerpoint/2010/main" val="3670528648"/>
              </p:ext>
            </p:extLst>
          </p:nvPr>
        </p:nvGraphicFramePr>
        <p:xfrm>
          <a:off x="609600" y="2110147"/>
          <a:ext cx="4977755" cy="3300054"/>
        </p:xfrm>
        <a:graphic>
          <a:graphicData uri="http://schemas.openxmlformats.org/drawingml/2006/table">
            <a:tbl>
              <a:tblPr>
                <a:tableStyleId>{2D5ABB26-0587-4C30-8999-92F81FD0307C}</a:tableStyleId>
              </a:tblPr>
              <a:tblGrid>
                <a:gridCol w="4977755">
                  <a:extLst>
                    <a:ext uri="{9D8B030D-6E8A-4147-A177-3AD203B41FA5}">
                      <a16:colId xmlns:a16="http://schemas.microsoft.com/office/drawing/2014/main" val="1073632395"/>
                    </a:ext>
                  </a:extLst>
                </a:gridCol>
              </a:tblGrid>
              <a:tr h="550009">
                <a:tc>
                  <a:txBody>
                    <a:bodyPr/>
                    <a:lstStyle/>
                    <a:p>
                      <a:pPr algn="r" fontAlgn="ctr"/>
                      <a:r>
                        <a:rPr lang="en-NZ" sz="1200" u="none" strike="noStrike" dirty="0">
                          <a:effectLst/>
                        </a:rPr>
                        <a:t>It did not have a negative impact</a:t>
                      </a:r>
                    </a:p>
                  </a:txBody>
                  <a:tcPr marL="9525" marR="9525" marT="9525" marB="0" anchor="ctr"/>
                </a:tc>
                <a:extLst>
                  <a:ext uri="{0D108BD9-81ED-4DB2-BD59-A6C34878D82A}">
                    <a16:rowId xmlns:a16="http://schemas.microsoft.com/office/drawing/2014/main" val="102755808"/>
                  </a:ext>
                </a:extLst>
              </a:tr>
              <a:tr h="550009">
                <a:tc>
                  <a:txBody>
                    <a:bodyPr/>
                    <a:lstStyle/>
                    <a:p>
                      <a:pPr algn="r" fontAlgn="ctr"/>
                      <a:r>
                        <a:rPr lang="en-NZ" sz="1200" u="none" strike="noStrike" dirty="0">
                          <a:effectLst/>
                        </a:rPr>
                        <a:t>It had a small negative impact</a:t>
                      </a:r>
                    </a:p>
                  </a:txBody>
                  <a:tcPr marL="9525" marR="9525" marT="9525" marB="0" anchor="ctr"/>
                </a:tc>
                <a:extLst>
                  <a:ext uri="{0D108BD9-81ED-4DB2-BD59-A6C34878D82A}">
                    <a16:rowId xmlns:a16="http://schemas.microsoft.com/office/drawing/2014/main" val="735550617"/>
                  </a:ext>
                </a:extLst>
              </a:tr>
              <a:tr h="550009">
                <a:tc>
                  <a:txBody>
                    <a:bodyPr/>
                    <a:lstStyle/>
                    <a:p>
                      <a:pPr algn="r" fontAlgn="ctr"/>
                      <a:r>
                        <a:rPr lang="en-NZ" sz="1200" u="none" strike="noStrike" dirty="0">
                          <a:effectLst/>
                        </a:rPr>
                        <a:t>It had a moderately negative impact</a:t>
                      </a:r>
                    </a:p>
                  </a:txBody>
                  <a:tcPr marL="9525" marR="9525" marT="9525" marB="0" anchor="ctr"/>
                </a:tc>
                <a:extLst>
                  <a:ext uri="{0D108BD9-81ED-4DB2-BD59-A6C34878D82A}">
                    <a16:rowId xmlns:a16="http://schemas.microsoft.com/office/drawing/2014/main" val="4193851439"/>
                  </a:ext>
                </a:extLst>
              </a:tr>
              <a:tr h="550009">
                <a:tc>
                  <a:txBody>
                    <a:bodyPr/>
                    <a:lstStyle/>
                    <a:p>
                      <a:pPr algn="r" fontAlgn="ctr"/>
                      <a:r>
                        <a:rPr lang="en-NZ" sz="1200" u="none" strike="noStrike" dirty="0">
                          <a:effectLst/>
                        </a:rPr>
                        <a:t>It had a large negative impact</a:t>
                      </a:r>
                    </a:p>
                  </a:txBody>
                  <a:tcPr marL="9525" marR="9525" marT="9525" marB="0" anchor="ctr"/>
                </a:tc>
                <a:extLst>
                  <a:ext uri="{0D108BD9-81ED-4DB2-BD59-A6C34878D82A}">
                    <a16:rowId xmlns:a16="http://schemas.microsoft.com/office/drawing/2014/main" val="88723049"/>
                  </a:ext>
                </a:extLst>
              </a:tr>
              <a:tr h="550009">
                <a:tc>
                  <a:txBody>
                    <a:bodyPr/>
                    <a:lstStyle/>
                    <a:p>
                      <a:pPr algn="r" fontAlgn="ctr"/>
                      <a:r>
                        <a:rPr lang="en-NZ" sz="1200" u="none" strike="noStrike" dirty="0">
                          <a:effectLst/>
                        </a:rPr>
                        <a:t>It had an extremely negative impact </a:t>
                      </a:r>
                    </a:p>
                  </a:txBody>
                  <a:tcPr marL="9525" marR="9525" marT="9525" marB="0" anchor="ctr"/>
                </a:tc>
                <a:extLst>
                  <a:ext uri="{0D108BD9-81ED-4DB2-BD59-A6C34878D82A}">
                    <a16:rowId xmlns:a16="http://schemas.microsoft.com/office/drawing/2014/main" val="1855653955"/>
                  </a:ext>
                </a:extLst>
              </a:tr>
              <a:tr h="550009">
                <a:tc>
                  <a:txBody>
                    <a:bodyPr/>
                    <a:lstStyle/>
                    <a:p>
                      <a:pPr algn="r" fontAlgn="ctr"/>
                      <a:r>
                        <a:rPr lang="en-NZ" sz="1200" u="none" strike="noStrike" dirty="0">
                          <a:effectLst/>
                        </a:rPr>
                        <a:t>Unsure</a:t>
                      </a:r>
                    </a:p>
                  </a:txBody>
                  <a:tcPr marL="9525" marR="9525" marT="9525" marB="0" anchor="ctr"/>
                </a:tc>
                <a:extLst>
                  <a:ext uri="{0D108BD9-81ED-4DB2-BD59-A6C34878D82A}">
                    <a16:rowId xmlns:a16="http://schemas.microsoft.com/office/drawing/2014/main" val="2771878807"/>
                  </a:ext>
                </a:extLst>
              </a:tr>
            </a:tbl>
          </a:graphicData>
        </a:graphic>
      </p:graphicFrame>
      <p:sp>
        <p:nvSpPr>
          <p:cNvPr id="11" name="Text Placeholder 10">
            <a:extLst>
              <a:ext uri="{FF2B5EF4-FFF2-40B4-BE49-F238E27FC236}">
                <a16:creationId xmlns:a16="http://schemas.microsoft.com/office/drawing/2014/main" id="{7E9F3283-683B-4878-5A2D-E581E8FF0BFF}"/>
              </a:ext>
            </a:extLst>
          </p:cNvPr>
          <p:cNvSpPr>
            <a:spLocks noGrp="1"/>
          </p:cNvSpPr>
          <p:nvPr>
            <p:ph type="body" sz="quarter" idx="15"/>
          </p:nvPr>
        </p:nvSpPr>
        <p:spPr/>
        <p:txBody>
          <a:bodyPr>
            <a:normAutofit/>
          </a:bodyPr>
          <a:lstStyle/>
          <a:p>
            <a:r>
              <a:rPr lang="en-NZ" dirty="0"/>
              <a:t>The large majority (86%) of workers who have been harassed or bullied have been negatively impacted by the experience. The experience had a large or extremely negative impact for 29%. Older women are especially likely to report a more serious impact. </a:t>
            </a:r>
          </a:p>
        </p:txBody>
      </p:sp>
      <p:sp>
        <p:nvSpPr>
          <p:cNvPr id="3" name="Right Brace 2">
            <a:extLst>
              <a:ext uri="{FF2B5EF4-FFF2-40B4-BE49-F238E27FC236}">
                <a16:creationId xmlns:a16="http://schemas.microsoft.com/office/drawing/2014/main" id="{F2EB0E36-E81C-7037-6AC4-ADA4C6D6EC1D}"/>
              </a:ext>
            </a:extLst>
          </p:cNvPr>
          <p:cNvSpPr/>
          <p:nvPr/>
        </p:nvSpPr>
        <p:spPr>
          <a:xfrm>
            <a:off x="6661797" y="3857625"/>
            <a:ext cx="491478" cy="990600"/>
          </a:xfrm>
          <a:prstGeom prst="righ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22" name="TextBox 21">
            <a:extLst>
              <a:ext uri="{FF2B5EF4-FFF2-40B4-BE49-F238E27FC236}">
                <a16:creationId xmlns:a16="http://schemas.microsoft.com/office/drawing/2014/main" id="{2CBDDACB-B3C4-B8D2-A354-7D6A0B29A678}"/>
              </a:ext>
            </a:extLst>
          </p:cNvPr>
          <p:cNvSpPr txBox="1"/>
          <p:nvPr/>
        </p:nvSpPr>
        <p:spPr>
          <a:xfrm>
            <a:off x="7233076" y="4149331"/>
            <a:ext cx="4202434" cy="1323439"/>
          </a:xfrm>
          <a:prstGeom prst="rect">
            <a:avLst/>
          </a:prstGeom>
          <a:noFill/>
        </p:spPr>
        <p:txBody>
          <a:bodyPr wrap="square">
            <a:spAutoFit/>
          </a:bodyPr>
          <a:lstStyle/>
          <a:p>
            <a:r>
              <a:rPr lang="en-NZ" sz="2400" dirty="0">
                <a:solidFill>
                  <a:schemeClr val="accent4"/>
                </a:solidFill>
                <a:latin typeface="+mj-lt"/>
              </a:rPr>
              <a:t>29% </a:t>
            </a:r>
            <a:r>
              <a:rPr lang="en-NZ" sz="1600" dirty="0"/>
              <a:t>felt the harassment/bullying had a large or extremely negative impact. </a:t>
            </a:r>
            <a:br>
              <a:rPr lang="en-NZ" sz="1600" dirty="0"/>
            </a:br>
            <a:endParaRPr lang="en-NZ" sz="1600" dirty="0"/>
          </a:p>
          <a:p>
            <a:r>
              <a:rPr lang="en-NZ" sz="1200" dirty="0"/>
              <a:t>This more serious harm is higher among women (33%, vs. 25% of men) and workers doing their job from home (46%).</a:t>
            </a:r>
            <a:endParaRPr lang="en-NZ" sz="2000" dirty="0"/>
          </a:p>
        </p:txBody>
      </p:sp>
      <p:sp>
        <p:nvSpPr>
          <p:cNvPr id="13" name="Text Placeholder 2">
            <a:extLst>
              <a:ext uri="{FF2B5EF4-FFF2-40B4-BE49-F238E27FC236}">
                <a16:creationId xmlns:a16="http://schemas.microsoft.com/office/drawing/2014/main" id="{83F60494-F177-51D8-97EB-D84927745E0E}"/>
              </a:ext>
            </a:extLst>
          </p:cNvPr>
          <p:cNvSpPr txBox="1">
            <a:spLocks/>
          </p:cNvSpPr>
          <p:nvPr/>
        </p:nvSpPr>
        <p:spPr>
          <a:xfrm>
            <a:off x="511924" y="151537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Tree>
    <p:extLst>
      <p:ext uri="{BB962C8B-B14F-4D97-AF65-F5344CB8AC3E}">
        <p14:creationId xmlns:p14="http://schemas.microsoft.com/office/powerpoint/2010/main" val="1966301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956BFA6D-ADF6-7D33-2A54-3499E0F3F75F}"/>
              </a:ext>
            </a:extLst>
          </p:cNvPr>
          <p:cNvSpPr/>
          <p:nvPr/>
        </p:nvSpPr>
        <p:spPr>
          <a:xfrm>
            <a:off x="-1" y="5867604"/>
            <a:ext cx="12192001" cy="305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Rectangle 33">
            <a:extLst>
              <a:ext uri="{FF2B5EF4-FFF2-40B4-BE49-F238E27FC236}">
                <a16:creationId xmlns:a16="http://schemas.microsoft.com/office/drawing/2014/main" id="{508943D9-6F30-7830-4E4F-06CDD95D557D}"/>
              </a:ext>
            </a:extLst>
          </p:cNvPr>
          <p:cNvSpPr/>
          <p:nvPr/>
        </p:nvSpPr>
        <p:spPr bwMode="ltGray">
          <a:xfrm>
            <a:off x="4445726" y="3718096"/>
            <a:ext cx="2030774" cy="2488607"/>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C5A24246-6E89-B978-1689-988473DD84A3}"/>
              </a:ext>
            </a:extLst>
          </p:cNvPr>
          <p:cNvSpPr/>
          <p:nvPr/>
        </p:nvSpPr>
        <p:spPr bwMode="ltGray">
          <a:xfrm>
            <a:off x="151034" y="3743854"/>
            <a:ext cx="2237974" cy="2444510"/>
          </a:xfrm>
          <a:prstGeom prst="rect">
            <a:avLst/>
          </a:prstGeom>
          <a:solidFill>
            <a:srgbClr val="FFFFFF">
              <a:lumMod val="95000"/>
            </a:srgbClr>
          </a:solidFill>
          <a:ln w="12700" cap="flat" cmpd="sng" algn="ctr">
            <a:solidFill>
              <a:srgbClr val="FFFFFF">
                <a:lumMod val="95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4A779E29-EAF4-83DB-239B-7204C97161B6}"/>
              </a:ext>
            </a:extLst>
          </p:cNvPr>
          <p:cNvSpPr/>
          <p:nvPr/>
        </p:nvSpPr>
        <p:spPr bwMode="ltGray">
          <a:xfrm>
            <a:off x="141820" y="1813660"/>
            <a:ext cx="1684113" cy="1518579"/>
          </a:xfrm>
          <a:prstGeom prst="rect">
            <a:avLst/>
          </a:prstGeom>
          <a:solidFill>
            <a:srgbClr val="FFFFFF">
              <a:lumMod val="95000"/>
            </a:srgbClr>
          </a:solidFill>
          <a:ln w="12700" cap="flat" cmpd="sng" algn="ctr">
            <a:solidFill>
              <a:srgbClr val="FFFFFF">
                <a:lumMod val="95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978E4E-FFBF-16ED-0779-3826C91D5C0E}"/>
              </a:ext>
            </a:extLst>
          </p:cNvPr>
          <p:cNvSpPr>
            <a:spLocks noGrp="1"/>
          </p:cNvSpPr>
          <p:nvPr>
            <p:ph type="ctrTitle"/>
          </p:nvPr>
        </p:nvSpPr>
        <p:spPr/>
        <p:txBody>
          <a:bodyPr/>
          <a:lstStyle/>
          <a:p>
            <a:r>
              <a:rPr lang="en-NZ" sz="1500" dirty="0"/>
              <a:t>PROFILE OF WORKERS WHO HAVE BEEN NEGATIVELY IMPACTED:</a:t>
            </a:r>
          </a:p>
        </p:txBody>
      </p:sp>
      <p:sp>
        <p:nvSpPr>
          <p:cNvPr id="3" name="Text Placeholder 2">
            <a:extLst>
              <a:ext uri="{FF2B5EF4-FFF2-40B4-BE49-F238E27FC236}">
                <a16:creationId xmlns:a16="http://schemas.microsoft.com/office/drawing/2014/main" id="{C71B44AF-CC86-C7B2-4EA3-F022715D92F8}"/>
              </a:ext>
            </a:extLst>
          </p:cNvPr>
          <p:cNvSpPr>
            <a:spLocks noGrp="1"/>
          </p:cNvSpPr>
          <p:nvPr>
            <p:ph type="body" sz="quarter" idx="15"/>
          </p:nvPr>
        </p:nvSpPr>
        <p:spPr/>
        <p:txBody>
          <a:bodyPr/>
          <a:lstStyle/>
          <a:p>
            <a:r>
              <a:rPr lang="en-NZ" dirty="0"/>
              <a:t>This chart shows the circumstances of the worker at the time they experienced the harassment or bullying.  For example, the industry they were working in when they were harassed or bullied (which may or may not be the industry they are currently working in).</a:t>
            </a:r>
          </a:p>
        </p:txBody>
      </p:sp>
      <p:sp>
        <p:nvSpPr>
          <p:cNvPr id="4" name="Footer Placeholder 3">
            <a:extLst>
              <a:ext uri="{FF2B5EF4-FFF2-40B4-BE49-F238E27FC236}">
                <a16:creationId xmlns:a16="http://schemas.microsoft.com/office/drawing/2014/main" id="{E485BF4B-CB1E-39CA-167E-0D29893B40B1}"/>
              </a:ext>
            </a:extLst>
          </p:cNvPr>
          <p:cNvSpPr>
            <a:spLocks noGrp="1"/>
          </p:cNvSpPr>
          <p:nvPr>
            <p:ph type="ftr" sz="quarter" idx="17"/>
          </p:nvPr>
        </p:nvSpPr>
        <p:spPr>
          <a:xfrm>
            <a:off x="360000" y="6317133"/>
            <a:ext cx="7234600" cy="230832"/>
          </a:xfrm>
        </p:spPr>
        <p:txBody>
          <a:bodyPr/>
          <a:lstStyle/>
          <a:p>
            <a:r>
              <a:rPr lang="en-NZ" sz="900" dirty="0"/>
              <a:t>Base: Respondents who were impacted by sexual harassment, racial harassment, or bullying in the workplace – any impact (1,513)</a:t>
            </a:r>
          </a:p>
        </p:txBody>
      </p:sp>
      <p:sp>
        <p:nvSpPr>
          <p:cNvPr id="20" name="Rectangle 19">
            <a:extLst>
              <a:ext uri="{FF2B5EF4-FFF2-40B4-BE49-F238E27FC236}">
                <a16:creationId xmlns:a16="http://schemas.microsoft.com/office/drawing/2014/main" id="{889F3201-3E8D-1BB5-4969-A501E4615E19}"/>
              </a:ext>
            </a:extLst>
          </p:cNvPr>
          <p:cNvSpPr/>
          <p:nvPr/>
        </p:nvSpPr>
        <p:spPr bwMode="ltGray">
          <a:xfrm>
            <a:off x="1921165" y="1813660"/>
            <a:ext cx="2026800" cy="1518579"/>
          </a:xfrm>
          <a:prstGeom prst="rect">
            <a:avLst/>
          </a:prstGeom>
          <a:solidFill>
            <a:srgbClr val="FFFFFF">
              <a:lumMod val="95000"/>
            </a:srgbClr>
          </a:solidFill>
          <a:ln w="12700" cap="flat" cmpd="sng" algn="ctr">
            <a:solidFill>
              <a:srgbClr val="FFFFFF">
                <a:lumMod val="95000"/>
              </a:srgb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A224C60-CDFD-96BD-1335-0E5BC835CA82}"/>
              </a:ext>
            </a:extLst>
          </p:cNvPr>
          <p:cNvSpPr/>
          <p:nvPr/>
        </p:nvSpPr>
        <p:spPr bwMode="ltGray">
          <a:xfrm>
            <a:off x="7497709" y="1813660"/>
            <a:ext cx="1902718" cy="1533925"/>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aphicFrame>
        <p:nvGraphicFramePr>
          <p:cNvPr id="23" name="Chart 22">
            <a:extLst>
              <a:ext uri="{FF2B5EF4-FFF2-40B4-BE49-F238E27FC236}">
                <a16:creationId xmlns:a16="http://schemas.microsoft.com/office/drawing/2014/main" id="{9903962C-EFAC-9B2F-9B57-F86849A9047C}"/>
              </a:ext>
            </a:extLst>
          </p:cNvPr>
          <p:cNvGraphicFramePr/>
          <p:nvPr>
            <p:extLst>
              <p:ext uri="{D42A27DB-BD31-4B8C-83A1-F6EECF244321}">
                <p14:modId xmlns:p14="http://schemas.microsoft.com/office/powerpoint/2010/main" val="4118934317"/>
              </p:ext>
            </p:extLst>
          </p:nvPr>
        </p:nvGraphicFramePr>
        <p:xfrm>
          <a:off x="7169392" y="2000993"/>
          <a:ext cx="2629243" cy="1288405"/>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a:extLst>
              <a:ext uri="{FF2B5EF4-FFF2-40B4-BE49-F238E27FC236}">
                <a16:creationId xmlns:a16="http://schemas.microsoft.com/office/drawing/2014/main" id="{6F685BBD-AD64-E913-2C07-4F68B85A32FF}"/>
              </a:ext>
            </a:extLst>
          </p:cNvPr>
          <p:cNvSpPr txBox="1"/>
          <p:nvPr/>
        </p:nvSpPr>
        <p:spPr>
          <a:xfrm>
            <a:off x="7323266" y="1963801"/>
            <a:ext cx="649544" cy="323165"/>
          </a:xfrm>
          <a:prstGeom prst="rect">
            <a:avLst/>
          </a:prstGeom>
          <a:noFill/>
        </p:spPr>
        <p:txBody>
          <a:bodyPr wrap="square" lIns="0" tIns="0" rIns="0" bIns="0">
            <a:spAutoFit/>
          </a:bodyPr>
          <a:lstStyle/>
          <a:p>
            <a:pPr algn="r"/>
            <a:r>
              <a:rPr lang="en-NZ" sz="900" dirty="0">
                <a:solidFill>
                  <a:srgbClr val="333333"/>
                </a:solidFill>
                <a:latin typeface="Calibri" panose="020F0502020204030204"/>
              </a:rPr>
              <a:t>UNSURE</a:t>
            </a:r>
          </a:p>
          <a:p>
            <a:pPr algn="r"/>
            <a:r>
              <a:rPr lang="en-NZ" sz="1200" b="1" dirty="0">
                <a:solidFill>
                  <a:srgbClr val="726F77"/>
                </a:solidFill>
                <a:latin typeface="Calibri" panose="020F0502020204030204"/>
              </a:rPr>
              <a:t>3%</a:t>
            </a:r>
          </a:p>
        </p:txBody>
      </p:sp>
      <p:sp>
        <p:nvSpPr>
          <p:cNvPr id="25" name="Rectangle 24">
            <a:extLst>
              <a:ext uri="{FF2B5EF4-FFF2-40B4-BE49-F238E27FC236}">
                <a16:creationId xmlns:a16="http://schemas.microsoft.com/office/drawing/2014/main" id="{4322114E-7395-70E9-8C90-F215FB7F4D32}"/>
              </a:ext>
            </a:extLst>
          </p:cNvPr>
          <p:cNvSpPr/>
          <p:nvPr/>
        </p:nvSpPr>
        <p:spPr>
          <a:xfrm>
            <a:off x="1922386" y="1538669"/>
            <a:ext cx="2025579"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NUMBER OF EMPLOYEES</a:t>
            </a:r>
          </a:p>
        </p:txBody>
      </p:sp>
      <p:sp>
        <p:nvSpPr>
          <p:cNvPr id="26" name="Rectangle 25">
            <a:extLst>
              <a:ext uri="{FF2B5EF4-FFF2-40B4-BE49-F238E27FC236}">
                <a16:creationId xmlns:a16="http://schemas.microsoft.com/office/drawing/2014/main" id="{7F3A4361-166D-E982-12AA-F660DD7D1266}"/>
              </a:ext>
            </a:extLst>
          </p:cNvPr>
          <p:cNvSpPr/>
          <p:nvPr/>
        </p:nvSpPr>
        <p:spPr>
          <a:xfrm>
            <a:off x="4022077" y="1538669"/>
            <a:ext cx="1600450"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GENDER</a:t>
            </a:r>
          </a:p>
        </p:txBody>
      </p:sp>
      <p:sp>
        <p:nvSpPr>
          <p:cNvPr id="27" name="Rectangle 26">
            <a:extLst>
              <a:ext uri="{FF2B5EF4-FFF2-40B4-BE49-F238E27FC236}">
                <a16:creationId xmlns:a16="http://schemas.microsoft.com/office/drawing/2014/main" id="{240837D8-F03D-4ADB-944D-B893542314F6}"/>
              </a:ext>
            </a:extLst>
          </p:cNvPr>
          <p:cNvSpPr/>
          <p:nvPr/>
        </p:nvSpPr>
        <p:spPr>
          <a:xfrm>
            <a:off x="5696639" y="1538669"/>
            <a:ext cx="1726958"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AGE</a:t>
            </a:r>
          </a:p>
        </p:txBody>
      </p:sp>
      <p:sp>
        <p:nvSpPr>
          <p:cNvPr id="28" name="Rectangle 27">
            <a:extLst>
              <a:ext uri="{FF2B5EF4-FFF2-40B4-BE49-F238E27FC236}">
                <a16:creationId xmlns:a16="http://schemas.microsoft.com/office/drawing/2014/main" id="{ACC9469B-4031-D4DA-4AFE-F9C402435560}"/>
              </a:ext>
            </a:extLst>
          </p:cNvPr>
          <p:cNvSpPr/>
          <p:nvPr/>
        </p:nvSpPr>
        <p:spPr>
          <a:xfrm>
            <a:off x="7497709" y="1538669"/>
            <a:ext cx="1902718"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UNION MEMBERSHIP</a:t>
            </a:r>
          </a:p>
        </p:txBody>
      </p:sp>
      <p:sp>
        <p:nvSpPr>
          <p:cNvPr id="29" name="Rectangle 28">
            <a:extLst>
              <a:ext uri="{FF2B5EF4-FFF2-40B4-BE49-F238E27FC236}">
                <a16:creationId xmlns:a16="http://schemas.microsoft.com/office/drawing/2014/main" id="{23612578-1E1B-1649-5819-7EE6803437BF}"/>
              </a:ext>
            </a:extLst>
          </p:cNvPr>
          <p:cNvSpPr/>
          <p:nvPr/>
        </p:nvSpPr>
        <p:spPr bwMode="ltGray">
          <a:xfrm>
            <a:off x="5696639" y="1813660"/>
            <a:ext cx="1726958" cy="1512111"/>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3697322-0274-D40D-CFD4-9702F034DD8E}"/>
              </a:ext>
            </a:extLst>
          </p:cNvPr>
          <p:cNvSpPr/>
          <p:nvPr/>
        </p:nvSpPr>
        <p:spPr>
          <a:xfrm>
            <a:off x="9474540" y="1538669"/>
            <a:ext cx="2603160"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INDUSTRY</a:t>
            </a:r>
          </a:p>
        </p:txBody>
      </p:sp>
      <p:sp>
        <p:nvSpPr>
          <p:cNvPr id="31" name="Rectangle 30">
            <a:extLst>
              <a:ext uri="{FF2B5EF4-FFF2-40B4-BE49-F238E27FC236}">
                <a16:creationId xmlns:a16="http://schemas.microsoft.com/office/drawing/2014/main" id="{EC07461A-63AB-7C7A-0617-D8EED54F7D19}"/>
              </a:ext>
            </a:extLst>
          </p:cNvPr>
          <p:cNvSpPr/>
          <p:nvPr/>
        </p:nvSpPr>
        <p:spPr>
          <a:xfrm>
            <a:off x="2465873" y="3468879"/>
            <a:ext cx="1906962"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EMPLOYMENT STATUS</a:t>
            </a:r>
          </a:p>
        </p:txBody>
      </p:sp>
      <p:sp>
        <p:nvSpPr>
          <p:cNvPr id="32" name="Rectangle 31">
            <a:extLst>
              <a:ext uri="{FF2B5EF4-FFF2-40B4-BE49-F238E27FC236}">
                <a16:creationId xmlns:a16="http://schemas.microsoft.com/office/drawing/2014/main" id="{7ACEC2F9-415F-25FA-4685-3F4AAE31D5F4}"/>
              </a:ext>
            </a:extLst>
          </p:cNvPr>
          <p:cNvSpPr/>
          <p:nvPr/>
        </p:nvSpPr>
        <p:spPr>
          <a:xfrm>
            <a:off x="4449700" y="3468879"/>
            <a:ext cx="2026800"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SECTOR </a:t>
            </a:r>
          </a:p>
        </p:txBody>
      </p:sp>
      <p:sp>
        <p:nvSpPr>
          <p:cNvPr id="33" name="Rectangle 32">
            <a:extLst>
              <a:ext uri="{FF2B5EF4-FFF2-40B4-BE49-F238E27FC236}">
                <a16:creationId xmlns:a16="http://schemas.microsoft.com/office/drawing/2014/main" id="{F52B47D3-FA0C-2AFD-F0DF-B9E984E71BBD}"/>
              </a:ext>
            </a:extLst>
          </p:cNvPr>
          <p:cNvSpPr/>
          <p:nvPr/>
        </p:nvSpPr>
        <p:spPr bwMode="ltGray">
          <a:xfrm>
            <a:off x="2465873" y="3731173"/>
            <a:ext cx="1906961" cy="2466222"/>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6D35734-9821-8642-9BB1-3DA6D4C01343}"/>
              </a:ext>
            </a:extLst>
          </p:cNvPr>
          <p:cNvSpPr/>
          <p:nvPr/>
        </p:nvSpPr>
        <p:spPr bwMode="ltGray">
          <a:xfrm>
            <a:off x="6563738" y="3727457"/>
            <a:ext cx="2818800" cy="2479246"/>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2558A1B-0E67-9C0D-C90F-7E1B3566A256}"/>
              </a:ext>
            </a:extLst>
          </p:cNvPr>
          <p:cNvSpPr/>
          <p:nvPr/>
        </p:nvSpPr>
        <p:spPr bwMode="ltGray">
          <a:xfrm>
            <a:off x="9474540" y="1817669"/>
            <a:ext cx="2593011" cy="4397368"/>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graphicFrame>
        <p:nvGraphicFramePr>
          <p:cNvPr id="37" name="Table 36">
            <a:extLst>
              <a:ext uri="{FF2B5EF4-FFF2-40B4-BE49-F238E27FC236}">
                <a16:creationId xmlns:a16="http://schemas.microsoft.com/office/drawing/2014/main" id="{8347C2BC-7339-AFF4-6738-38F02A71596C}"/>
              </a:ext>
            </a:extLst>
          </p:cNvPr>
          <p:cNvGraphicFramePr>
            <a:graphicFrameLocks noGrp="1"/>
          </p:cNvGraphicFramePr>
          <p:nvPr>
            <p:extLst>
              <p:ext uri="{D42A27DB-BD31-4B8C-83A1-F6EECF244321}">
                <p14:modId xmlns:p14="http://schemas.microsoft.com/office/powerpoint/2010/main" val="3251748506"/>
              </p:ext>
            </p:extLst>
          </p:nvPr>
        </p:nvGraphicFramePr>
        <p:xfrm>
          <a:off x="2048742" y="1889548"/>
          <a:ext cx="1785796" cy="1434033"/>
        </p:xfrm>
        <a:graphic>
          <a:graphicData uri="http://schemas.openxmlformats.org/drawingml/2006/table">
            <a:tbl>
              <a:tblPr firstRow="1" bandRow="1"/>
              <a:tblGrid>
                <a:gridCol w="892898">
                  <a:extLst>
                    <a:ext uri="{9D8B030D-6E8A-4147-A177-3AD203B41FA5}">
                      <a16:colId xmlns:a16="http://schemas.microsoft.com/office/drawing/2014/main" val="50240506"/>
                    </a:ext>
                  </a:extLst>
                </a:gridCol>
                <a:gridCol w="892898">
                  <a:extLst>
                    <a:ext uri="{9D8B030D-6E8A-4147-A177-3AD203B41FA5}">
                      <a16:colId xmlns:a16="http://schemas.microsoft.com/office/drawing/2014/main" val="1085130721"/>
                    </a:ext>
                  </a:extLst>
                </a:gridCol>
              </a:tblGrid>
              <a:tr h="193995">
                <a:tc>
                  <a:txBody>
                    <a:bodyPr/>
                    <a:lstStyle/>
                    <a:p>
                      <a:pPr algn="l" fontAlgn="ctr">
                        <a:lnSpc>
                          <a:spcPct val="90000"/>
                        </a:lnSpc>
                      </a:pPr>
                      <a:r>
                        <a:rPr lang="en-NZ" sz="800" u="none" strike="noStrike" dirty="0">
                          <a:effectLst/>
                        </a:rPr>
                        <a:t>1 employee (only myself)</a:t>
                      </a:r>
                      <a:endParaRPr lang="en-NZ" sz="8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r" fontAlgn="b"/>
                      <a:r>
                        <a:rPr lang="en-NZ" sz="800" u="none" strike="noStrike" dirty="0">
                          <a:effectLst/>
                        </a:rPr>
                        <a:t>1%</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71962955"/>
                  </a:ext>
                </a:extLst>
              </a:tr>
              <a:tr h="193995">
                <a:tc>
                  <a:txBody>
                    <a:bodyPr/>
                    <a:lstStyle/>
                    <a:p>
                      <a:pPr algn="l" fontAlgn="ctr">
                        <a:lnSpc>
                          <a:spcPct val="90000"/>
                        </a:lnSpc>
                      </a:pPr>
                      <a:r>
                        <a:rPr lang="en-NZ" sz="800" u="none" strike="noStrike" dirty="0">
                          <a:effectLst/>
                        </a:rPr>
                        <a:t>2-5 employees</a:t>
                      </a:r>
                      <a:endParaRPr lang="en-NZ" sz="8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algn="r" fontAlgn="b"/>
                      <a:r>
                        <a:rPr lang="en-NZ" sz="800" u="none" strike="noStrike" dirty="0">
                          <a:effectLst/>
                        </a:rPr>
                        <a:t>7%</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74701223"/>
                  </a:ext>
                </a:extLst>
              </a:tr>
              <a:tr h="193995">
                <a:tc>
                  <a:txBody>
                    <a:bodyPr/>
                    <a:lstStyle/>
                    <a:p>
                      <a:pPr algn="l" fontAlgn="ctr">
                        <a:lnSpc>
                          <a:spcPct val="90000"/>
                        </a:lnSpc>
                      </a:pPr>
                      <a:r>
                        <a:rPr lang="en-NZ" sz="800" u="none" strike="noStrike" dirty="0">
                          <a:effectLst/>
                        </a:rPr>
                        <a:t>6-9 employees</a:t>
                      </a:r>
                      <a:endParaRPr lang="en-NZ" sz="8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algn="r" fontAlgn="b"/>
                      <a:r>
                        <a:rPr lang="en-NZ" sz="800" u="none" strike="noStrike" dirty="0">
                          <a:effectLst/>
                        </a:rPr>
                        <a:t>8%</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1203967"/>
                  </a:ext>
                </a:extLst>
              </a:tr>
              <a:tr h="193995">
                <a:tc>
                  <a:txBody>
                    <a:bodyPr/>
                    <a:lstStyle/>
                    <a:p>
                      <a:pPr algn="l" fontAlgn="ctr">
                        <a:lnSpc>
                          <a:spcPct val="90000"/>
                        </a:lnSpc>
                      </a:pPr>
                      <a:r>
                        <a:rPr lang="en-NZ" sz="800" u="none" strike="noStrike">
                          <a:effectLst/>
                        </a:rPr>
                        <a:t>10-19 employees</a:t>
                      </a:r>
                      <a:endParaRPr lang="en-NZ" sz="8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tc>
                  <a:txBody>
                    <a:bodyPr/>
                    <a:lstStyle/>
                    <a:p>
                      <a:pPr algn="r" fontAlgn="b"/>
                      <a:r>
                        <a:rPr lang="en-NZ" sz="800" u="none" strike="noStrike" dirty="0">
                          <a:effectLst/>
                        </a:rPr>
                        <a:t>11%</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02181373"/>
                  </a:ext>
                </a:extLst>
              </a:tr>
              <a:tr h="193995">
                <a:tc>
                  <a:txBody>
                    <a:bodyPr/>
                    <a:lstStyle/>
                    <a:p>
                      <a:pPr algn="l" fontAlgn="ctr">
                        <a:lnSpc>
                          <a:spcPct val="90000"/>
                        </a:lnSpc>
                      </a:pPr>
                      <a:r>
                        <a:rPr lang="en-NZ" sz="800" u="none" strike="noStrike" dirty="0">
                          <a:effectLst/>
                        </a:rPr>
                        <a:t>20-49 employees</a:t>
                      </a:r>
                      <a:endParaRPr lang="en-NZ" sz="8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NZ" sz="800" u="none" strike="noStrike" dirty="0">
                          <a:effectLst/>
                        </a:rPr>
                        <a:t>14%</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5702232"/>
                  </a:ext>
                </a:extLst>
              </a:tr>
              <a:tr h="193995">
                <a:tc>
                  <a:txBody>
                    <a:bodyPr/>
                    <a:lstStyle/>
                    <a:p>
                      <a:pPr algn="l" fontAlgn="ctr">
                        <a:lnSpc>
                          <a:spcPct val="90000"/>
                        </a:lnSpc>
                      </a:pPr>
                      <a:r>
                        <a:rPr lang="en-NZ" sz="800" u="none" strike="noStrike">
                          <a:effectLst/>
                        </a:rPr>
                        <a:t>50-99 employees</a:t>
                      </a:r>
                      <a:endParaRPr lang="en-NZ" sz="8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tc>
                  <a:txBody>
                    <a:bodyPr/>
                    <a:lstStyle/>
                    <a:p>
                      <a:pPr algn="r" fontAlgn="b"/>
                      <a:r>
                        <a:rPr lang="en-NZ" sz="800" u="none" strike="noStrike" dirty="0">
                          <a:effectLst/>
                        </a:rPr>
                        <a:t>10%</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21146780"/>
                  </a:ext>
                </a:extLst>
              </a:tr>
              <a:tr h="193995">
                <a:tc>
                  <a:txBody>
                    <a:bodyPr/>
                    <a:lstStyle/>
                    <a:p>
                      <a:pPr algn="l" fontAlgn="ctr">
                        <a:lnSpc>
                          <a:spcPct val="90000"/>
                        </a:lnSpc>
                      </a:pPr>
                      <a:r>
                        <a:rPr lang="en-NZ" sz="800" u="none" strike="noStrike" dirty="0">
                          <a:effectLst/>
                        </a:rPr>
                        <a:t>100 or more employees</a:t>
                      </a:r>
                      <a:endParaRPr lang="en-NZ" sz="8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NZ" sz="800" u="none" strike="noStrike" dirty="0">
                          <a:effectLst/>
                        </a:rPr>
                        <a:t>45%</a:t>
                      </a:r>
                      <a:endParaRPr lang="en-NZ" sz="800" b="0" i="1" u="none" strike="noStrike" dirty="0">
                        <a:solidFill>
                          <a:srgbClr val="000000"/>
                        </a:solidFill>
                        <a:effectLst/>
                        <a:latin typeface="Arial" panose="020B060402020202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10633"/>
                  </a:ext>
                </a:extLst>
              </a:tr>
            </a:tbl>
          </a:graphicData>
        </a:graphic>
      </p:graphicFrame>
      <p:graphicFrame>
        <p:nvGraphicFramePr>
          <p:cNvPr id="38" name="Chart 37">
            <a:extLst>
              <a:ext uri="{FF2B5EF4-FFF2-40B4-BE49-F238E27FC236}">
                <a16:creationId xmlns:a16="http://schemas.microsoft.com/office/drawing/2014/main" id="{F6577682-2AEE-223F-F676-9F09A8EBB112}"/>
              </a:ext>
            </a:extLst>
          </p:cNvPr>
          <p:cNvGraphicFramePr/>
          <p:nvPr>
            <p:extLst>
              <p:ext uri="{D42A27DB-BD31-4B8C-83A1-F6EECF244321}">
                <p14:modId xmlns:p14="http://schemas.microsoft.com/office/powerpoint/2010/main" val="1153805069"/>
              </p:ext>
            </p:extLst>
          </p:nvPr>
        </p:nvGraphicFramePr>
        <p:xfrm>
          <a:off x="5745536" y="1734586"/>
          <a:ext cx="1759800" cy="1723326"/>
        </p:xfrm>
        <a:graphic>
          <a:graphicData uri="http://schemas.openxmlformats.org/drawingml/2006/chart">
            <c:chart xmlns:c="http://schemas.openxmlformats.org/drawingml/2006/chart" xmlns:r="http://schemas.openxmlformats.org/officeDocument/2006/relationships" r:id="rId3"/>
          </a:graphicData>
        </a:graphic>
      </p:graphicFrame>
      <p:sp>
        <p:nvSpPr>
          <p:cNvPr id="39" name="Rectangle 38">
            <a:extLst>
              <a:ext uri="{FF2B5EF4-FFF2-40B4-BE49-F238E27FC236}">
                <a16:creationId xmlns:a16="http://schemas.microsoft.com/office/drawing/2014/main" id="{A47F5A23-9A0D-18FA-E44F-4444F468BC47}"/>
              </a:ext>
            </a:extLst>
          </p:cNvPr>
          <p:cNvSpPr/>
          <p:nvPr/>
        </p:nvSpPr>
        <p:spPr bwMode="ltGray">
          <a:xfrm>
            <a:off x="4022077" y="1813660"/>
            <a:ext cx="1600450" cy="1532866"/>
          </a:xfrm>
          <a:prstGeom prst="rect">
            <a:avLst/>
          </a:prstGeom>
          <a:solidFill>
            <a:srgbClr val="FFFFFF">
              <a:lumMod val="9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600" b="0" i="0" u="none" strike="noStrike" kern="0" cap="none" spc="0" normalizeH="0" baseline="0" noProof="0" dirty="0" err="1">
              <a:ln>
                <a:noFill/>
              </a:ln>
              <a:solidFill>
                <a:srgbClr val="FFFFFF"/>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15076322-F0CA-C691-4F32-3D476B47C175}"/>
              </a:ext>
            </a:extLst>
          </p:cNvPr>
          <p:cNvSpPr txBox="1"/>
          <p:nvPr/>
        </p:nvSpPr>
        <p:spPr>
          <a:xfrm>
            <a:off x="8964973" y="2932944"/>
            <a:ext cx="685204" cy="323165"/>
          </a:xfrm>
          <a:prstGeom prst="rect">
            <a:avLst/>
          </a:prstGeom>
          <a:noFill/>
        </p:spPr>
        <p:txBody>
          <a:bodyPr wrap="square" lIns="0" tIns="0" rIns="0" bIns="0">
            <a:spAutoFit/>
          </a:bodyPr>
          <a:lstStyle/>
          <a:p>
            <a:r>
              <a:rPr lang="en-NZ" sz="900" dirty="0">
                <a:solidFill>
                  <a:srgbClr val="333333"/>
                </a:solidFill>
                <a:latin typeface="Calibri" panose="020F0502020204030204"/>
              </a:rPr>
              <a:t>NO</a:t>
            </a:r>
          </a:p>
          <a:p>
            <a:r>
              <a:rPr lang="en-NZ" sz="1200" b="1" dirty="0">
                <a:solidFill>
                  <a:srgbClr val="76C8A9"/>
                </a:solidFill>
                <a:latin typeface="Calibri" panose="020F0502020204030204"/>
              </a:rPr>
              <a:t>75%</a:t>
            </a:r>
          </a:p>
        </p:txBody>
      </p:sp>
      <p:sp>
        <p:nvSpPr>
          <p:cNvPr id="41" name="TextBox 40">
            <a:extLst>
              <a:ext uri="{FF2B5EF4-FFF2-40B4-BE49-F238E27FC236}">
                <a16:creationId xmlns:a16="http://schemas.microsoft.com/office/drawing/2014/main" id="{5E04CA61-DC11-4F3D-1882-16724F4B17EB}"/>
              </a:ext>
            </a:extLst>
          </p:cNvPr>
          <p:cNvSpPr txBox="1"/>
          <p:nvPr/>
        </p:nvSpPr>
        <p:spPr>
          <a:xfrm>
            <a:off x="8803811" y="1817669"/>
            <a:ext cx="685204" cy="323165"/>
          </a:xfrm>
          <a:prstGeom prst="rect">
            <a:avLst/>
          </a:prstGeom>
          <a:noFill/>
        </p:spPr>
        <p:txBody>
          <a:bodyPr wrap="square" lIns="0" tIns="0" rIns="0" bIns="0">
            <a:spAutoFit/>
          </a:bodyPr>
          <a:lstStyle/>
          <a:p>
            <a:r>
              <a:rPr lang="en-NZ" sz="900" dirty="0">
                <a:solidFill>
                  <a:srgbClr val="333333"/>
                </a:solidFill>
                <a:latin typeface="Calibri" panose="020F0502020204030204"/>
              </a:rPr>
              <a:t>YES</a:t>
            </a:r>
          </a:p>
          <a:p>
            <a:r>
              <a:rPr lang="en-NZ" sz="1200" b="1" dirty="0">
                <a:solidFill>
                  <a:srgbClr val="7A90AF"/>
                </a:solidFill>
                <a:latin typeface="Calibri" panose="020F0502020204030204"/>
              </a:rPr>
              <a:t>23%</a:t>
            </a:r>
          </a:p>
        </p:txBody>
      </p:sp>
      <p:graphicFrame>
        <p:nvGraphicFramePr>
          <p:cNvPr id="42" name="Chart 41">
            <a:extLst>
              <a:ext uri="{FF2B5EF4-FFF2-40B4-BE49-F238E27FC236}">
                <a16:creationId xmlns:a16="http://schemas.microsoft.com/office/drawing/2014/main" id="{101B5AC1-B64F-7E42-AA8E-B0F2426ED662}"/>
              </a:ext>
            </a:extLst>
          </p:cNvPr>
          <p:cNvGraphicFramePr/>
          <p:nvPr>
            <p:extLst>
              <p:ext uri="{D42A27DB-BD31-4B8C-83A1-F6EECF244321}">
                <p14:modId xmlns:p14="http://schemas.microsoft.com/office/powerpoint/2010/main" val="1405975545"/>
              </p:ext>
            </p:extLst>
          </p:nvPr>
        </p:nvGraphicFramePr>
        <p:xfrm>
          <a:off x="9718828" y="1817669"/>
          <a:ext cx="2618743" cy="4397368"/>
        </p:xfrm>
        <a:graphic>
          <a:graphicData uri="http://schemas.openxmlformats.org/drawingml/2006/chart">
            <c:chart xmlns:c="http://schemas.openxmlformats.org/drawingml/2006/chart" xmlns:r="http://schemas.openxmlformats.org/officeDocument/2006/relationships" r:id="rId4"/>
          </a:graphicData>
        </a:graphic>
      </p:graphicFrame>
      <p:sp>
        <p:nvSpPr>
          <p:cNvPr id="43" name="Rectangle 42">
            <a:extLst>
              <a:ext uri="{FF2B5EF4-FFF2-40B4-BE49-F238E27FC236}">
                <a16:creationId xmlns:a16="http://schemas.microsoft.com/office/drawing/2014/main" id="{F454FD0C-011A-596B-9840-626CF6C5C3B5}"/>
              </a:ext>
            </a:extLst>
          </p:cNvPr>
          <p:cNvSpPr/>
          <p:nvPr/>
        </p:nvSpPr>
        <p:spPr>
          <a:xfrm>
            <a:off x="6563738" y="3468879"/>
            <a:ext cx="2818800"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REGION</a:t>
            </a:r>
          </a:p>
        </p:txBody>
      </p:sp>
      <p:pic>
        <p:nvPicPr>
          <p:cNvPr id="45" name="Graphic 44">
            <a:extLst>
              <a:ext uri="{FF2B5EF4-FFF2-40B4-BE49-F238E27FC236}">
                <a16:creationId xmlns:a16="http://schemas.microsoft.com/office/drawing/2014/main" id="{641AB5A8-EA87-103A-307B-ADD6801E652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71388" y="3667205"/>
            <a:ext cx="2560920" cy="2560920"/>
          </a:xfrm>
          <a:prstGeom prst="rect">
            <a:avLst/>
          </a:prstGeom>
        </p:spPr>
      </p:pic>
      <p:sp>
        <p:nvSpPr>
          <p:cNvPr id="46" name="Rectangle 45">
            <a:extLst>
              <a:ext uri="{FF2B5EF4-FFF2-40B4-BE49-F238E27FC236}">
                <a16:creationId xmlns:a16="http://schemas.microsoft.com/office/drawing/2014/main" id="{96422C51-6761-D724-FD52-1F3D1C546354}"/>
              </a:ext>
            </a:extLst>
          </p:cNvPr>
          <p:cNvSpPr/>
          <p:nvPr/>
        </p:nvSpPr>
        <p:spPr>
          <a:xfrm>
            <a:off x="7009477" y="3806094"/>
            <a:ext cx="1098969"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2%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Northland</a:t>
            </a:r>
          </a:p>
        </p:txBody>
      </p:sp>
      <p:sp>
        <p:nvSpPr>
          <p:cNvPr id="47" name="Rectangle 46">
            <a:extLst>
              <a:ext uri="{FF2B5EF4-FFF2-40B4-BE49-F238E27FC236}">
                <a16:creationId xmlns:a16="http://schemas.microsoft.com/office/drawing/2014/main" id="{9B4A92A5-6CC3-59B4-C19C-3EA225646D7E}"/>
              </a:ext>
            </a:extLst>
          </p:cNvPr>
          <p:cNvSpPr/>
          <p:nvPr/>
        </p:nvSpPr>
        <p:spPr>
          <a:xfrm>
            <a:off x="7200895" y="4009267"/>
            <a:ext cx="1186368" cy="254429"/>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36%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Auckland</a:t>
            </a:r>
          </a:p>
        </p:txBody>
      </p:sp>
      <p:sp>
        <p:nvSpPr>
          <p:cNvPr id="48" name="Rectangle 47">
            <a:extLst>
              <a:ext uri="{FF2B5EF4-FFF2-40B4-BE49-F238E27FC236}">
                <a16:creationId xmlns:a16="http://schemas.microsoft.com/office/drawing/2014/main" id="{61FF75E9-96C2-D085-8F82-3A79DADE45F9}"/>
              </a:ext>
            </a:extLst>
          </p:cNvPr>
          <p:cNvSpPr/>
          <p:nvPr/>
        </p:nvSpPr>
        <p:spPr>
          <a:xfrm>
            <a:off x="7369749" y="4214869"/>
            <a:ext cx="928659"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8%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Waikato</a:t>
            </a:r>
          </a:p>
        </p:txBody>
      </p:sp>
      <p:sp>
        <p:nvSpPr>
          <p:cNvPr id="49" name="Rectangle 48">
            <a:extLst>
              <a:ext uri="{FF2B5EF4-FFF2-40B4-BE49-F238E27FC236}">
                <a16:creationId xmlns:a16="http://schemas.microsoft.com/office/drawing/2014/main" id="{7FB3BC4A-B533-BA60-2AFC-8D1449F1F2A2}"/>
              </a:ext>
            </a:extLst>
          </p:cNvPr>
          <p:cNvSpPr/>
          <p:nvPr/>
        </p:nvSpPr>
        <p:spPr>
          <a:xfrm>
            <a:off x="8536643" y="4338698"/>
            <a:ext cx="917237"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Gisborne</a:t>
            </a:r>
          </a:p>
        </p:txBody>
      </p:sp>
      <p:sp>
        <p:nvSpPr>
          <p:cNvPr id="50" name="Rectangle 49">
            <a:extLst>
              <a:ext uri="{FF2B5EF4-FFF2-40B4-BE49-F238E27FC236}">
                <a16:creationId xmlns:a16="http://schemas.microsoft.com/office/drawing/2014/main" id="{704187A8-54E6-A26D-CD69-811E344A30BC}"/>
              </a:ext>
            </a:extLst>
          </p:cNvPr>
          <p:cNvSpPr/>
          <p:nvPr/>
        </p:nvSpPr>
        <p:spPr>
          <a:xfrm>
            <a:off x="8230945" y="4885262"/>
            <a:ext cx="1222936"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13%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Wellington</a:t>
            </a:r>
          </a:p>
        </p:txBody>
      </p:sp>
      <p:sp>
        <p:nvSpPr>
          <p:cNvPr id="51" name="Rectangle 50">
            <a:extLst>
              <a:ext uri="{FF2B5EF4-FFF2-40B4-BE49-F238E27FC236}">
                <a16:creationId xmlns:a16="http://schemas.microsoft.com/office/drawing/2014/main" id="{2E8E2E8D-FB09-ECA2-D1F4-7B2B8A28E9BE}"/>
              </a:ext>
            </a:extLst>
          </p:cNvPr>
          <p:cNvSpPr/>
          <p:nvPr/>
        </p:nvSpPr>
        <p:spPr>
          <a:xfrm>
            <a:off x="7653905" y="5725210"/>
            <a:ext cx="1696580"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2%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Canterbury (including Chatham Islands)</a:t>
            </a:r>
          </a:p>
          <a:p>
            <a:pPr marL="0" marR="0" lvl="0" indent="0" defTabSz="914400" eaLnBrk="1" fontAlgn="auto" latinLnBrk="0" hangingPunct="1">
              <a:lnSpc>
                <a:spcPct val="90000"/>
              </a:lnSpc>
              <a:spcBef>
                <a:spcPts val="0"/>
              </a:spcBef>
              <a:spcAft>
                <a:spcPts val="0"/>
              </a:spcAft>
              <a:buClrTx/>
              <a:buSzTx/>
              <a:buFontTx/>
              <a:buNone/>
              <a:tabLst/>
              <a:defRPr/>
            </a:pPr>
            <a:endPar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52" name="Rectangle 51">
            <a:extLst>
              <a:ext uri="{FF2B5EF4-FFF2-40B4-BE49-F238E27FC236}">
                <a16:creationId xmlns:a16="http://schemas.microsoft.com/office/drawing/2014/main" id="{0EE3E0FB-68DD-CB6A-52DA-8F300873A701}"/>
              </a:ext>
            </a:extLst>
          </p:cNvPr>
          <p:cNvSpPr/>
          <p:nvPr/>
        </p:nvSpPr>
        <p:spPr>
          <a:xfrm>
            <a:off x="8356367" y="4093453"/>
            <a:ext cx="1101907"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5%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Bay of Plenty</a:t>
            </a:r>
          </a:p>
        </p:txBody>
      </p:sp>
      <p:sp>
        <p:nvSpPr>
          <p:cNvPr id="53" name="Rectangle 52">
            <a:extLst>
              <a:ext uri="{FF2B5EF4-FFF2-40B4-BE49-F238E27FC236}">
                <a16:creationId xmlns:a16="http://schemas.microsoft.com/office/drawing/2014/main" id="{D7BDAEE4-F006-C940-02A3-72FC59FDDD00}"/>
              </a:ext>
            </a:extLst>
          </p:cNvPr>
          <p:cNvSpPr/>
          <p:nvPr/>
        </p:nvSpPr>
        <p:spPr>
          <a:xfrm>
            <a:off x="7215157" y="4418042"/>
            <a:ext cx="928659"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NZ" sz="800" b="1" kern="0" dirty="0">
                <a:solidFill>
                  <a:srgbClr val="7A854B"/>
                </a:solidFill>
                <a:latin typeface="Arial" panose="020B0604020202020204" pitchFamily="34" charset="0"/>
                <a:cs typeface="Arial" panose="020B0604020202020204" pitchFamily="34" charset="0"/>
              </a:rPr>
              <a:t>3</a:t>
            </a: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Taranaki</a:t>
            </a:r>
          </a:p>
        </p:txBody>
      </p:sp>
      <p:sp>
        <p:nvSpPr>
          <p:cNvPr id="54" name="Rectangle 53">
            <a:extLst>
              <a:ext uri="{FF2B5EF4-FFF2-40B4-BE49-F238E27FC236}">
                <a16:creationId xmlns:a16="http://schemas.microsoft.com/office/drawing/2014/main" id="{D639F5B0-3EBD-9BBE-1575-BB11060DDD0B}"/>
              </a:ext>
            </a:extLst>
          </p:cNvPr>
          <p:cNvSpPr/>
          <p:nvPr/>
        </p:nvSpPr>
        <p:spPr>
          <a:xfrm>
            <a:off x="7929812" y="5422310"/>
            <a:ext cx="1084713"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10%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Christchurch</a:t>
            </a:r>
          </a:p>
        </p:txBody>
      </p:sp>
      <p:sp>
        <p:nvSpPr>
          <p:cNvPr id="55" name="Rectangle 54">
            <a:extLst>
              <a:ext uri="{FF2B5EF4-FFF2-40B4-BE49-F238E27FC236}">
                <a16:creationId xmlns:a16="http://schemas.microsoft.com/office/drawing/2014/main" id="{697C673D-7A14-DC59-F95B-AB4A726D0874}"/>
              </a:ext>
            </a:extLst>
          </p:cNvPr>
          <p:cNvSpPr/>
          <p:nvPr/>
        </p:nvSpPr>
        <p:spPr>
          <a:xfrm>
            <a:off x="7409154" y="5867604"/>
            <a:ext cx="1084713"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NZ" sz="800" b="1" kern="0" dirty="0">
                <a:solidFill>
                  <a:srgbClr val="7A854B"/>
                </a:solidFill>
                <a:latin typeface="Arial" panose="020B0604020202020204" pitchFamily="34" charset="0"/>
                <a:cs typeface="Arial" panose="020B0604020202020204" pitchFamily="34" charset="0"/>
              </a:rPr>
              <a:t>6</a:t>
            </a: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a:t>
            </a:r>
            <a:r>
              <a:rPr kumimoji="0" lang="en-NZ" sz="800" b="1" i="0" u="none" strike="noStrike" kern="0" cap="none" spc="0" normalizeH="0" baseline="0" noProof="0" dirty="0">
                <a:ln>
                  <a:noFill/>
                </a:ln>
                <a:solidFill>
                  <a:srgbClr val="6D9E00"/>
                </a:solidFill>
                <a:effectLst/>
                <a:uLnTx/>
                <a:uFillTx/>
                <a:latin typeface="Arial" panose="020B0604020202020204" pitchFamily="34" charset="0"/>
                <a:ea typeface="+mn-ea"/>
                <a:cs typeface="Arial" panose="020B0604020202020204" pitchFamily="34" charset="0"/>
              </a:rPr>
              <a:t>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Otago</a:t>
            </a:r>
          </a:p>
        </p:txBody>
      </p:sp>
      <p:sp>
        <p:nvSpPr>
          <p:cNvPr id="56" name="Rectangle 55">
            <a:extLst>
              <a:ext uri="{FF2B5EF4-FFF2-40B4-BE49-F238E27FC236}">
                <a16:creationId xmlns:a16="http://schemas.microsoft.com/office/drawing/2014/main" id="{FA230B25-3575-B6BA-F353-ABFA5F47D504}"/>
              </a:ext>
            </a:extLst>
          </p:cNvPr>
          <p:cNvSpPr/>
          <p:nvPr/>
        </p:nvSpPr>
        <p:spPr>
          <a:xfrm>
            <a:off x="6546010" y="5925342"/>
            <a:ext cx="1075842"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NZ" sz="800" b="1" kern="0" dirty="0">
                <a:solidFill>
                  <a:srgbClr val="7A854B"/>
                </a:solidFill>
                <a:latin typeface="Arial" panose="020B0604020202020204" pitchFamily="34" charset="0"/>
                <a:cs typeface="Arial" panose="020B0604020202020204" pitchFamily="34" charset="0"/>
              </a:rPr>
              <a:t>2</a:t>
            </a: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Southland</a:t>
            </a:r>
          </a:p>
        </p:txBody>
      </p:sp>
      <p:sp>
        <p:nvSpPr>
          <p:cNvPr id="57" name="Rectangle 56">
            <a:extLst>
              <a:ext uri="{FF2B5EF4-FFF2-40B4-BE49-F238E27FC236}">
                <a16:creationId xmlns:a16="http://schemas.microsoft.com/office/drawing/2014/main" id="{4AA682F2-CA23-219F-B334-952083D6F375}"/>
              </a:ext>
            </a:extLst>
          </p:cNvPr>
          <p:cNvSpPr/>
          <p:nvPr/>
        </p:nvSpPr>
        <p:spPr>
          <a:xfrm>
            <a:off x="6657171" y="4621216"/>
            <a:ext cx="1522231"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NZ" sz="800" b="1" kern="0" dirty="0">
                <a:solidFill>
                  <a:srgbClr val="7A854B"/>
                </a:solidFill>
                <a:latin typeface="Arial" panose="020B0604020202020204" pitchFamily="34" charset="0"/>
                <a:cs typeface="Arial" panose="020B0604020202020204" pitchFamily="34" charset="0"/>
              </a:rPr>
              <a:t>5</a:t>
            </a: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 </a:t>
            </a:r>
            <a:r>
              <a:rPr kumimoji="0" lang="en-NZ" sz="800" b="0" i="0" u="none" strike="noStrike" kern="0" cap="none" spc="0" normalizeH="0" baseline="0" noProof="0" dirty="0" err="1">
                <a:ln>
                  <a:noFill/>
                </a:ln>
                <a:solidFill>
                  <a:srgbClr val="333333"/>
                </a:solidFill>
                <a:effectLst/>
                <a:uLnTx/>
                <a:uFillTx/>
                <a:latin typeface="Arial" panose="020B0604020202020204" pitchFamily="34" charset="0"/>
                <a:ea typeface="+mn-ea"/>
                <a:cs typeface="Arial" panose="020B0604020202020204" pitchFamily="34" charset="0"/>
              </a:rPr>
              <a:t>Manawatū</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-Wanganui</a:t>
            </a:r>
          </a:p>
        </p:txBody>
      </p:sp>
      <p:sp>
        <p:nvSpPr>
          <p:cNvPr id="58" name="Rectangle 57">
            <a:extLst>
              <a:ext uri="{FF2B5EF4-FFF2-40B4-BE49-F238E27FC236}">
                <a16:creationId xmlns:a16="http://schemas.microsoft.com/office/drawing/2014/main" id="{7A1AF376-E35D-68DC-13BA-588FEE39CB83}"/>
              </a:ext>
            </a:extLst>
          </p:cNvPr>
          <p:cNvSpPr/>
          <p:nvPr/>
        </p:nvSpPr>
        <p:spPr>
          <a:xfrm>
            <a:off x="6942492" y="4815768"/>
            <a:ext cx="1075842"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Tasman</a:t>
            </a:r>
          </a:p>
        </p:txBody>
      </p:sp>
      <p:sp>
        <p:nvSpPr>
          <p:cNvPr id="59" name="Rectangle 58">
            <a:extLst>
              <a:ext uri="{FF2B5EF4-FFF2-40B4-BE49-F238E27FC236}">
                <a16:creationId xmlns:a16="http://schemas.microsoft.com/office/drawing/2014/main" id="{8BCA59CD-8AE0-FAFD-05A8-9BEA7D00B5CE}"/>
              </a:ext>
            </a:extLst>
          </p:cNvPr>
          <p:cNvSpPr/>
          <p:nvPr/>
        </p:nvSpPr>
        <p:spPr>
          <a:xfrm>
            <a:off x="8028993" y="5063348"/>
            <a:ext cx="1075842"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Nelson</a:t>
            </a:r>
          </a:p>
        </p:txBody>
      </p:sp>
      <p:sp>
        <p:nvSpPr>
          <p:cNvPr id="60" name="Rectangle 59">
            <a:extLst>
              <a:ext uri="{FF2B5EF4-FFF2-40B4-BE49-F238E27FC236}">
                <a16:creationId xmlns:a16="http://schemas.microsoft.com/office/drawing/2014/main" id="{B9ECB5A2-BE4D-A830-2BDB-402A5D87D5FA}"/>
              </a:ext>
            </a:extLst>
          </p:cNvPr>
          <p:cNvSpPr/>
          <p:nvPr/>
        </p:nvSpPr>
        <p:spPr>
          <a:xfrm>
            <a:off x="7929812" y="5242829"/>
            <a:ext cx="1084713"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Marlborough</a:t>
            </a:r>
          </a:p>
        </p:txBody>
      </p:sp>
      <p:sp>
        <p:nvSpPr>
          <p:cNvPr id="61" name="Rectangle 60">
            <a:extLst>
              <a:ext uri="{FF2B5EF4-FFF2-40B4-BE49-F238E27FC236}">
                <a16:creationId xmlns:a16="http://schemas.microsoft.com/office/drawing/2014/main" id="{F8658A3E-6268-C4CB-71F6-92584C173D4E}"/>
              </a:ext>
            </a:extLst>
          </p:cNvPr>
          <p:cNvSpPr/>
          <p:nvPr/>
        </p:nvSpPr>
        <p:spPr>
          <a:xfrm>
            <a:off x="6656412" y="5161886"/>
            <a:ext cx="1075842"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1%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West Coast</a:t>
            </a:r>
          </a:p>
        </p:txBody>
      </p:sp>
      <p:sp>
        <p:nvSpPr>
          <p:cNvPr id="62" name="Rectangle 61">
            <a:extLst>
              <a:ext uri="{FF2B5EF4-FFF2-40B4-BE49-F238E27FC236}">
                <a16:creationId xmlns:a16="http://schemas.microsoft.com/office/drawing/2014/main" id="{E40F197B-7E96-2D58-9D67-679CD2E94199}"/>
              </a:ext>
            </a:extLst>
          </p:cNvPr>
          <p:cNvSpPr/>
          <p:nvPr/>
        </p:nvSpPr>
        <p:spPr>
          <a:xfrm>
            <a:off x="8465536" y="4593440"/>
            <a:ext cx="927421"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3%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Hawkes Bay</a:t>
            </a:r>
          </a:p>
        </p:txBody>
      </p:sp>
      <p:sp>
        <p:nvSpPr>
          <p:cNvPr id="80" name="Rectangle 79">
            <a:extLst>
              <a:ext uri="{FF2B5EF4-FFF2-40B4-BE49-F238E27FC236}">
                <a16:creationId xmlns:a16="http://schemas.microsoft.com/office/drawing/2014/main" id="{2455FC9F-2546-63D5-5F17-4F2A4DABBD00}"/>
              </a:ext>
            </a:extLst>
          </p:cNvPr>
          <p:cNvSpPr/>
          <p:nvPr/>
        </p:nvSpPr>
        <p:spPr>
          <a:xfrm>
            <a:off x="8073780" y="5979073"/>
            <a:ext cx="1696580" cy="25200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NZ" sz="800" b="1" i="0" u="none" strike="noStrike" kern="0" cap="none" spc="0" normalizeH="0" baseline="0" noProof="0" dirty="0">
                <a:ln>
                  <a:noFill/>
                </a:ln>
                <a:solidFill>
                  <a:srgbClr val="7A854B"/>
                </a:solidFill>
                <a:effectLst/>
                <a:uLnTx/>
                <a:uFillTx/>
                <a:latin typeface="Arial" panose="020B0604020202020204" pitchFamily="34" charset="0"/>
                <a:ea typeface="+mn-ea"/>
                <a:cs typeface="Arial" panose="020B0604020202020204" pitchFamily="34" charset="0"/>
              </a:rPr>
              <a:t>3% </a:t>
            </a:r>
            <a:r>
              <a:rPr kumimoji="0" lang="en-NZ" sz="800" b="0" i="0" u="none" strike="noStrike" kern="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Other (e.g. overseas)</a:t>
            </a:r>
          </a:p>
        </p:txBody>
      </p:sp>
      <p:graphicFrame>
        <p:nvGraphicFramePr>
          <p:cNvPr id="63" name="Chart 62">
            <a:extLst>
              <a:ext uri="{FF2B5EF4-FFF2-40B4-BE49-F238E27FC236}">
                <a16:creationId xmlns:a16="http://schemas.microsoft.com/office/drawing/2014/main" id="{A5049294-B3F2-1F38-FFAD-9BFAD95D27D5}"/>
              </a:ext>
            </a:extLst>
          </p:cNvPr>
          <p:cNvGraphicFramePr/>
          <p:nvPr>
            <p:extLst>
              <p:ext uri="{D42A27DB-BD31-4B8C-83A1-F6EECF244321}">
                <p14:modId xmlns:p14="http://schemas.microsoft.com/office/powerpoint/2010/main" val="3878002417"/>
              </p:ext>
            </p:extLst>
          </p:nvPr>
        </p:nvGraphicFramePr>
        <p:xfrm>
          <a:off x="5624503" y="3798194"/>
          <a:ext cx="997751" cy="238062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5" name="Chart 64">
            <a:extLst>
              <a:ext uri="{FF2B5EF4-FFF2-40B4-BE49-F238E27FC236}">
                <a16:creationId xmlns:a16="http://schemas.microsoft.com/office/drawing/2014/main" id="{F1BE71C3-1F57-7C67-7734-014DA6CB70C7}"/>
              </a:ext>
            </a:extLst>
          </p:cNvPr>
          <p:cNvGraphicFramePr/>
          <p:nvPr>
            <p:extLst>
              <p:ext uri="{D42A27DB-BD31-4B8C-83A1-F6EECF244321}">
                <p14:modId xmlns:p14="http://schemas.microsoft.com/office/powerpoint/2010/main" val="2808004816"/>
              </p:ext>
            </p:extLst>
          </p:nvPr>
        </p:nvGraphicFramePr>
        <p:xfrm>
          <a:off x="3253194" y="3855341"/>
          <a:ext cx="1078689" cy="2333023"/>
        </p:xfrm>
        <a:graphic>
          <a:graphicData uri="http://schemas.openxmlformats.org/drawingml/2006/chart">
            <c:chart xmlns:c="http://schemas.openxmlformats.org/drawingml/2006/chart" xmlns:r="http://schemas.openxmlformats.org/officeDocument/2006/relationships" r:id="rId8"/>
          </a:graphicData>
        </a:graphic>
      </p:graphicFrame>
      <p:pic>
        <p:nvPicPr>
          <p:cNvPr id="69" name="Graphic 68">
            <a:extLst>
              <a:ext uri="{FF2B5EF4-FFF2-40B4-BE49-F238E27FC236}">
                <a16:creationId xmlns:a16="http://schemas.microsoft.com/office/drawing/2014/main" id="{AEE784B9-8B92-9572-F44F-FA2C8CD9BC0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40451" y="2573739"/>
            <a:ext cx="371171" cy="371171"/>
          </a:xfrm>
          <a:prstGeom prst="rect">
            <a:avLst/>
          </a:prstGeom>
        </p:spPr>
      </p:pic>
      <p:pic>
        <p:nvPicPr>
          <p:cNvPr id="70" name="Graphic 69">
            <a:extLst>
              <a:ext uri="{FF2B5EF4-FFF2-40B4-BE49-F238E27FC236}">
                <a16:creationId xmlns:a16="http://schemas.microsoft.com/office/drawing/2014/main" id="{4A575E53-5074-D55C-00C1-CAE364C72FAF}"/>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190565" y="2511761"/>
            <a:ext cx="449894" cy="449894"/>
          </a:xfrm>
          <a:prstGeom prst="rect">
            <a:avLst/>
          </a:prstGeom>
        </p:spPr>
      </p:pic>
      <p:sp>
        <p:nvSpPr>
          <p:cNvPr id="71" name="TextBox 70">
            <a:extLst>
              <a:ext uri="{FF2B5EF4-FFF2-40B4-BE49-F238E27FC236}">
                <a16:creationId xmlns:a16="http://schemas.microsoft.com/office/drawing/2014/main" id="{376563FC-DB63-ACD0-84A9-A07DE0CB0E66}"/>
              </a:ext>
            </a:extLst>
          </p:cNvPr>
          <p:cNvSpPr txBox="1"/>
          <p:nvPr/>
        </p:nvSpPr>
        <p:spPr>
          <a:xfrm>
            <a:off x="4878204" y="1955138"/>
            <a:ext cx="756000"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a:ln>
                  <a:noFill/>
                </a:ln>
                <a:solidFill>
                  <a:srgbClr val="5EA29F"/>
                </a:solidFill>
                <a:effectLst/>
                <a:uLnTx/>
                <a:uFillTx/>
                <a:latin typeface="Calibri" panose="020F0502020204030204"/>
              </a:rPr>
              <a:t>Female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a:ln>
                  <a:noFill/>
                </a:ln>
                <a:solidFill>
                  <a:srgbClr val="5EA29F"/>
                </a:solidFill>
                <a:effectLst/>
                <a:uLnTx/>
                <a:uFillTx/>
                <a:latin typeface="Calibri" panose="020F0502020204030204"/>
              </a:rPr>
              <a:t>54%</a:t>
            </a:r>
          </a:p>
        </p:txBody>
      </p:sp>
      <p:sp>
        <p:nvSpPr>
          <p:cNvPr id="72" name="TextBox 71">
            <a:extLst>
              <a:ext uri="{FF2B5EF4-FFF2-40B4-BE49-F238E27FC236}">
                <a16:creationId xmlns:a16="http://schemas.microsoft.com/office/drawing/2014/main" id="{C1CE9B56-47AB-9ADA-C2F3-97C58AADF0B1}"/>
              </a:ext>
            </a:extLst>
          </p:cNvPr>
          <p:cNvSpPr txBox="1"/>
          <p:nvPr/>
        </p:nvSpPr>
        <p:spPr>
          <a:xfrm>
            <a:off x="4039425" y="1955138"/>
            <a:ext cx="756000"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a:ln>
                  <a:noFill/>
                </a:ln>
                <a:solidFill>
                  <a:srgbClr val="726F77"/>
                </a:solidFill>
                <a:effectLst/>
                <a:uLnTx/>
                <a:uFillTx/>
                <a:latin typeface="Calibri" panose="020F0502020204030204"/>
              </a:rPr>
              <a:t>Male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NZ" sz="1200" b="1" i="0" u="none" strike="noStrike" kern="0" cap="none" spc="0" normalizeH="0" baseline="0" noProof="0" dirty="0">
                <a:ln>
                  <a:noFill/>
                </a:ln>
                <a:solidFill>
                  <a:srgbClr val="726F77"/>
                </a:solidFill>
                <a:effectLst/>
                <a:uLnTx/>
                <a:uFillTx/>
                <a:latin typeface="Calibri" panose="020F0502020204030204"/>
              </a:rPr>
              <a:t>46%</a:t>
            </a:r>
          </a:p>
        </p:txBody>
      </p:sp>
      <p:cxnSp>
        <p:nvCxnSpPr>
          <p:cNvPr id="73" name="Straight Connector 72">
            <a:extLst>
              <a:ext uri="{FF2B5EF4-FFF2-40B4-BE49-F238E27FC236}">
                <a16:creationId xmlns:a16="http://schemas.microsoft.com/office/drawing/2014/main" id="{7E82961E-6BB7-E12C-AC74-6133A499C105}"/>
              </a:ext>
            </a:extLst>
          </p:cNvPr>
          <p:cNvCxnSpPr>
            <a:cxnSpLocks/>
          </p:cNvCxnSpPr>
          <p:nvPr/>
        </p:nvCxnSpPr>
        <p:spPr>
          <a:xfrm>
            <a:off x="4822786" y="1936705"/>
            <a:ext cx="0" cy="1224000"/>
          </a:xfrm>
          <a:prstGeom prst="line">
            <a:avLst/>
          </a:prstGeom>
          <a:noFill/>
          <a:ln w="12700" cap="flat" cmpd="sng" algn="ctr">
            <a:solidFill>
              <a:srgbClr val="AEAE9F"/>
            </a:solidFill>
            <a:prstDash val="dash"/>
            <a:miter lim="800000"/>
            <a:tailEnd type="none"/>
          </a:ln>
          <a:effectLst/>
        </p:spPr>
      </p:cxnSp>
      <p:sp>
        <p:nvSpPr>
          <p:cNvPr id="81" name="TextBox 80">
            <a:extLst>
              <a:ext uri="{FF2B5EF4-FFF2-40B4-BE49-F238E27FC236}">
                <a16:creationId xmlns:a16="http://schemas.microsoft.com/office/drawing/2014/main" id="{F244515F-9DF2-6429-0E1F-38CDA80B32BF}"/>
              </a:ext>
            </a:extLst>
          </p:cNvPr>
          <p:cNvSpPr txBox="1"/>
          <p:nvPr/>
        </p:nvSpPr>
        <p:spPr>
          <a:xfrm>
            <a:off x="274308" y="1903179"/>
            <a:ext cx="1475102" cy="243785"/>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600"/>
              </a:spcAft>
              <a:buClrTx/>
              <a:buSzTx/>
              <a:buFontTx/>
              <a:buNone/>
              <a:tabLst/>
              <a:defRPr/>
            </a:pPr>
            <a:r>
              <a:rPr kumimoji="0" lang="en-NZ" sz="1200" b="1" i="0" u="none" strike="noStrike" kern="0" cap="none" spc="0" normalizeH="0" baseline="0" noProof="0" dirty="0">
                <a:ln>
                  <a:noFill/>
                </a:ln>
                <a:solidFill>
                  <a:srgbClr val="7A90AF"/>
                </a:solidFill>
                <a:effectLst/>
                <a:uLnTx/>
                <a:uFillTx/>
                <a:latin typeface="Calibri" panose="020F0502020204030204"/>
              </a:rPr>
              <a:t>NZ European | 71%</a:t>
            </a:r>
          </a:p>
        </p:txBody>
      </p:sp>
      <p:sp>
        <p:nvSpPr>
          <p:cNvPr id="82" name="TextBox 81">
            <a:extLst>
              <a:ext uri="{FF2B5EF4-FFF2-40B4-BE49-F238E27FC236}">
                <a16:creationId xmlns:a16="http://schemas.microsoft.com/office/drawing/2014/main" id="{6EFBF9B7-434D-7942-4474-06ACEB2B81C5}"/>
              </a:ext>
            </a:extLst>
          </p:cNvPr>
          <p:cNvSpPr txBox="1"/>
          <p:nvPr/>
        </p:nvSpPr>
        <p:spPr>
          <a:xfrm>
            <a:off x="274308" y="2181087"/>
            <a:ext cx="1464870" cy="243785"/>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600"/>
              </a:spcAft>
              <a:buClrTx/>
              <a:buSzTx/>
              <a:buFontTx/>
              <a:buNone/>
              <a:tabLst/>
              <a:defRPr/>
            </a:pPr>
            <a:r>
              <a:rPr kumimoji="0" lang="en-NZ" sz="1200" b="1" i="0" u="none" strike="noStrike" kern="0" cap="none" spc="0" normalizeH="0" baseline="0" noProof="0" dirty="0">
                <a:ln>
                  <a:noFill/>
                </a:ln>
                <a:solidFill>
                  <a:srgbClr val="7A90AF"/>
                </a:solidFill>
                <a:effectLst/>
                <a:uLnTx/>
                <a:uFillTx/>
                <a:latin typeface="Calibri" panose="020F0502020204030204"/>
              </a:rPr>
              <a:t>Māori | 16%</a:t>
            </a:r>
          </a:p>
        </p:txBody>
      </p:sp>
      <p:sp>
        <p:nvSpPr>
          <p:cNvPr id="83" name="TextBox 82">
            <a:extLst>
              <a:ext uri="{FF2B5EF4-FFF2-40B4-BE49-F238E27FC236}">
                <a16:creationId xmlns:a16="http://schemas.microsoft.com/office/drawing/2014/main" id="{2A7C07D1-0C29-4DBC-941A-9D2F81494C5B}"/>
              </a:ext>
            </a:extLst>
          </p:cNvPr>
          <p:cNvSpPr txBox="1"/>
          <p:nvPr/>
        </p:nvSpPr>
        <p:spPr>
          <a:xfrm>
            <a:off x="274308" y="2458995"/>
            <a:ext cx="1497218" cy="243785"/>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600"/>
              </a:spcAft>
              <a:buClrTx/>
              <a:buSzTx/>
              <a:buFontTx/>
              <a:buNone/>
              <a:tabLst/>
              <a:defRPr/>
            </a:pPr>
            <a:r>
              <a:rPr kumimoji="0" lang="en-NZ" sz="1200" b="1" i="0" u="none" strike="noStrike" kern="0" cap="none" spc="0" normalizeH="0" baseline="0" noProof="0" dirty="0">
                <a:ln>
                  <a:noFill/>
                </a:ln>
                <a:solidFill>
                  <a:srgbClr val="7A90AF"/>
                </a:solidFill>
                <a:effectLst/>
                <a:uLnTx/>
                <a:uFillTx/>
                <a:latin typeface="Calibri" panose="020F0502020204030204"/>
              </a:rPr>
              <a:t>Pacific Peoples | 7%</a:t>
            </a:r>
          </a:p>
        </p:txBody>
      </p:sp>
      <p:sp>
        <p:nvSpPr>
          <p:cNvPr id="84" name="TextBox 83">
            <a:extLst>
              <a:ext uri="{FF2B5EF4-FFF2-40B4-BE49-F238E27FC236}">
                <a16:creationId xmlns:a16="http://schemas.microsoft.com/office/drawing/2014/main" id="{F210027A-786E-665A-E3A4-4EAF369BAD7C}"/>
              </a:ext>
            </a:extLst>
          </p:cNvPr>
          <p:cNvSpPr txBox="1"/>
          <p:nvPr/>
        </p:nvSpPr>
        <p:spPr>
          <a:xfrm>
            <a:off x="274308" y="2736902"/>
            <a:ext cx="1071560" cy="243785"/>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600"/>
              </a:spcAft>
              <a:buClrTx/>
              <a:buSzTx/>
              <a:buFontTx/>
              <a:buNone/>
              <a:tabLst/>
              <a:defRPr/>
            </a:pPr>
            <a:r>
              <a:rPr kumimoji="0" lang="en-NZ" sz="1200" b="1" i="0" u="none" strike="noStrike" kern="0" cap="none" spc="0" normalizeH="0" baseline="0" noProof="0" dirty="0">
                <a:ln>
                  <a:noFill/>
                </a:ln>
                <a:solidFill>
                  <a:srgbClr val="7A90AF"/>
                </a:solidFill>
                <a:effectLst/>
                <a:uLnTx/>
                <a:uFillTx/>
                <a:latin typeface="Calibri" panose="020F0502020204030204"/>
              </a:rPr>
              <a:t>Asian | 15%</a:t>
            </a:r>
          </a:p>
        </p:txBody>
      </p:sp>
      <p:sp>
        <p:nvSpPr>
          <p:cNvPr id="85" name="TextBox 84">
            <a:extLst>
              <a:ext uri="{FF2B5EF4-FFF2-40B4-BE49-F238E27FC236}">
                <a16:creationId xmlns:a16="http://schemas.microsoft.com/office/drawing/2014/main" id="{5EF27BE7-F52B-4D50-F6F3-CD15CCAE2CC4}"/>
              </a:ext>
            </a:extLst>
          </p:cNvPr>
          <p:cNvSpPr txBox="1"/>
          <p:nvPr/>
        </p:nvSpPr>
        <p:spPr>
          <a:xfrm>
            <a:off x="274308" y="3014809"/>
            <a:ext cx="1247078" cy="243785"/>
          </a:xfrm>
          <a:prstGeom prst="rect">
            <a:avLst/>
          </a:prstGeom>
          <a:noFill/>
        </p:spPr>
        <p:txBody>
          <a:bodyPr wrap="square">
            <a:spAutoFit/>
          </a:bodyPr>
          <a:lstStyle/>
          <a:p>
            <a:pPr marL="0" marR="0" lvl="0" indent="0" defTabSz="914400" eaLnBrk="1" fontAlgn="auto" latinLnBrk="0" hangingPunct="1">
              <a:lnSpc>
                <a:spcPct val="80000"/>
              </a:lnSpc>
              <a:spcBef>
                <a:spcPts val="0"/>
              </a:spcBef>
              <a:spcAft>
                <a:spcPts val="600"/>
              </a:spcAft>
              <a:buClrTx/>
              <a:buSzTx/>
              <a:buFontTx/>
              <a:buNone/>
              <a:tabLst/>
              <a:defRPr/>
            </a:pPr>
            <a:r>
              <a:rPr kumimoji="0" lang="en-NZ" sz="1200" b="1" i="0" u="none" strike="noStrike" kern="0" cap="none" spc="0" normalizeH="0" baseline="0" noProof="0" dirty="0">
                <a:ln>
                  <a:noFill/>
                </a:ln>
                <a:solidFill>
                  <a:srgbClr val="7A90AF"/>
                </a:solidFill>
                <a:effectLst/>
                <a:uLnTx/>
                <a:uFillTx/>
                <a:latin typeface="Calibri" panose="020F0502020204030204"/>
              </a:rPr>
              <a:t>Other | 7%</a:t>
            </a:r>
          </a:p>
        </p:txBody>
      </p:sp>
      <p:cxnSp>
        <p:nvCxnSpPr>
          <p:cNvPr id="74" name="Straight Connector 73">
            <a:extLst>
              <a:ext uri="{FF2B5EF4-FFF2-40B4-BE49-F238E27FC236}">
                <a16:creationId xmlns:a16="http://schemas.microsoft.com/office/drawing/2014/main" id="{01C02EEB-43F5-83D2-F364-3FE6391B1E20}"/>
              </a:ext>
            </a:extLst>
          </p:cNvPr>
          <p:cNvCxnSpPr>
            <a:cxnSpLocks/>
          </p:cNvCxnSpPr>
          <p:nvPr/>
        </p:nvCxnSpPr>
        <p:spPr>
          <a:xfrm>
            <a:off x="3329602" y="1908632"/>
            <a:ext cx="0" cy="1368000"/>
          </a:xfrm>
          <a:prstGeom prst="line">
            <a:avLst/>
          </a:prstGeom>
          <a:noFill/>
          <a:ln w="12700" cap="flat" cmpd="sng" algn="ctr">
            <a:solidFill>
              <a:srgbClr val="AEAE9F"/>
            </a:solidFill>
            <a:prstDash val="dash"/>
            <a:miter lim="800000"/>
            <a:tailEnd type="none"/>
          </a:ln>
          <a:effectLst/>
        </p:spPr>
      </p:cxnSp>
      <p:sp>
        <p:nvSpPr>
          <p:cNvPr id="75" name="Rectangle 74">
            <a:extLst>
              <a:ext uri="{FF2B5EF4-FFF2-40B4-BE49-F238E27FC236}">
                <a16:creationId xmlns:a16="http://schemas.microsoft.com/office/drawing/2014/main" id="{7A156A1C-1F65-A2E1-F3B4-1D94A58995EB}"/>
              </a:ext>
            </a:extLst>
          </p:cNvPr>
          <p:cNvSpPr/>
          <p:nvPr/>
        </p:nvSpPr>
        <p:spPr>
          <a:xfrm>
            <a:off x="141820" y="1538669"/>
            <a:ext cx="1706454"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ETHNICITY</a:t>
            </a:r>
          </a:p>
        </p:txBody>
      </p:sp>
      <p:graphicFrame>
        <p:nvGraphicFramePr>
          <p:cNvPr id="13" name="Table 12">
            <a:extLst>
              <a:ext uri="{FF2B5EF4-FFF2-40B4-BE49-F238E27FC236}">
                <a16:creationId xmlns:a16="http://schemas.microsoft.com/office/drawing/2014/main" id="{2C0EFB5D-C73F-D356-833E-213685107180}"/>
              </a:ext>
            </a:extLst>
          </p:cNvPr>
          <p:cNvGraphicFramePr>
            <a:graphicFrameLocks noGrp="1"/>
          </p:cNvGraphicFramePr>
          <p:nvPr>
            <p:extLst>
              <p:ext uri="{D42A27DB-BD31-4B8C-83A1-F6EECF244321}">
                <p14:modId xmlns:p14="http://schemas.microsoft.com/office/powerpoint/2010/main" val="2517471693"/>
              </p:ext>
            </p:extLst>
          </p:nvPr>
        </p:nvGraphicFramePr>
        <p:xfrm>
          <a:off x="4516582" y="3881236"/>
          <a:ext cx="1117337" cy="2151873"/>
        </p:xfrm>
        <a:graphic>
          <a:graphicData uri="http://schemas.openxmlformats.org/drawingml/2006/table">
            <a:tbl>
              <a:tblPr>
                <a:tableStyleId>{5C22544A-7EE6-4342-B048-85BDC9FD1C3A}</a:tableStyleId>
              </a:tblPr>
              <a:tblGrid>
                <a:gridCol w="1117337">
                  <a:extLst>
                    <a:ext uri="{9D8B030D-6E8A-4147-A177-3AD203B41FA5}">
                      <a16:colId xmlns:a16="http://schemas.microsoft.com/office/drawing/2014/main" val="3400059488"/>
                    </a:ext>
                  </a:extLst>
                </a:gridCol>
              </a:tblGrid>
              <a:tr h="654066">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The public sector (including publicly/government funded organisations such as schools)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873411"/>
                  </a:ext>
                </a:extLst>
              </a:tr>
              <a:tr h="499269">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The private sector (e.g. commercial businesses or companies)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5227826"/>
                  </a:ext>
                </a:extLst>
              </a:tr>
              <a:tr h="499269">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The not-for-profit sector (e.g. charities)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493470"/>
                  </a:ext>
                </a:extLst>
              </a:tr>
              <a:tr h="499269">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Unsure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9166051"/>
                  </a:ext>
                </a:extLst>
              </a:tr>
            </a:tbl>
          </a:graphicData>
        </a:graphic>
      </p:graphicFrame>
      <p:graphicFrame>
        <p:nvGraphicFramePr>
          <p:cNvPr id="14" name="Table 13">
            <a:extLst>
              <a:ext uri="{FF2B5EF4-FFF2-40B4-BE49-F238E27FC236}">
                <a16:creationId xmlns:a16="http://schemas.microsoft.com/office/drawing/2014/main" id="{3CB0A1BE-2317-9056-5DCA-30DD610F5052}"/>
              </a:ext>
            </a:extLst>
          </p:cNvPr>
          <p:cNvGraphicFramePr>
            <a:graphicFrameLocks noGrp="1"/>
          </p:cNvGraphicFramePr>
          <p:nvPr>
            <p:extLst>
              <p:ext uri="{D42A27DB-BD31-4B8C-83A1-F6EECF244321}">
                <p14:modId xmlns:p14="http://schemas.microsoft.com/office/powerpoint/2010/main" val="3468648268"/>
              </p:ext>
            </p:extLst>
          </p:nvPr>
        </p:nvGraphicFramePr>
        <p:xfrm>
          <a:off x="2437567" y="3953646"/>
          <a:ext cx="815627" cy="2081654"/>
        </p:xfrm>
        <a:graphic>
          <a:graphicData uri="http://schemas.openxmlformats.org/drawingml/2006/table">
            <a:tbl>
              <a:tblPr>
                <a:tableStyleId>{5C22544A-7EE6-4342-B048-85BDC9FD1C3A}</a:tableStyleId>
              </a:tblPr>
              <a:tblGrid>
                <a:gridCol w="815627">
                  <a:extLst>
                    <a:ext uri="{9D8B030D-6E8A-4147-A177-3AD203B41FA5}">
                      <a16:colId xmlns:a16="http://schemas.microsoft.com/office/drawing/2014/main" val="247517680"/>
                    </a:ext>
                  </a:extLst>
                </a:gridCol>
              </a:tblGrid>
              <a:tr h="379829">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Permanent employee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2977434"/>
                  </a:ext>
                </a:extLst>
              </a:tr>
              <a:tr h="340365">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Fixed term </a:t>
                      </a:r>
                    </a:p>
                    <a:p>
                      <a:pPr algn="r" fontAlgn="ctr">
                        <a:lnSpc>
                          <a:spcPct val="90000"/>
                        </a:lnSpc>
                      </a:pPr>
                      <a:r>
                        <a:rPr lang="en-NZ" sz="900" b="0" i="0" u="none" strike="noStrike" kern="1200" baseline="0" dirty="0">
                          <a:solidFill>
                            <a:schemeClr val="tx1">
                              <a:lumMod val="50000"/>
                            </a:schemeClr>
                          </a:solidFill>
                          <a:latin typeface="+mn-lt"/>
                          <a:ea typeface="+mn-ea"/>
                          <a:cs typeface="+mn-cs"/>
                        </a:rPr>
                        <a:t>position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001537"/>
                  </a:ext>
                </a:extLst>
              </a:tr>
              <a:tr h="340365">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Casual </a:t>
                      </a:r>
                    </a:p>
                    <a:p>
                      <a:pPr algn="r" fontAlgn="ctr">
                        <a:lnSpc>
                          <a:spcPct val="90000"/>
                        </a:lnSpc>
                      </a:pPr>
                      <a:r>
                        <a:rPr lang="en-NZ" sz="900" b="0" i="0" u="none" strike="noStrike" kern="1200" baseline="0" dirty="0">
                          <a:solidFill>
                            <a:schemeClr val="tx1">
                              <a:lumMod val="50000"/>
                            </a:schemeClr>
                          </a:solidFill>
                          <a:latin typeface="+mn-lt"/>
                          <a:ea typeface="+mn-ea"/>
                          <a:cs typeface="+mn-cs"/>
                        </a:rPr>
                        <a:t>contract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870231"/>
                  </a:ext>
                </a:extLst>
              </a:tr>
              <a:tr h="340365">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Independent contractor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979771"/>
                  </a:ext>
                </a:extLst>
              </a:tr>
              <a:tr h="340365">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Did not have a contract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939523"/>
                  </a:ext>
                </a:extLst>
              </a:tr>
              <a:tr h="340365">
                <a:tc>
                  <a:txBody>
                    <a:bodyPr/>
                    <a:lstStyle/>
                    <a:p>
                      <a:pPr algn="r" fontAlgn="ctr">
                        <a:lnSpc>
                          <a:spcPct val="90000"/>
                        </a:lnSpc>
                      </a:pPr>
                      <a:r>
                        <a:rPr lang="en-NZ" sz="900" b="0" i="0" u="none" strike="noStrike" kern="1200" baseline="0" dirty="0">
                          <a:solidFill>
                            <a:schemeClr val="tx1">
                              <a:lumMod val="50000"/>
                            </a:schemeClr>
                          </a:solidFill>
                          <a:latin typeface="+mn-lt"/>
                          <a:ea typeface="+mn-ea"/>
                          <a:cs typeface="+mn-cs"/>
                        </a:rPr>
                        <a:t>Unsure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63403"/>
                  </a:ext>
                </a:extLst>
              </a:tr>
            </a:tbl>
          </a:graphicData>
        </a:graphic>
      </p:graphicFrame>
      <p:sp>
        <p:nvSpPr>
          <p:cNvPr id="78" name="Rectangle 77">
            <a:extLst>
              <a:ext uri="{FF2B5EF4-FFF2-40B4-BE49-F238E27FC236}">
                <a16:creationId xmlns:a16="http://schemas.microsoft.com/office/drawing/2014/main" id="{A3ECB94F-13FF-1514-B92E-5C0E14D59955}"/>
              </a:ext>
            </a:extLst>
          </p:cNvPr>
          <p:cNvSpPr/>
          <p:nvPr/>
        </p:nvSpPr>
        <p:spPr>
          <a:xfrm>
            <a:off x="138974" y="3471993"/>
            <a:ext cx="2250034" cy="262800"/>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NZ" sz="1200" b="1" i="0" u="none" strike="noStrike" kern="0" cap="none" spc="100" normalizeH="0" baseline="0" noProof="0" dirty="0">
                <a:ln>
                  <a:noFill/>
                </a:ln>
                <a:solidFill>
                  <a:srgbClr val="333333"/>
                </a:solidFill>
                <a:effectLst/>
                <a:uLnTx/>
                <a:uFillTx/>
                <a:latin typeface="Calibri" panose="020F0502020204030204"/>
                <a:ea typeface="+mn-ea"/>
                <a:cs typeface="Arial" panose="020B0604020202020204" pitchFamily="34" charset="0"/>
              </a:rPr>
              <a:t>LOCATION</a:t>
            </a:r>
          </a:p>
        </p:txBody>
      </p:sp>
      <p:graphicFrame>
        <p:nvGraphicFramePr>
          <p:cNvPr id="15" name="Table 14">
            <a:extLst>
              <a:ext uri="{FF2B5EF4-FFF2-40B4-BE49-F238E27FC236}">
                <a16:creationId xmlns:a16="http://schemas.microsoft.com/office/drawing/2014/main" id="{1281209C-4338-3544-9ECF-65FB4B3BEE69}"/>
              </a:ext>
            </a:extLst>
          </p:cNvPr>
          <p:cNvGraphicFramePr>
            <a:graphicFrameLocks noGrp="1"/>
          </p:cNvGraphicFramePr>
          <p:nvPr>
            <p:extLst>
              <p:ext uri="{D42A27DB-BD31-4B8C-83A1-F6EECF244321}">
                <p14:modId xmlns:p14="http://schemas.microsoft.com/office/powerpoint/2010/main" val="1327574197"/>
              </p:ext>
            </p:extLst>
          </p:nvPr>
        </p:nvGraphicFramePr>
        <p:xfrm>
          <a:off x="9332316" y="1934837"/>
          <a:ext cx="1655310" cy="4211447"/>
        </p:xfrm>
        <a:graphic>
          <a:graphicData uri="http://schemas.openxmlformats.org/drawingml/2006/table">
            <a:tbl>
              <a:tblPr>
                <a:tableStyleId>{5C22544A-7EE6-4342-B048-85BDC9FD1C3A}</a:tableStyleId>
              </a:tblPr>
              <a:tblGrid>
                <a:gridCol w="1655310">
                  <a:extLst>
                    <a:ext uri="{9D8B030D-6E8A-4147-A177-3AD203B41FA5}">
                      <a16:colId xmlns:a16="http://schemas.microsoft.com/office/drawing/2014/main" val="3137463894"/>
                    </a:ext>
                  </a:extLst>
                </a:gridCol>
              </a:tblGrid>
              <a:tr h="240452">
                <a:tc>
                  <a:txBody>
                    <a:bodyPr/>
                    <a:lstStyle/>
                    <a:p>
                      <a:pPr algn="r" rtl="0" fontAlgn="ctr"/>
                      <a:r>
                        <a:rPr lang="en-NZ" sz="800" u="none" strike="noStrike">
                          <a:effectLst/>
                        </a:rPr>
                        <a:t>Accommodation &amp; food services (hospitality)</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4948988"/>
                  </a:ext>
                </a:extLst>
              </a:tr>
              <a:tr h="240452">
                <a:tc>
                  <a:txBody>
                    <a:bodyPr/>
                    <a:lstStyle/>
                    <a:p>
                      <a:pPr algn="r" rtl="0" fontAlgn="ctr"/>
                      <a:r>
                        <a:rPr lang="en-NZ" sz="800" u="none" strike="noStrike">
                          <a:effectLst/>
                        </a:rPr>
                        <a:t>Manufacturing</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8184998"/>
                  </a:ext>
                </a:extLst>
              </a:tr>
              <a:tr h="240452">
                <a:tc>
                  <a:txBody>
                    <a:bodyPr/>
                    <a:lstStyle/>
                    <a:p>
                      <a:pPr algn="r" rtl="0" fontAlgn="ctr"/>
                      <a:r>
                        <a:rPr lang="en-NZ" sz="800" u="none" strike="noStrike" dirty="0">
                          <a:effectLst/>
                        </a:rPr>
                        <a:t>Health care &amp; social assistance</a:t>
                      </a:r>
                      <a:endParaRPr lang="en-NZ" sz="800" b="0" i="0" u="none" strike="noStrike" dirty="0">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48769"/>
                  </a:ext>
                </a:extLst>
              </a:tr>
              <a:tr h="240452">
                <a:tc>
                  <a:txBody>
                    <a:bodyPr/>
                    <a:lstStyle/>
                    <a:p>
                      <a:pPr algn="r" rtl="0" fontAlgn="ctr"/>
                      <a:r>
                        <a:rPr lang="en-NZ" sz="800" u="none" strike="noStrike">
                          <a:effectLst/>
                        </a:rPr>
                        <a:t>Retail trade</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3513376"/>
                  </a:ext>
                </a:extLst>
              </a:tr>
              <a:tr h="240452">
                <a:tc>
                  <a:txBody>
                    <a:bodyPr/>
                    <a:lstStyle/>
                    <a:p>
                      <a:pPr algn="r" rtl="0" fontAlgn="ctr"/>
                      <a:r>
                        <a:rPr lang="en-NZ" sz="800" u="none" strike="noStrike">
                          <a:effectLst/>
                        </a:rPr>
                        <a:t>Education &amp; training</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7179691"/>
                  </a:ext>
                </a:extLst>
              </a:tr>
              <a:tr h="240452">
                <a:tc>
                  <a:txBody>
                    <a:bodyPr/>
                    <a:lstStyle/>
                    <a:p>
                      <a:pPr algn="r" rtl="0" fontAlgn="ctr"/>
                      <a:r>
                        <a:rPr lang="en-NZ" sz="800" u="none" strike="noStrike">
                          <a:effectLst/>
                        </a:rPr>
                        <a:t>Construction</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777118"/>
                  </a:ext>
                </a:extLst>
              </a:tr>
              <a:tr h="240452">
                <a:tc>
                  <a:txBody>
                    <a:bodyPr/>
                    <a:lstStyle/>
                    <a:p>
                      <a:pPr algn="r" rtl="0" fontAlgn="ctr"/>
                      <a:r>
                        <a:rPr lang="en-NZ" sz="800" u="none" strike="noStrike">
                          <a:effectLst/>
                        </a:rPr>
                        <a:t>Professional, scientific, &amp; technical services</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91804578"/>
                  </a:ext>
                </a:extLst>
              </a:tr>
              <a:tr h="240452">
                <a:tc>
                  <a:txBody>
                    <a:bodyPr/>
                    <a:lstStyle/>
                    <a:p>
                      <a:pPr algn="r" rtl="0" fontAlgn="ctr"/>
                      <a:r>
                        <a:rPr lang="en-NZ" sz="800" u="none" strike="noStrike">
                          <a:effectLst/>
                        </a:rPr>
                        <a:t>Public administration &amp; safety</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9561684"/>
                  </a:ext>
                </a:extLst>
              </a:tr>
              <a:tr h="240452">
                <a:tc>
                  <a:txBody>
                    <a:bodyPr/>
                    <a:lstStyle/>
                    <a:p>
                      <a:pPr algn="r" rtl="0" fontAlgn="ctr"/>
                      <a:r>
                        <a:rPr lang="en-NZ" sz="800" u="none" strike="noStrike">
                          <a:effectLst/>
                        </a:rPr>
                        <a:t>Agriculture, forestry, &amp; fishing</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7808609"/>
                  </a:ext>
                </a:extLst>
              </a:tr>
              <a:tr h="240452">
                <a:tc>
                  <a:txBody>
                    <a:bodyPr/>
                    <a:lstStyle/>
                    <a:p>
                      <a:pPr algn="r" rtl="0" fontAlgn="ctr"/>
                      <a:r>
                        <a:rPr lang="en-NZ" sz="800" u="none" strike="noStrike">
                          <a:effectLst/>
                        </a:rPr>
                        <a:t>Wholesale trade</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26892098"/>
                  </a:ext>
                </a:extLst>
              </a:tr>
              <a:tr h="240452">
                <a:tc>
                  <a:txBody>
                    <a:bodyPr/>
                    <a:lstStyle/>
                    <a:p>
                      <a:pPr algn="r" rtl="0" fontAlgn="ctr"/>
                      <a:r>
                        <a:rPr lang="en-NZ" sz="800" u="none" strike="noStrike">
                          <a:effectLst/>
                        </a:rPr>
                        <a:t>Transport, postal, &amp; warehousing</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2893928"/>
                  </a:ext>
                </a:extLst>
              </a:tr>
              <a:tr h="240452">
                <a:tc>
                  <a:txBody>
                    <a:bodyPr/>
                    <a:lstStyle/>
                    <a:p>
                      <a:pPr algn="r" rtl="0" fontAlgn="ctr"/>
                      <a:r>
                        <a:rPr lang="en-NZ" sz="800" u="none" strike="noStrike">
                          <a:effectLst/>
                        </a:rPr>
                        <a:t>Financial &amp; insurance services</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2415268"/>
                  </a:ext>
                </a:extLst>
              </a:tr>
              <a:tr h="240452">
                <a:tc>
                  <a:txBody>
                    <a:bodyPr/>
                    <a:lstStyle/>
                    <a:p>
                      <a:pPr algn="r" rtl="0" fontAlgn="ctr"/>
                      <a:r>
                        <a:rPr lang="en-NZ" sz="800" u="none" strike="noStrike">
                          <a:effectLst/>
                        </a:rPr>
                        <a:t>Administrative &amp; support services</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0169309"/>
                  </a:ext>
                </a:extLst>
              </a:tr>
              <a:tr h="240452">
                <a:tc>
                  <a:txBody>
                    <a:bodyPr/>
                    <a:lstStyle/>
                    <a:p>
                      <a:pPr algn="r" rtl="0" fontAlgn="ctr"/>
                      <a:r>
                        <a:rPr lang="en-NZ" sz="800" u="none" strike="noStrike">
                          <a:effectLst/>
                        </a:rPr>
                        <a:t>Information media &amp; telecommunications</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0101755"/>
                  </a:ext>
                </a:extLst>
              </a:tr>
              <a:tr h="240452">
                <a:tc>
                  <a:txBody>
                    <a:bodyPr/>
                    <a:lstStyle/>
                    <a:p>
                      <a:pPr algn="r" rtl="0" fontAlgn="ctr"/>
                      <a:r>
                        <a:rPr lang="en-NZ" sz="800" u="none" strike="noStrike">
                          <a:effectLst/>
                        </a:rPr>
                        <a:t>Arts &amp; recreation services</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8522194"/>
                  </a:ext>
                </a:extLst>
              </a:tr>
              <a:tr h="240452">
                <a:tc>
                  <a:txBody>
                    <a:bodyPr/>
                    <a:lstStyle/>
                    <a:p>
                      <a:pPr algn="r" rtl="0" fontAlgn="ctr"/>
                      <a:r>
                        <a:rPr lang="en-NZ" sz="800" u="none" strike="noStrike">
                          <a:effectLst/>
                        </a:rPr>
                        <a:t>Rental, hiring, &amp; real estate </a:t>
                      </a:r>
                      <a:endParaRPr lang="en-NZ" sz="800" b="0" i="0" u="none" strike="noStrike">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1940656"/>
                  </a:ext>
                </a:extLst>
              </a:tr>
              <a:tr h="331836">
                <a:tc>
                  <a:txBody>
                    <a:bodyPr/>
                    <a:lstStyle/>
                    <a:p>
                      <a:pPr algn="r" rtl="0" fontAlgn="ctr"/>
                      <a:r>
                        <a:rPr lang="en-NZ" sz="800" u="none" strike="noStrike" dirty="0">
                          <a:effectLst/>
                        </a:rPr>
                        <a:t>Other services (including mining, electricity, gas, water &amp; waste)</a:t>
                      </a:r>
                      <a:endParaRPr lang="en-NZ" sz="800" b="0" i="0" u="none" strike="noStrike" dirty="0">
                        <a:solidFill>
                          <a:srgbClr val="333333"/>
                        </a:solidFill>
                        <a:effectLst/>
                        <a:latin typeface="Calibri Light" panose="020F0302020204030204" pitchFamily="34" charset="0"/>
                      </a:endParaRPr>
                    </a:p>
                  </a:txBody>
                  <a:tcPr marL="7405" marR="7405" marT="740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9311580"/>
                  </a:ext>
                </a:extLst>
              </a:tr>
            </a:tbl>
          </a:graphicData>
        </a:graphic>
      </p:graphicFrame>
      <p:graphicFrame>
        <p:nvGraphicFramePr>
          <p:cNvPr id="94" name="Table 93">
            <a:extLst>
              <a:ext uri="{FF2B5EF4-FFF2-40B4-BE49-F238E27FC236}">
                <a16:creationId xmlns:a16="http://schemas.microsoft.com/office/drawing/2014/main" id="{9263FC22-6D6F-D8F0-299C-1E3307F515CF}"/>
              </a:ext>
            </a:extLst>
          </p:cNvPr>
          <p:cNvGraphicFramePr>
            <a:graphicFrameLocks noGrp="1"/>
          </p:cNvGraphicFramePr>
          <p:nvPr>
            <p:extLst>
              <p:ext uri="{D42A27DB-BD31-4B8C-83A1-F6EECF244321}">
                <p14:modId xmlns:p14="http://schemas.microsoft.com/office/powerpoint/2010/main" val="1420366927"/>
              </p:ext>
            </p:extLst>
          </p:nvPr>
        </p:nvGraphicFramePr>
        <p:xfrm>
          <a:off x="157988" y="3953645"/>
          <a:ext cx="980049" cy="2025427"/>
        </p:xfrm>
        <a:graphic>
          <a:graphicData uri="http://schemas.openxmlformats.org/drawingml/2006/table">
            <a:tbl>
              <a:tblPr>
                <a:tableStyleId>{5C22544A-7EE6-4342-B048-85BDC9FD1C3A}</a:tableStyleId>
              </a:tblPr>
              <a:tblGrid>
                <a:gridCol w="980049">
                  <a:extLst>
                    <a:ext uri="{9D8B030D-6E8A-4147-A177-3AD203B41FA5}">
                      <a16:colId xmlns:a16="http://schemas.microsoft.com/office/drawing/2014/main" val="247517680"/>
                    </a:ext>
                  </a:extLst>
                </a:gridCol>
              </a:tblGrid>
              <a:tr h="441558">
                <a:tc>
                  <a:txBody>
                    <a:bodyPr/>
                    <a:lstStyle/>
                    <a:p>
                      <a:pPr algn="r" fontAlgn="ctr">
                        <a:lnSpc>
                          <a:spcPct val="90000"/>
                        </a:lnSpc>
                      </a:pPr>
                      <a:r>
                        <a:rPr lang="en-NZ" sz="800" u="none" strike="noStrike" dirty="0">
                          <a:effectLst/>
                        </a:rPr>
                        <a:t>At work/in the </a:t>
                      </a:r>
                    </a:p>
                    <a:p>
                      <a:pPr algn="r" fontAlgn="ctr">
                        <a:lnSpc>
                          <a:spcPct val="90000"/>
                        </a:lnSpc>
                      </a:pPr>
                      <a:r>
                        <a:rPr lang="en-NZ" sz="800" u="none" strike="noStrike" dirty="0">
                          <a:effectLst/>
                        </a:rPr>
                        <a:t>workplace</a:t>
                      </a:r>
                      <a:endParaRPr lang="en-NZ" sz="800" b="0" i="0" u="none" strike="noStrike" dirty="0">
                        <a:solidFill>
                          <a:srgbClr val="000000"/>
                        </a:solidFill>
                        <a:effectLst/>
                        <a:latin typeface="Arial" panose="020B0604020202020204" pitchFamily="34" charset="0"/>
                      </a:endParaRPr>
                    </a:p>
                  </a:txBody>
                  <a:tcPr marL="36000" marR="9121" marT="91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2977434"/>
                  </a:ext>
                </a:extLst>
              </a:tr>
              <a:tr h="395680">
                <a:tc>
                  <a:txBody>
                    <a:bodyPr/>
                    <a:lstStyle/>
                    <a:p>
                      <a:pPr algn="r" fontAlgn="ctr">
                        <a:lnSpc>
                          <a:spcPct val="90000"/>
                        </a:lnSpc>
                      </a:pPr>
                      <a:r>
                        <a:rPr lang="en-NZ" sz="800" u="none" strike="noStrike" dirty="0">
                          <a:effectLst/>
                        </a:rPr>
                        <a:t>While looking for work</a:t>
                      </a:r>
                      <a:endParaRPr lang="en-NZ" sz="800" b="0" i="0" u="none" strike="noStrike" dirty="0">
                        <a:solidFill>
                          <a:srgbClr val="000000"/>
                        </a:solidFill>
                        <a:effectLst/>
                        <a:latin typeface="Arial" panose="020B0604020202020204" pitchFamily="34" charset="0"/>
                      </a:endParaRPr>
                    </a:p>
                  </a:txBody>
                  <a:tcPr marL="36000" marR="9121" marT="91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001537"/>
                  </a:ext>
                </a:extLst>
              </a:tr>
              <a:tr h="396829">
                <a:tc>
                  <a:txBody>
                    <a:bodyPr/>
                    <a:lstStyle/>
                    <a:p>
                      <a:pPr algn="r" fontAlgn="ctr">
                        <a:lnSpc>
                          <a:spcPct val="90000"/>
                        </a:lnSpc>
                      </a:pPr>
                      <a:r>
                        <a:rPr lang="en-NZ" sz="800" u="none" strike="noStrike" dirty="0">
                          <a:effectLst/>
                        </a:rPr>
                        <a:t>In or at a work-related event (e.g. social event, conference)</a:t>
                      </a:r>
                      <a:endParaRPr lang="en-NZ" sz="800" b="0" i="0" u="none" strike="noStrike" dirty="0">
                        <a:solidFill>
                          <a:srgbClr val="000000"/>
                        </a:solidFill>
                        <a:effectLst/>
                        <a:latin typeface="Arial" panose="020B0604020202020204" pitchFamily="34" charset="0"/>
                      </a:endParaRPr>
                    </a:p>
                  </a:txBody>
                  <a:tcPr marL="36000" marR="9121" marT="91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870231"/>
                  </a:ext>
                </a:extLst>
              </a:tr>
              <a:tr h="395680">
                <a:tc>
                  <a:txBody>
                    <a:bodyPr/>
                    <a:lstStyle/>
                    <a:p>
                      <a:pPr algn="r" fontAlgn="ctr">
                        <a:lnSpc>
                          <a:spcPct val="90000"/>
                        </a:lnSpc>
                      </a:pPr>
                      <a:r>
                        <a:rPr lang="en-NZ" sz="800" u="none" strike="noStrike" dirty="0">
                          <a:effectLst/>
                        </a:rPr>
                        <a:t>While you were doing your job from home</a:t>
                      </a:r>
                      <a:endParaRPr lang="en-NZ" sz="800" b="0" i="0" u="none" strike="noStrike" dirty="0">
                        <a:solidFill>
                          <a:srgbClr val="000000"/>
                        </a:solidFill>
                        <a:effectLst/>
                        <a:latin typeface="Arial" panose="020B0604020202020204" pitchFamily="34" charset="0"/>
                      </a:endParaRPr>
                    </a:p>
                  </a:txBody>
                  <a:tcPr marL="36000" marR="9121" marT="91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979771"/>
                  </a:ext>
                </a:extLst>
              </a:tr>
              <a:tr h="395680">
                <a:tc>
                  <a:txBody>
                    <a:bodyPr/>
                    <a:lstStyle/>
                    <a:p>
                      <a:pPr algn="r" fontAlgn="ctr">
                        <a:lnSpc>
                          <a:spcPct val="90000"/>
                        </a:lnSpc>
                      </a:pPr>
                      <a:r>
                        <a:rPr lang="en-NZ" sz="800" u="none" strike="noStrike" dirty="0">
                          <a:effectLst/>
                        </a:rPr>
                        <a:t>Don't recall</a:t>
                      </a:r>
                      <a:endParaRPr lang="en-NZ" sz="800" b="0" i="0" u="none" strike="noStrike" dirty="0">
                        <a:solidFill>
                          <a:srgbClr val="000000"/>
                        </a:solidFill>
                        <a:effectLst/>
                        <a:latin typeface="Arial" panose="020B0604020202020204" pitchFamily="34" charset="0"/>
                      </a:endParaRPr>
                    </a:p>
                  </a:txBody>
                  <a:tcPr marL="36000" marR="9121" marT="91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939523"/>
                  </a:ext>
                </a:extLst>
              </a:tr>
            </a:tbl>
          </a:graphicData>
        </a:graphic>
      </p:graphicFrame>
      <p:graphicFrame>
        <p:nvGraphicFramePr>
          <p:cNvPr id="95" name="Chart 94">
            <a:extLst>
              <a:ext uri="{FF2B5EF4-FFF2-40B4-BE49-F238E27FC236}">
                <a16:creationId xmlns:a16="http://schemas.microsoft.com/office/drawing/2014/main" id="{A067BB0E-9F3B-41F4-47FC-2B7364DA8172}"/>
              </a:ext>
            </a:extLst>
          </p:cNvPr>
          <p:cNvGraphicFramePr/>
          <p:nvPr>
            <p:extLst>
              <p:ext uri="{D42A27DB-BD31-4B8C-83A1-F6EECF244321}">
                <p14:modId xmlns:p14="http://schemas.microsoft.com/office/powerpoint/2010/main" val="3778102917"/>
              </p:ext>
            </p:extLst>
          </p:nvPr>
        </p:nvGraphicFramePr>
        <p:xfrm>
          <a:off x="1050658" y="3769926"/>
          <a:ext cx="1501890" cy="238062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2909309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A0DE54D-AE37-819D-238F-F5940D8DD8D6}"/>
              </a:ext>
            </a:extLst>
          </p:cNvPr>
          <p:cNvSpPr/>
          <p:nvPr/>
        </p:nvSpPr>
        <p:spPr>
          <a:xfrm>
            <a:off x="0" y="1421264"/>
            <a:ext cx="12192000" cy="4591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aphicFrame>
        <p:nvGraphicFramePr>
          <p:cNvPr id="32" name="Chart 31">
            <a:extLst>
              <a:ext uri="{FF2B5EF4-FFF2-40B4-BE49-F238E27FC236}">
                <a16:creationId xmlns:a16="http://schemas.microsoft.com/office/drawing/2014/main" id="{CE892AAE-7DE8-8640-5A53-649E6EB99BC4}"/>
              </a:ext>
            </a:extLst>
          </p:cNvPr>
          <p:cNvGraphicFramePr/>
          <p:nvPr>
            <p:extLst>
              <p:ext uri="{D42A27DB-BD31-4B8C-83A1-F6EECF244321}">
                <p14:modId xmlns:p14="http://schemas.microsoft.com/office/powerpoint/2010/main" val="1367159707"/>
              </p:ext>
            </p:extLst>
          </p:nvPr>
        </p:nvGraphicFramePr>
        <p:xfrm>
          <a:off x="2626857" y="607811"/>
          <a:ext cx="7085032" cy="490122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43143343-C0E5-44F0-9D8A-0F95D35C8C76}"/>
              </a:ext>
            </a:extLst>
          </p:cNvPr>
          <p:cNvSpPr>
            <a:spLocks noGrp="1"/>
          </p:cNvSpPr>
          <p:nvPr>
            <p:ph type="ctrTitle"/>
          </p:nvPr>
        </p:nvSpPr>
        <p:spPr>
          <a:xfrm>
            <a:off x="360000" y="180000"/>
            <a:ext cx="9708128" cy="369332"/>
          </a:xfrm>
        </p:spPr>
        <p:txBody>
          <a:bodyPr/>
          <a:lstStyle/>
          <a:p>
            <a:r>
              <a:rPr lang="en-NZ" sz="1500" dirty="0"/>
              <a:t>EMOTIONS</a:t>
            </a:r>
          </a:p>
        </p:txBody>
      </p:sp>
      <p:sp>
        <p:nvSpPr>
          <p:cNvPr id="3" name="Text Placeholder 2">
            <a:extLst>
              <a:ext uri="{FF2B5EF4-FFF2-40B4-BE49-F238E27FC236}">
                <a16:creationId xmlns:a16="http://schemas.microsoft.com/office/drawing/2014/main" id="{89130D2C-B58F-49C4-B9A7-7DCA5B3465D1}"/>
              </a:ext>
            </a:extLst>
          </p:cNvPr>
          <p:cNvSpPr>
            <a:spLocks noGrp="1"/>
          </p:cNvSpPr>
          <p:nvPr>
            <p:ph type="body" sz="quarter" idx="15"/>
          </p:nvPr>
        </p:nvSpPr>
        <p:spPr/>
        <p:txBody>
          <a:bodyPr>
            <a:normAutofit lnSpcReduction="10000"/>
          </a:bodyPr>
          <a:lstStyle/>
          <a:p>
            <a:r>
              <a:rPr lang="en-NZ" dirty="0"/>
              <a:t>Workplace harassment and bullying causes many workers to feel disrespected (60%), uncomfortable (57%), angry (47%), frustrated (45%) and anxious (44%). Worry, and a sense of isolation and insecurity, are also common for those with more negatively impacting experiences of harassment or bullying.</a:t>
            </a:r>
          </a:p>
        </p:txBody>
      </p:sp>
      <p:sp>
        <p:nvSpPr>
          <p:cNvPr id="7" name="Rectangle 6">
            <a:extLst>
              <a:ext uri="{FF2B5EF4-FFF2-40B4-BE49-F238E27FC236}">
                <a16:creationId xmlns:a16="http://schemas.microsoft.com/office/drawing/2014/main" id="{FB08001B-EAEA-48F5-94E9-AF64B2B0F64A}"/>
              </a:ext>
            </a:extLst>
          </p:cNvPr>
          <p:cNvSpPr/>
          <p:nvPr/>
        </p:nvSpPr>
        <p:spPr>
          <a:xfrm>
            <a:off x="3459968" y="2742139"/>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CALM </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1%</a:t>
            </a:r>
            <a:b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b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1%</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8" name="Rectangle 7">
            <a:extLst>
              <a:ext uri="{FF2B5EF4-FFF2-40B4-BE49-F238E27FC236}">
                <a16:creationId xmlns:a16="http://schemas.microsoft.com/office/drawing/2014/main" id="{040D2478-E39C-4666-A8D4-C1C392B3D560}"/>
              </a:ext>
            </a:extLst>
          </p:cNvPr>
          <p:cNvSpPr/>
          <p:nvPr/>
        </p:nvSpPr>
        <p:spPr>
          <a:xfrm>
            <a:off x="3848578" y="2238099"/>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RELAXED</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1%</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&lt;1%</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9" name="Rectangle 8">
            <a:extLst>
              <a:ext uri="{FF2B5EF4-FFF2-40B4-BE49-F238E27FC236}">
                <a16:creationId xmlns:a16="http://schemas.microsoft.com/office/drawing/2014/main" id="{2EAAABF3-D7E5-46CF-B8F7-7E7A017C0ECC}"/>
              </a:ext>
            </a:extLst>
          </p:cNvPr>
          <p:cNvSpPr/>
          <p:nvPr/>
        </p:nvSpPr>
        <p:spPr>
          <a:xfrm>
            <a:off x="2982062" y="3821175"/>
            <a:ext cx="1202288" cy="16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NOT BOTHERED</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4%</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1%</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0" name="Rectangle 9">
            <a:extLst>
              <a:ext uri="{FF2B5EF4-FFF2-40B4-BE49-F238E27FC236}">
                <a16:creationId xmlns:a16="http://schemas.microsoft.com/office/drawing/2014/main" id="{EA7B07EC-9AC4-4648-A952-846491836C63}"/>
              </a:ext>
            </a:extLst>
          </p:cNvPr>
          <p:cNvSpPr/>
          <p:nvPr/>
        </p:nvSpPr>
        <p:spPr>
          <a:xfrm>
            <a:off x="3198200" y="3209274"/>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ACCEPTING</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2%</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1%</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1" name="Rectangle 10">
            <a:extLst>
              <a:ext uri="{FF2B5EF4-FFF2-40B4-BE49-F238E27FC236}">
                <a16:creationId xmlns:a16="http://schemas.microsoft.com/office/drawing/2014/main" id="{3046C0B9-2901-438B-9DFE-39D39586E37B}"/>
              </a:ext>
            </a:extLst>
          </p:cNvPr>
          <p:cNvSpPr/>
          <p:nvPr/>
        </p:nvSpPr>
        <p:spPr>
          <a:xfrm>
            <a:off x="7114868" y="2723442"/>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FRUSTRATED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45%</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57%</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2" name="Rectangle 11">
            <a:extLst>
              <a:ext uri="{FF2B5EF4-FFF2-40B4-BE49-F238E27FC236}">
                <a16:creationId xmlns:a16="http://schemas.microsoft.com/office/drawing/2014/main" id="{DF2C8FC2-8EE4-4BA2-9E77-AC94E4CE8C87}"/>
              </a:ext>
            </a:extLst>
          </p:cNvPr>
          <p:cNvSpPr/>
          <p:nvPr/>
        </p:nvSpPr>
        <p:spPr>
          <a:xfrm>
            <a:off x="6781060" y="2300340"/>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ANGRY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47%</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58%</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3" name="Rectangle 12">
            <a:extLst>
              <a:ext uri="{FF2B5EF4-FFF2-40B4-BE49-F238E27FC236}">
                <a16:creationId xmlns:a16="http://schemas.microsoft.com/office/drawing/2014/main" id="{EB00BA5B-C792-4D35-9FDE-3A019A0A3747}"/>
              </a:ext>
            </a:extLst>
          </p:cNvPr>
          <p:cNvSpPr/>
          <p:nvPr/>
        </p:nvSpPr>
        <p:spPr>
          <a:xfrm>
            <a:off x="4644286" y="5445236"/>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FURIOUS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23%</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33%</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4" name="Rectangle 13">
            <a:extLst>
              <a:ext uri="{FF2B5EF4-FFF2-40B4-BE49-F238E27FC236}">
                <a16:creationId xmlns:a16="http://schemas.microsoft.com/office/drawing/2014/main" id="{7A9191C0-1AC7-4790-8422-D348648A06EA}"/>
              </a:ext>
            </a:extLst>
          </p:cNvPr>
          <p:cNvSpPr/>
          <p:nvPr/>
        </p:nvSpPr>
        <p:spPr>
          <a:xfrm>
            <a:off x="7352577" y="3282890"/>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ANXIOUS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44%</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66%</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5" name="Rectangle 14">
            <a:extLst>
              <a:ext uri="{FF2B5EF4-FFF2-40B4-BE49-F238E27FC236}">
                <a16:creationId xmlns:a16="http://schemas.microsoft.com/office/drawing/2014/main" id="{D832A03D-2DA6-408F-8631-34299CE320E5}"/>
              </a:ext>
            </a:extLst>
          </p:cNvPr>
          <p:cNvSpPr/>
          <p:nvPr/>
        </p:nvSpPr>
        <p:spPr>
          <a:xfrm>
            <a:off x="6504277" y="5256606"/>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WORRIED</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26%</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42%</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6" name="Rectangle 15">
            <a:extLst>
              <a:ext uri="{FF2B5EF4-FFF2-40B4-BE49-F238E27FC236}">
                <a16:creationId xmlns:a16="http://schemas.microsoft.com/office/drawing/2014/main" id="{95AA63CE-CA4D-47E8-AA79-FE26A168855F}"/>
              </a:ext>
            </a:extLst>
          </p:cNvPr>
          <p:cNvSpPr/>
          <p:nvPr/>
        </p:nvSpPr>
        <p:spPr>
          <a:xfrm>
            <a:off x="3527986" y="4784218"/>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VIOLATED</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17%</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24%</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7" name="Rectangle 16">
            <a:extLst>
              <a:ext uri="{FF2B5EF4-FFF2-40B4-BE49-F238E27FC236}">
                <a16:creationId xmlns:a16="http://schemas.microsoft.com/office/drawing/2014/main" id="{6B3BAB0A-77A9-492C-8F92-53FAA9F55296}"/>
              </a:ext>
            </a:extLst>
          </p:cNvPr>
          <p:cNvSpPr/>
          <p:nvPr/>
        </p:nvSpPr>
        <p:spPr>
          <a:xfrm>
            <a:off x="6963541" y="4826350"/>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EMBARASSED</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30%</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38%</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8" name="Rectangle 17">
            <a:extLst>
              <a:ext uri="{FF2B5EF4-FFF2-40B4-BE49-F238E27FC236}">
                <a16:creationId xmlns:a16="http://schemas.microsoft.com/office/drawing/2014/main" id="{B55299B2-6C6B-4B06-8C91-AC9567A06DC8}"/>
              </a:ext>
            </a:extLst>
          </p:cNvPr>
          <p:cNvSpPr/>
          <p:nvPr/>
        </p:nvSpPr>
        <p:spPr>
          <a:xfrm>
            <a:off x="3234230" y="4344823"/>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ASHAMED</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17%</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26%</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19" name="Rectangle 18">
            <a:extLst>
              <a:ext uri="{FF2B5EF4-FFF2-40B4-BE49-F238E27FC236}">
                <a16:creationId xmlns:a16="http://schemas.microsoft.com/office/drawing/2014/main" id="{29C783A0-59F1-4CC2-B585-448B92B6DFD8}"/>
              </a:ext>
            </a:extLst>
          </p:cNvPr>
          <p:cNvSpPr/>
          <p:nvPr/>
        </p:nvSpPr>
        <p:spPr>
          <a:xfrm>
            <a:off x="5686910" y="1821646"/>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DISRESPECTED</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60%</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69%</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20" name="Rectangle 19">
            <a:extLst>
              <a:ext uri="{FF2B5EF4-FFF2-40B4-BE49-F238E27FC236}">
                <a16:creationId xmlns:a16="http://schemas.microsoft.com/office/drawing/2014/main" id="{EF02AB0F-984B-4D77-827E-AA9F8B5A350A}"/>
              </a:ext>
            </a:extLst>
          </p:cNvPr>
          <p:cNvSpPr/>
          <p:nvPr/>
        </p:nvSpPr>
        <p:spPr>
          <a:xfrm>
            <a:off x="7276316" y="4343110"/>
            <a:ext cx="1396804" cy="195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NZ"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SAD</a:t>
            </a:r>
          </a:p>
          <a:p>
            <a:pPr marL="0" marR="0" lvl="0" indent="0" defTabSz="914400" rtl="0" eaLnBrk="1" fontAlgn="auto" latinLnBrk="0" hangingPunct="1">
              <a:lnSpc>
                <a:spcPct val="90000"/>
              </a:lnSpc>
              <a:spcBef>
                <a:spcPts val="0"/>
              </a:spcBef>
              <a:spcAft>
                <a:spcPts val="0"/>
              </a:spcAft>
              <a:buClrTx/>
              <a:buSzTx/>
              <a:buFontTx/>
              <a:buNone/>
              <a:tabLst/>
              <a:defRPr/>
            </a:pPr>
            <a:r>
              <a:rPr kumimoji="0" lang="en-NZ"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31%</a:t>
            </a:r>
          </a:p>
          <a:p>
            <a:pPr marL="0" marR="0" lvl="0" indent="0" defTabSz="914400" rtl="0" eaLnBrk="1" fontAlgn="auto" latinLnBrk="0" hangingPunct="1">
              <a:lnSpc>
                <a:spcPct val="90000"/>
              </a:lnSpc>
              <a:spcBef>
                <a:spcPts val="0"/>
              </a:spcBef>
              <a:spcAft>
                <a:spcPts val="0"/>
              </a:spcAft>
              <a:buClrTx/>
              <a:buSzTx/>
              <a:buFontTx/>
              <a:buNone/>
              <a:tabLst/>
              <a:defRPr/>
            </a:pPr>
            <a:r>
              <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45%</a:t>
            </a:r>
          </a:p>
        </p:txBody>
      </p:sp>
      <p:sp>
        <p:nvSpPr>
          <p:cNvPr id="21" name="Rectangle 20">
            <a:extLst>
              <a:ext uri="{FF2B5EF4-FFF2-40B4-BE49-F238E27FC236}">
                <a16:creationId xmlns:a16="http://schemas.microsoft.com/office/drawing/2014/main" id="{047CD0B9-6193-4AE4-A4C3-2199435F3934}"/>
              </a:ext>
            </a:extLst>
          </p:cNvPr>
          <p:cNvSpPr/>
          <p:nvPr/>
        </p:nvSpPr>
        <p:spPr>
          <a:xfrm>
            <a:off x="6265139" y="1991351"/>
            <a:ext cx="1396804" cy="222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UNCOMFORTABLE </a:t>
            </a: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57%</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65%</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22" name="Rectangle 21">
            <a:extLst>
              <a:ext uri="{FF2B5EF4-FFF2-40B4-BE49-F238E27FC236}">
                <a16:creationId xmlns:a16="http://schemas.microsoft.com/office/drawing/2014/main" id="{1A1E0161-581C-4B8F-B1D0-929636B9DDEE}"/>
              </a:ext>
            </a:extLst>
          </p:cNvPr>
          <p:cNvSpPr/>
          <p:nvPr/>
        </p:nvSpPr>
        <p:spPr>
          <a:xfrm>
            <a:off x="7328135" y="3844134"/>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INSECURE</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39%</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55%</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23" name="Rectangle 22">
            <a:extLst>
              <a:ext uri="{FF2B5EF4-FFF2-40B4-BE49-F238E27FC236}">
                <a16:creationId xmlns:a16="http://schemas.microsoft.com/office/drawing/2014/main" id="{8E5AE471-44DD-4F80-8E8C-431864D358E9}"/>
              </a:ext>
            </a:extLst>
          </p:cNvPr>
          <p:cNvSpPr/>
          <p:nvPr/>
        </p:nvSpPr>
        <p:spPr>
          <a:xfrm>
            <a:off x="5557195" y="5440435"/>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ISOLATED</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26%</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42%</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25" name="Rectangle 24">
            <a:extLst>
              <a:ext uri="{FF2B5EF4-FFF2-40B4-BE49-F238E27FC236}">
                <a16:creationId xmlns:a16="http://schemas.microsoft.com/office/drawing/2014/main" id="{3891F075-89D8-4BF5-A957-C24F9FB8E596}"/>
              </a:ext>
            </a:extLst>
          </p:cNvPr>
          <p:cNvSpPr/>
          <p:nvPr/>
        </p:nvSpPr>
        <p:spPr>
          <a:xfrm>
            <a:off x="9054100" y="3100886"/>
            <a:ext cx="2643707" cy="1546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Workers who experienced a </a:t>
            </a:r>
            <a:r>
              <a:rPr kumimoji="0" lang="en-NZ" sz="1050" b="1" i="0" u="none" strike="noStrike" kern="1200" cap="none" spc="0" normalizeH="0" baseline="0" noProof="0" dirty="0">
                <a:ln>
                  <a:noFill/>
                </a:ln>
                <a:solidFill>
                  <a:srgbClr val="C1AC5F"/>
                </a:solidFill>
                <a:effectLst/>
                <a:uLnTx/>
                <a:uFillTx/>
                <a:latin typeface="Calibri Light"/>
                <a:ea typeface="+mn-ea"/>
                <a:cs typeface="+mn-cs"/>
              </a:rPr>
              <a:t>large or extremely negative impact</a:t>
            </a:r>
            <a:r>
              <a:rPr kumimoji="0" lang="en-NZ" sz="1050" b="0" i="0" u="none" strike="noStrike" kern="1200" cap="none" spc="0" normalizeH="0" baseline="0" noProof="0" dirty="0">
                <a:ln>
                  <a:noFill/>
                </a:ln>
                <a:solidFill>
                  <a:srgbClr val="333333"/>
                </a:solidFill>
                <a:effectLst/>
                <a:uLnTx/>
                <a:uFillTx/>
                <a:latin typeface="Calibri Light"/>
                <a:ea typeface="+mn-ea"/>
                <a:cs typeface="+mn-cs"/>
              </a:rPr>
              <a:t> are much more likely to feel these emotions than workers who experienced </a:t>
            </a:r>
            <a:r>
              <a:rPr kumimoji="0" lang="en-NZ" sz="1050" b="1" i="0" u="none" strike="noStrike" kern="1200" cap="none" spc="0" normalizeH="0" baseline="0" noProof="0" dirty="0">
                <a:ln>
                  <a:noFill/>
                </a:ln>
                <a:solidFill>
                  <a:srgbClr val="3A4A60"/>
                </a:solidFill>
                <a:effectLst/>
                <a:uLnTx/>
                <a:uFillTx/>
                <a:latin typeface="Calibri Light"/>
                <a:ea typeface="+mn-ea"/>
                <a:cs typeface="+mn-cs"/>
              </a:rPr>
              <a:t>any level of negative impact</a:t>
            </a:r>
            <a:r>
              <a:rPr kumimoji="0" lang="en-NZ" sz="1050" b="0" i="0" u="none" strike="noStrike" kern="1200" cap="none" spc="0" normalizeH="0" baseline="0" noProof="0" dirty="0">
                <a:ln>
                  <a:noFill/>
                </a:ln>
                <a:solidFill>
                  <a:srgbClr val="333333"/>
                </a:solidFill>
                <a:effectLst/>
                <a:uLnTx/>
                <a:uFillTx/>
                <a:latin typeface="Calibri Ligh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Anxiety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Worried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Isolated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Insecure</a:t>
            </a:r>
          </a:p>
        </p:txBody>
      </p:sp>
      <p:sp>
        <p:nvSpPr>
          <p:cNvPr id="29" name="Title 1">
            <a:extLst>
              <a:ext uri="{FF2B5EF4-FFF2-40B4-BE49-F238E27FC236}">
                <a16:creationId xmlns:a16="http://schemas.microsoft.com/office/drawing/2014/main" id="{51B2E729-B00D-40E0-803F-82066A0450DC}"/>
              </a:ext>
            </a:extLst>
          </p:cNvPr>
          <p:cNvSpPr txBox="1">
            <a:spLocks/>
          </p:cNvSpPr>
          <p:nvPr/>
        </p:nvSpPr>
        <p:spPr>
          <a:xfrm>
            <a:off x="509627" y="1346739"/>
            <a:ext cx="10673618" cy="392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NZ" sz="1100" b="0" i="0" u="none" strike="noStrike" kern="1200" cap="none" spc="0" normalizeH="0" baseline="0" noProof="0" dirty="0">
                <a:ln>
                  <a:noFill/>
                </a:ln>
                <a:solidFill>
                  <a:srgbClr val="333333"/>
                </a:solidFill>
                <a:effectLst/>
                <a:uLnTx/>
                <a:uFillTx/>
                <a:latin typeface="Calibri Light"/>
                <a:ea typeface="+mj-ea"/>
                <a:cs typeface="Arial" panose="020B0604020202020204" pitchFamily="34" charset="0"/>
              </a:rPr>
              <a:t>EMOTIONS FELT IN RESPONSE TO HARASSMENT/BULLYING</a:t>
            </a:r>
          </a:p>
        </p:txBody>
      </p:sp>
      <p:sp>
        <p:nvSpPr>
          <p:cNvPr id="30" name="Rectangle 29">
            <a:extLst>
              <a:ext uri="{FF2B5EF4-FFF2-40B4-BE49-F238E27FC236}">
                <a16:creationId xmlns:a16="http://schemas.microsoft.com/office/drawing/2014/main" id="{0FB0FB10-BFFF-4CCD-BE85-56019A3C5E8C}"/>
              </a:ext>
            </a:extLst>
          </p:cNvPr>
          <p:cNvSpPr/>
          <p:nvPr/>
        </p:nvSpPr>
        <p:spPr>
          <a:xfrm>
            <a:off x="4292350" y="5205076"/>
            <a:ext cx="777667"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FEARFUL</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18%</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32%</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grpSp>
        <p:nvGrpSpPr>
          <p:cNvPr id="33" name="Group 32">
            <a:extLst>
              <a:ext uri="{FF2B5EF4-FFF2-40B4-BE49-F238E27FC236}">
                <a16:creationId xmlns:a16="http://schemas.microsoft.com/office/drawing/2014/main" id="{038C31DE-C638-E97E-D25E-6AAFA210992C}"/>
              </a:ext>
            </a:extLst>
          </p:cNvPr>
          <p:cNvGrpSpPr/>
          <p:nvPr/>
        </p:nvGrpSpPr>
        <p:grpSpPr>
          <a:xfrm>
            <a:off x="4184350" y="5754331"/>
            <a:ext cx="3935209" cy="256795"/>
            <a:chOff x="4462106" y="5556333"/>
            <a:chExt cx="3935209" cy="256795"/>
          </a:xfrm>
        </p:grpSpPr>
        <p:grpSp>
          <p:nvGrpSpPr>
            <p:cNvPr id="34" name="Group 33">
              <a:extLst>
                <a:ext uri="{FF2B5EF4-FFF2-40B4-BE49-F238E27FC236}">
                  <a16:creationId xmlns:a16="http://schemas.microsoft.com/office/drawing/2014/main" id="{606FBC35-79D5-1DD9-5471-EA203E6A87B3}"/>
                </a:ext>
              </a:extLst>
            </p:cNvPr>
            <p:cNvGrpSpPr/>
            <p:nvPr/>
          </p:nvGrpSpPr>
          <p:grpSpPr>
            <a:xfrm>
              <a:off x="4462106" y="5556333"/>
              <a:ext cx="1502560" cy="253916"/>
              <a:chOff x="4462106" y="5556333"/>
              <a:chExt cx="1502560" cy="253916"/>
            </a:xfrm>
          </p:grpSpPr>
          <p:sp>
            <p:nvSpPr>
              <p:cNvPr id="38" name="Rectangle 37">
                <a:extLst>
                  <a:ext uri="{FF2B5EF4-FFF2-40B4-BE49-F238E27FC236}">
                    <a16:creationId xmlns:a16="http://schemas.microsoft.com/office/drawing/2014/main" id="{A5D38D6A-1B2C-12B4-0F30-D8BF645AB6D6}"/>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9" name="TextBox 38">
                <a:extLst>
                  <a:ext uri="{FF2B5EF4-FFF2-40B4-BE49-F238E27FC236}">
                    <a16:creationId xmlns:a16="http://schemas.microsoft.com/office/drawing/2014/main" id="{75DDF5BD-3288-BD72-FB16-D11FBFCDAE6A}"/>
                  </a:ext>
                </a:extLst>
              </p:cNvPr>
              <p:cNvSpPr txBox="1"/>
              <p:nvPr/>
            </p:nvSpPr>
            <p:spPr>
              <a:xfrm>
                <a:off x="4560824" y="5556333"/>
                <a:ext cx="140384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Any negative impact</a:t>
                </a:r>
              </a:p>
            </p:txBody>
          </p:sp>
        </p:grpSp>
        <p:grpSp>
          <p:nvGrpSpPr>
            <p:cNvPr id="35" name="Group 34">
              <a:extLst>
                <a:ext uri="{FF2B5EF4-FFF2-40B4-BE49-F238E27FC236}">
                  <a16:creationId xmlns:a16="http://schemas.microsoft.com/office/drawing/2014/main" id="{BF05395B-4405-8220-0C6C-6BC26AE7DCE3}"/>
                </a:ext>
              </a:extLst>
            </p:cNvPr>
            <p:cNvGrpSpPr/>
            <p:nvPr/>
          </p:nvGrpSpPr>
          <p:grpSpPr>
            <a:xfrm>
              <a:off x="6016192" y="5559212"/>
              <a:ext cx="2381123" cy="253916"/>
              <a:chOff x="6016192" y="5559212"/>
              <a:chExt cx="2381123" cy="253916"/>
            </a:xfrm>
          </p:grpSpPr>
          <p:sp>
            <p:nvSpPr>
              <p:cNvPr id="36" name="Rectangle 35">
                <a:extLst>
                  <a:ext uri="{FF2B5EF4-FFF2-40B4-BE49-F238E27FC236}">
                    <a16:creationId xmlns:a16="http://schemas.microsoft.com/office/drawing/2014/main" id="{A88B4D36-2F89-D617-A01E-AE01C92E72F1}"/>
                  </a:ext>
                </a:extLst>
              </p:cNvPr>
              <p:cNvSpPr/>
              <p:nvPr/>
            </p:nvSpPr>
            <p:spPr>
              <a:xfrm>
                <a:off x="6016192" y="56311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7" name="TextBox 36">
                <a:extLst>
                  <a:ext uri="{FF2B5EF4-FFF2-40B4-BE49-F238E27FC236}">
                    <a16:creationId xmlns:a16="http://schemas.microsoft.com/office/drawing/2014/main" id="{76F9CFAD-5617-0544-4690-65F35E98875A}"/>
                  </a:ext>
                </a:extLst>
              </p:cNvPr>
              <p:cNvSpPr txBox="1"/>
              <p:nvPr/>
            </p:nvSpPr>
            <p:spPr>
              <a:xfrm>
                <a:off x="6085280" y="5559212"/>
                <a:ext cx="231203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srgbClr val="333333"/>
                    </a:solidFill>
                    <a:effectLst/>
                    <a:uLnTx/>
                    <a:uFillTx/>
                    <a:latin typeface="Calibri Light"/>
                    <a:ea typeface="+mn-ea"/>
                    <a:cs typeface="+mn-cs"/>
                  </a:rPr>
                  <a:t>Large or extremely negative impact</a:t>
                </a:r>
              </a:p>
            </p:txBody>
          </p:sp>
        </p:grpSp>
      </p:grpSp>
      <p:sp>
        <p:nvSpPr>
          <p:cNvPr id="40" name="Rectangle 39">
            <a:extLst>
              <a:ext uri="{FF2B5EF4-FFF2-40B4-BE49-F238E27FC236}">
                <a16:creationId xmlns:a16="http://schemas.microsoft.com/office/drawing/2014/main" id="{22471C64-4F59-B820-BCAA-1E5FEB04E298}"/>
              </a:ext>
            </a:extLst>
          </p:cNvPr>
          <p:cNvSpPr/>
          <p:nvPr/>
        </p:nvSpPr>
        <p:spPr>
          <a:xfrm>
            <a:off x="4370006" y="1971972"/>
            <a:ext cx="1094150" cy="204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100" normalizeH="0" baseline="0" noProof="0" dirty="0">
                <a:ln>
                  <a:noFill/>
                </a:ln>
                <a:solidFill>
                  <a:srgbClr val="333333"/>
                </a:solidFill>
                <a:effectLst/>
                <a:uLnTx/>
                <a:uFillTx/>
                <a:latin typeface="Calibri Light"/>
                <a:ea typeface="+mn-ea"/>
                <a:cs typeface="Arial" panose="020B0604020202020204" pitchFamily="34" charset="0"/>
              </a:rPr>
              <a:t>OTHER*</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3A4A60"/>
                </a:solidFill>
                <a:effectLst/>
                <a:uLnTx/>
                <a:uFillTx/>
                <a:latin typeface="Calibri Light"/>
                <a:ea typeface="+mn-ea"/>
                <a:cs typeface="Arial" panose="020B0604020202020204" pitchFamily="34" charset="0"/>
              </a:rPr>
              <a:t>1%</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rPr>
              <a:t>2%</a:t>
            </a:r>
            <a:endParaRPr kumimoji="0" lang="en-NZ" sz="1000" b="1" i="0" u="none" strike="noStrike" kern="1200" cap="none" spc="100" normalizeH="0" baseline="0" noProof="0" dirty="0">
              <a:ln>
                <a:noFill/>
              </a:ln>
              <a:solidFill>
                <a:srgbClr val="C1AC5F"/>
              </a:solidFill>
              <a:effectLst/>
              <a:uLnTx/>
              <a:uFillTx/>
              <a:latin typeface="Calibri Light"/>
              <a:ea typeface="+mn-ea"/>
              <a:cs typeface="Arial" panose="020B0604020202020204" pitchFamily="34" charset="0"/>
            </a:endParaRPr>
          </a:p>
        </p:txBody>
      </p:sp>
      <p:sp>
        <p:nvSpPr>
          <p:cNvPr id="44" name="Footer Placeholder 3">
            <a:extLst>
              <a:ext uri="{FF2B5EF4-FFF2-40B4-BE49-F238E27FC236}">
                <a16:creationId xmlns:a16="http://schemas.microsoft.com/office/drawing/2014/main" id="{DA59B76F-E7DB-A6EF-B171-B6999FA0BD11}"/>
              </a:ext>
            </a:extLst>
          </p:cNvPr>
          <p:cNvSpPr>
            <a:spLocks noGrp="1"/>
          </p:cNvSpPr>
          <p:nvPr>
            <p:ph type="ftr" sz="quarter" idx="17"/>
          </p:nvPr>
        </p:nvSpPr>
        <p:spPr>
          <a:xfrm>
            <a:off x="359999" y="6178632"/>
            <a:ext cx="9061092" cy="5078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srgbClr val="FFFFFF">
                    <a:lumMod val="50000"/>
                  </a:srgbClr>
                </a:solidFill>
                <a:effectLst/>
                <a:uLnTx/>
                <a:uFillTx/>
                <a:latin typeface="Calibri Light"/>
                <a:ea typeface="+mn-ea"/>
                <a:cs typeface="+mn-cs"/>
              </a:rPr>
              <a:t>*Other (unprompted) emotions include: annoyed/irritated, depressed, belittled, powerless, ignored, stressed, confronted, confused (&lt;1%).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srgbClr val="FFFFFF">
                    <a:lumMod val="50000"/>
                  </a:srgbClr>
                </a:solidFill>
                <a:effectLst/>
                <a:uLnTx/>
                <a:uFillTx/>
                <a:latin typeface="Calibri Light"/>
                <a:ea typeface="+mn-ea"/>
                <a:cs typeface="+mn-cs"/>
              </a:rPr>
              <a:t>Base: Respondents who were impacted by sexual harassment, racial harassment, or bullying in the workplace – any impact (1,513), large or extremely negative impact (512)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1" u="none" strike="noStrike" kern="1200" cap="none" spc="0" normalizeH="0" baseline="0" noProof="0" dirty="0">
                <a:ln>
                  <a:noFill/>
                </a:ln>
                <a:solidFill>
                  <a:srgbClr val="FFFFFF">
                    <a:lumMod val="50000"/>
                  </a:srgbClr>
                </a:solidFill>
                <a:effectLst/>
                <a:uLnTx/>
                <a:uFillTx/>
                <a:latin typeface="Calibri Light"/>
                <a:ea typeface="+mn-ea"/>
                <a:cs typeface="+mn-cs"/>
              </a:rPr>
              <a:t>Q16 Please select from the list below to describe how the difficult situation made you feel</a:t>
            </a:r>
          </a:p>
        </p:txBody>
      </p:sp>
    </p:spTree>
    <p:extLst>
      <p:ext uri="{BB962C8B-B14F-4D97-AF65-F5344CB8AC3E}">
        <p14:creationId xmlns:p14="http://schemas.microsoft.com/office/powerpoint/2010/main" val="88478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10858606" cy="369332"/>
          </a:xfrm>
        </p:spPr>
        <p:txBody>
          <a:bodyPr/>
          <a:lstStyle/>
          <a:p>
            <a:r>
              <a:rPr lang="en-NZ" sz="1500" dirty="0"/>
              <a:t>INITIAL IMPACT OF </a:t>
            </a:r>
            <a:r>
              <a:rPr lang="en-NZ" sz="1500" spc="0" dirty="0"/>
              <a:t>HARASSMENT/BULLYING </a:t>
            </a:r>
          </a:p>
        </p:txBody>
      </p:sp>
      <p:sp>
        <p:nvSpPr>
          <p:cNvPr id="4" name="Footer Placeholder 3">
            <a:extLst>
              <a:ext uri="{FF2B5EF4-FFF2-40B4-BE49-F238E27FC236}">
                <a16:creationId xmlns:a16="http://schemas.microsoft.com/office/drawing/2014/main" id="{C7A8BC1F-5101-484D-9851-36EAA6298339}"/>
              </a:ext>
            </a:extLst>
          </p:cNvPr>
          <p:cNvSpPr>
            <a:spLocks noGrp="1"/>
          </p:cNvSpPr>
          <p:nvPr>
            <p:ph type="ftr" sz="quarter" idx="17"/>
          </p:nvPr>
        </p:nvSpPr>
        <p:spPr>
          <a:xfrm>
            <a:off x="359998" y="5970884"/>
            <a:ext cx="9245819" cy="923330"/>
          </a:xfrm>
        </p:spPr>
        <p:txBody>
          <a:bodyPr/>
          <a:lstStyle/>
          <a:p>
            <a:r>
              <a:rPr lang="en-NZ" sz="900" dirty="0"/>
              <a:t>*Negative feelings include: felt angry; felt frustrated; felt disappointed; felt fearful; felt embarrassed; felt annoyed/irritated (&lt;1%)</a:t>
            </a:r>
            <a:br>
              <a:rPr lang="en-NZ" sz="900" dirty="0"/>
            </a:br>
            <a:r>
              <a:rPr lang="en-NZ" sz="900" dirty="0"/>
              <a:t>** Includes: Have PTSD/panic attacks (&lt;1%)</a:t>
            </a:r>
            <a:br>
              <a:rPr lang="en-NZ" sz="900" dirty="0"/>
            </a:br>
            <a:r>
              <a:rPr lang="en-NZ" sz="900" dirty="0"/>
              <a:t>***Includes: Avoided the person/did not want to be around them; Felt let down/lost trust/faith in the company/my manager; Felt uncomfortable around the person/affected my relationship with them; Didn't want to go to work/changed shifts (&lt;1%)</a:t>
            </a:r>
          </a:p>
          <a:p>
            <a:r>
              <a:rPr lang="en-NZ" sz="900" dirty="0"/>
              <a:t>Base: Respondents who were impacted by sexual harassment, racial harassment, or bullying in the workplace – any impact (1,513), large or extremely negative impact (512) </a:t>
            </a:r>
          </a:p>
          <a:p>
            <a:r>
              <a:rPr lang="en-NZ" sz="900" i="1" dirty="0"/>
              <a:t>Q33a At the time, did the difficult situation affect you in any of these ways?</a:t>
            </a:r>
          </a:p>
        </p:txBody>
      </p:sp>
      <p:sp>
        <p:nvSpPr>
          <p:cNvPr id="6" name="Rectangle 5">
            <a:extLst>
              <a:ext uri="{FF2B5EF4-FFF2-40B4-BE49-F238E27FC236}">
                <a16:creationId xmlns:a16="http://schemas.microsoft.com/office/drawing/2014/main" id="{D03E25E4-D6F7-4110-99B9-BEF11F3A348C}"/>
              </a:ext>
            </a:extLst>
          </p:cNvPr>
          <p:cNvSpPr/>
          <p:nvPr/>
        </p:nvSpPr>
        <p:spPr>
          <a:xfrm>
            <a:off x="0" y="1439180"/>
            <a:ext cx="12192000" cy="4556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10" name="Text Placeholder 2">
            <a:extLst>
              <a:ext uri="{FF2B5EF4-FFF2-40B4-BE49-F238E27FC236}">
                <a16:creationId xmlns:a16="http://schemas.microsoft.com/office/drawing/2014/main" id="{E6931E09-76B9-4F36-B70E-D67C2F726CD3}"/>
              </a:ext>
            </a:extLst>
          </p:cNvPr>
          <p:cNvSpPr txBox="1">
            <a:spLocks/>
          </p:cNvSpPr>
          <p:nvPr/>
        </p:nvSpPr>
        <p:spPr>
          <a:xfrm>
            <a:off x="6679801" y="1339034"/>
            <a:ext cx="1671052"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IMPACT AT THE TIME</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511924" y="151537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p:txBody>
          <a:bodyPr>
            <a:normAutofit lnSpcReduction="10000"/>
          </a:bodyPr>
          <a:lstStyle/>
          <a:p>
            <a:r>
              <a:rPr lang="en-NZ" dirty="0"/>
              <a:t>Worsening mental or physical health is the most common immediate effect of harassment or bullying (54%), especially anxiety, depression and difficulties with sleep or eating. A loss of self-confidence (46%) is also common, as well as impacts on the worker’s job or career (53%) including the worker having difficulties performing their job.</a:t>
            </a:r>
          </a:p>
        </p:txBody>
      </p:sp>
      <p:graphicFrame>
        <p:nvGraphicFramePr>
          <p:cNvPr id="29" name="Chart 28">
            <a:extLst>
              <a:ext uri="{FF2B5EF4-FFF2-40B4-BE49-F238E27FC236}">
                <a16:creationId xmlns:a16="http://schemas.microsoft.com/office/drawing/2014/main" id="{4ACD128B-5273-4318-82BB-7406E03F2FBE}"/>
              </a:ext>
            </a:extLst>
          </p:cNvPr>
          <p:cNvGraphicFramePr/>
          <p:nvPr>
            <p:extLst>
              <p:ext uri="{D42A27DB-BD31-4B8C-83A1-F6EECF244321}">
                <p14:modId xmlns:p14="http://schemas.microsoft.com/office/powerpoint/2010/main" val="2157499221"/>
              </p:ext>
            </p:extLst>
          </p:nvPr>
        </p:nvGraphicFramePr>
        <p:xfrm>
          <a:off x="3232881" y="1750040"/>
          <a:ext cx="2894373" cy="4410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846B531C-043C-A1A1-B257-FEE352522C25}"/>
              </a:ext>
            </a:extLst>
          </p:cNvPr>
          <p:cNvGraphicFramePr/>
          <p:nvPr>
            <p:extLst>
              <p:ext uri="{D42A27DB-BD31-4B8C-83A1-F6EECF244321}">
                <p14:modId xmlns:p14="http://schemas.microsoft.com/office/powerpoint/2010/main" val="571792640"/>
              </p:ext>
            </p:extLst>
          </p:nvPr>
        </p:nvGraphicFramePr>
        <p:xfrm>
          <a:off x="9038841" y="1665775"/>
          <a:ext cx="2894373" cy="2582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007681E9-6671-AA58-1F6A-A1D88599DEDE}"/>
              </a:ext>
            </a:extLst>
          </p:cNvPr>
          <p:cNvGraphicFramePr>
            <a:graphicFrameLocks noGrp="1"/>
          </p:cNvGraphicFramePr>
          <p:nvPr>
            <p:extLst>
              <p:ext uri="{D42A27DB-BD31-4B8C-83A1-F6EECF244321}">
                <p14:modId xmlns:p14="http://schemas.microsoft.com/office/powerpoint/2010/main" val="2879481959"/>
              </p:ext>
            </p:extLst>
          </p:nvPr>
        </p:nvGraphicFramePr>
        <p:xfrm>
          <a:off x="-1519693" y="1895482"/>
          <a:ext cx="4923248" cy="2114400"/>
        </p:xfrm>
        <a:graphic>
          <a:graphicData uri="http://schemas.openxmlformats.org/drawingml/2006/table">
            <a:tbl>
              <a:tblPr>
                <a:tableStyleId>{5C22544A-7EE6-4342-B048-85BDC9FD1C3A}</a:tableStyleId>
              </a:tblPr>
              <a:tblGrid>
                <a:gridCol w="4923248">
                  <a:extLst>
                    <a:ext uri="{9D8B030D-6E8A-4147-A177-3AD203B41FA5}">
                      <a16:colId xmlns:a16="http://schemas.microsoft.com/office/drawing/2014/main" val="2856110965"/>
                    </a:ext>
                  </a:extLst>
                </a:gridCol>
              </a:tblGrid>
              <a:tr h="214169">
                <a:tc>
                  <a:txBody>
                    <a:bodyPr/>
                    <a:lstStyle/>
                    <a:p>
                      <a:pPr algn="r" fontAlgn="b"/>
                      <a:r>
                        <a:rPr lang="en-NZ" sz="1100" b="1" u="none" strike="noStrike" kern="1200" dirty="0">
                          <a:solidFill>
                            <a:schemeClr val="dk1"/>
                          </a:solidFill>
                          <a:effectLst/>
                          <a:latin typeface="+mn-lt"/>
                          <a:ea typeface="+mn-ea"/>
                          <a:cs typeface="+mn-cs"/>
                        </a:rPr>
                        <a:t>Impacted mental or physical health (Nett)**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120646"/>
                  </a:ext>
                </a:extLst>
              </a:tr>
              <a:tr h="214169">
                <a:tc>
                  <a:txBody>
                    <a:bodyPr/>
                    <a:lstStyle/>
                    <a:p>
                      <a:pPr algn="r" fontAlgn="ctr"/>
                      <a:r>
                        <a:rPr lang="en-NZ" sz="900" b="0" i="0" u="none" strike="noStrike" dirty="0">
                          <a:solidFill>
                            <a:srgbClr val="000000"/>
                          </a:solidFill>
                          <a:effectLst/>
                          <a:latin typeface="+mn-lt"/>
                        </a:rPr>
                        <a:t>Felt anxious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8893565"/>
                  </a:ext>
                </a:extLst>
              </a:tr>
              <a:tr h="225305">
                <a:tc>
                  <a:txBody>
                    <a:bodyPr/>
                    <a:lstStyle/>
                    <a:p>
                      <a:pPr algn="r" fontAlgn="ctr"/>
                      <a:r>
                        <a:rPr lang="en-NZ" sz="900" b="0" i="0" u="none" strike="noStrike" dirty="0">
                          <a:solidFill>
                            <a:srgbClr val="000000"/>
                          </a:solidFill>
                          <a:effectLst/>
                          <a:latin typeface="+mn-lt"/>
                        </a:rPr>
                        <a:t>Felt depressed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795729"/>
                  </a:ext>
                </a:extLst>
              </a:tr>
              <a:tr h="225305">
                <a:tc>
                  <a:txBody>
                    <a:bodyPr/>
                    <a:lstStyle/>
                    <a:p>
                      <a:pPr algn="r" fontAlgn="ctr"/>
                      <a:r>
                        <a:rPr lang="en-NZ" sz="900" b="0" i="0" u="none" strike="noStrike" dirty="0">
                          <a:solidFill>
                            <a:srgbClr val="000000"/>
                          </a:solidFill>
                          <a:effectLst/>
                          <a:latin typeface="+mn-lt"/>
                        </a:rPr>
                        <a:t>I had trouble with sleeping or eating (including overeating)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296133"/>
                  </a:ext>
                </a:extLst>
              </a:tr>
              <a:tr h="192608">
                <a:tc>
                  <a:txBody>
                    <a:bodyPr/>
                    <a:lstStyle/>
                    <a:p>
                      <a:pPr algn="r" fontAlgn="ctr"/>
                      <a:r>
                        <a:rPr lang="en-NZ" sz="900" b="0" i="0" u="none" strike="noStrike" dirty="0">
                          <a:solidFill>
                            <a:srgbClr val="000000"/>
                          </a:solidFill>
                          <a:effectLst/>
                          <a:latin typeface="+mn-lt"/>
                        </a:rPr>
                        <a:t>Took sick leave (up to 10 days)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323451"/>
                  </a:ext>
                </a:extLst>
              </a:tr>
              <a:tr h="216000">
                <a:tc>
                  <a:txBody>
                    <a:bodyPr/>
                    <a:lstStyle/>
                    <a:p>
                      <a:pPr algn="r" fontAlgn="ctr"/>
                      <a:r>
                        <a:rPr lang="en-NZ" sz="900" b="0" i="0" u="none" strike="noStrike" dirty="0">
                          <a:solidFill>
                            <a:srgbClr val="000000"/>
                          </a:solidFill>
                          <a:effectLst/>
                          <a:latin typeface="+mn-lt"/>
                        </a:rPr>
                        <a:t>I increased my use of alcohol/drugs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032197"/>
                  </a:ext>
                </a:extLst>
              </a:tr>
              <a:tr h="216000">
                <a:tc>
                  <a:txBody>
                    <a:bodyPr/>
                    <a:lstStyle/>
                    <a:p>
                      <a:pPr algn="r" fontAlgn="ctr"/>
                      <a:r>
                        <a:rPr lang="en-NZ" sz="900" b="0" i="0" u="none" strike="noStrike" dirty="0">
                          <a:solidFill>
                            <a:srgbClr val="000000"/>
                          </a:solidFill>
                          <a:effectLst/>
                          <a:latin typeface="+mn-lt"/>
                        </a:rPr>
                        <a:t>Took extended sick leave (over 10 days)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027131"/>
                  </a:ext>
                </a:extLst>
              </a:tr>
              <a:tr h="187125">
                <a:tc>
                  <a:txBody>
                    <a:bodyPr/>
                    <a:lstStyle/>
                    <a:p>
                      <a:pPr algn="r" fontAlgn="ctr"/>
                      <a:r>
                        <a:rPr lang="en-NZ" sz="900" b="0" i="0" u="none" strike="noStrike" dirty="0">
                          <a:solidFill>
                            <a:srgbClr val="000000"/>
                          </a:solidFill>
                          <a:effectLst/>
                          <a:latin typeface="+mn-lt"/>
                        </a:rPr>
                        <a:t>I self-harmed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7421229"/>
                  </a:ext>
                </a:extLst>
              </a:tr>
              <a:tr h="209550">
                <a:tc>
                  <a:txBody>
                    <a:bodyPr/>
                    <a:lstStyle/>
                    <a:p>
                      <a:pPr algn="r" fontAlgn="ctr"/>
                      <a:r>
                        <a:rPr lang="en-NZ" sz="900" b="0" i="0" u="none" strike="noStrike" dirty="0">
                          <a:solidFill>
                            <a:srgbClr val="000000"/>
                          </a:solidFill>
                          <a:effectLst/>
                          <a:latin typeface="+mn-lt"/>
                        </a:rPr>
                        <a:t>Suicidal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9957626"/>
                  </a:ext>
                </a:extLst>
              </a:tr>
              <a:tr h="214169">
                <a:tc>
                  <a:txBody>
                    <a:bodyPr/>
                    <a:lstStyle/>
                    <a:p>
                      <a:pPr algn="r" fontAlgn="ctr"/>
                      <a:r>
                        <a:rPr lang="en-NZ" sz="900" b="0" i="0" u="none" strike="noStrike" dirty="0">
                          <a:solidFill>
                            <a:srgbClr val="000000"/>
                          </a:solidFill>
                          <a:effectLst/>
                          <a:latin typeface="+mn-lt"/>
                        </a:rPr>
                        <a:t>Affected my health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4119315"/>
                  </a:ext>
                </a:extLst>
              </a:tr>
            </a:tbl>
          </a:graphicData>
        </a:graphic>
      </p:graphicFrame>
      <p:graphicFrame>
        <p:nvGraphicFramePr>
          <p:cNvPr id="15" name="Table 14">
            <a:extLst>
              <a:ext uri="{FF2B5EF4-FFF2-40B4-BE49-F238E27FC236}">
                <a16:creationId xmlns:a16="http://schemas.microsoft.com/office/drawing/2014/main" id="{06B47E1F-542A-0816-3538-7D37DDC9972F}"/>
              </a:ext>
            </a:extLst>
          </p:cNvPr>
          <p:cNvGraphicFramePr>
            <a:graphicFrameLocks noGrp="1"/>
          </p:cNvGraphicFramePr>
          <p:nvPr>
            <p:extLst>
              <p:ext uri="{D42A27DB-BD31-4B8C-83A1-F6EECF244321}">
                <p14:modId xmlns:p14="http://schemas.microsoft.com/office/powerpoint/2010/main" val="433081205"/>
              </p:ext>
            </p:extLst>
          </p:nvPr>
        </p:nvGraphicFramePr>
        <p:xfrm>
          <a:off x="520083" y="4215471"/>
          <a:ext cx="2894373" cy="1740265"/>
        </p:xfrm>
        <a:graphic>
          <a:graphicData uri="http://schemas.openxmlformats.org/drawingml/2006/table">
            <a:tbl>
              <a:tblPr>
                <a:tableStyleId>{5C22544A-7EE6-4342-B048-85BDC9FD1C3A}</a:tableStyleId>
              </a:tblPr>
              <a:tblGrid>
                <a:gridCol w="2894373">
                  <a:extLst>
                    <a:ext uri="{9D8B030D-6E8A-4147-A177-3AD203B41FA5}">
                      <a16:colId xmlns:a16="http://schemas.microsoft.com/office/drawing/2014/main" val="2936018294"/>
                    </a:ext>
                  </a:extLst>
                </a:gridCol>
              </a:tblGrid>
              <a:tr h="216518">
                <a:tc>
                  <a:txBody>
                    <a:bodyPr/>
                    <a:lstStyle/>
                    <a:p>
                      <a:pPr algn="r" fontAlgn="b"/>
                      <a:r>
                        <a:rPr lang="en-NZ" sz="1100" b="1" u="none" strike="noStrike" kern="1200" dirty="0">
                          <a:solidFill>
                            <a:schemeClr val="dk1"/>
                          </a:solidFill>
                          <a:effectLst/>
                          <a:latin typeface="+mn-lt"/>
                          <a:ea typeface="+mn-ea"/>
                          <a:cs typeface="+mn-cs"/>
                        </a:rPr>
                        <a:t>Impacted career/work (Nett)***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633137"/>
                  </a:ext>
                </a:extLst>
              </a:tr>
              <a:tr h="244786">
                <a:tc>
                  <a:txBody>
                    <a:bodyPr/>
                    <a:lstStyle/>
                    <a:p>
                      <a:pPr algn="r" fontAlgn="ctr"/>
                      <a:r>
                        <a:rPr lang="en-NZ" sz="900" u="none" strike="noStrike" dirty="0">
                          <a:effectLst/>
                        </a:rPr>
                        <a:t>Found it harder to perform my job</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2360089"/>
                  </a:ext>
                </a:extLst>
              </a:tr>
              <a:tr h="216518">
                <a:tc>
                  <a:txBody>
                    <a:bodyPr/>
                    <a:lstStyle/>
                    <a:p>
                      <a:pPr algn="r" fontAlgn="ctr"/>
                      <a:r>
                        <a:rPr lang="en-NZ" sz="900" u="none" strike="noStrike">
                          <a:effectLst/>
                        </a:rPr>
                        <a:t>Resigned from my job</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8751770"/>
                  </a:ext>
                </a:extLst>
              </a:tr>
              <a:tr h="216518">
                <a:tc>
                  <a:txBody>
                    <a:bodyPr/>
                    <a:lstStyle/>
                    <a:p>
                      <a:pPr algn="r" fontAlgn="ctr"/>
                      <a:r>
                        <a:rPr lang="en-NZ" sz="900" u="none" strike="noStrike">
                          <a:effectLst/>
                        </a:rPr>
                        <a:t>Left the industry</a:t>
                      </a:r>
                      <a:endParaRPr lang="en-NZ" sz="900" b="0" i="0" u="none" strike="noStrike">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781361"/>
                  </a:ext>
                </a:extLst>
              </a:tr>
              <a:tr h="233407">
                <a:tc>
                  <a:txBody>
                    <a:bodyPr/>
                    <a:lstStyle/>
                    <a:p>
                      <a:pPr algn="r" fontAlgn="ctr"/>
                      <a:r>
                        <a:rPr lang="en-NZ" sz="900" u="none" strike="noStrike" dirty="0">
                          <a:effectLst/>
                        </a:rPr>
                        <a:t>I was labelled a ‘troublemaker’</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67160"/>
                  </a:ext>
                </a:extLst>
              </a:tr>
              <a:tr h="216518">
                <a:tc>
                  <a:txBody>
                    <a:bodyPr/>
                    <a:lstStyle/>
                    <a:p>
                      <a:pPr algn="r" fontAlgn="ctr"/>
                      <a:r>
                        <a:rPr lang="en-NZ" sz="900" u="none" strike="noStrike">
                          <a:effectLst/>
                        </a:rPr>
                        <a:t>It affected my job or career prospects</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4041582"/>
                  </a:ext>
                </a:extLst>
              </a:tr>
              <a:tr h="180000">
                <a:tc>
                  <a:txBody>
                    <a:bodyPr/>
                    <a:lstStyle/>
                    <a:p>
                      <a:pPr algn="r" fontAlgn="ctr"/>
                      <a:r>
                        <a:rPr lang="en-NZ" sz="900" u="none" strike="noStrike" dirty="0">
                          <a:effectLst/>
                        </a:rPr>
                        <a:t>My work colleagues ignored me or treated me poorly</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6991361"/>
                  </a:ext>
                </a:extLst>
              </a:tr>
              <a:tr h="216000">
                <a:tc>
                  <a:txBody>
                    <a:bodyPr/>
                    <a:lstStyle/>
                    <a:p>
                      <a:pPr algn="r" fontAlgn="ctr"/>
                      <a:r>
                        <a:rPr lang="en-NZ" sz="900" u="none" strike="noStrike" dirty="0">
                          <a:effectLst/>
                        </a:rPr>
                        <a:t>Found it difficult to get another job</a:t>
                      </a:r>
                      <a:endParaRPr lang="en-NZ" sz="900" b="0" i="0" u="none" strike="noStrike" dirty="0">
                        <a:solidFill>
                          <a:srgbClr val="00000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6818460"/>
                  </a:ext>
                </a:extLst>
              </a:tr>
            </a:tbl>
          </a:graphicData>
        </a:graphic>
      </p:graphicFrame>
      <p:graphicFrame>
        <p:nvGraphicFramePr>
          <p:cNvPr id="16" name="Table 15">
            <a:extLst>
              <a:ext uri="{FF2B5EF4-FFF2-40B4-BE49-F238E27FC236}">
                <a16:creationId xmlns:a16="http://schemas.microsoft.com/office/drawing/2014/main" id="{6DDC9EE0-F450-3AEB-E955-A2360005F87B}"/>
              </a:ext>
            </a:extLst>
          </p:cNvPr>
          <p:cNvGraphicFramePr>
            <a:graphicFrameLocks noGrp="1"/>
          </p:cNvGraphicFramePr>
          <p:nvPr>
            <p:extLst>
              <p:ext uri="{D42A27DB-BD31-4B8C-83A1-F6EECF244321}">
                <p14:modId xmlns:p14="http://schemas.microsoft.com/office/powerpoint/2010/main" val="3769172655"/>
              </p:ext>
            </p:extLst>
          </p:nvPr>
        </p:nvGraphicFramePr>
        <p:xfrm>
          <a:off x="7159928" y="1725276"/>
          <a:ext cx="2084675" cy="2359852"/>
        </p:xfrm>
        <a:graphic>
          <a:graphicData uri="http://schemas.openxmlformats.org/drawingml/2006/table">
            <a:tbl>
              <a:tblPr>
                <a:tableStyleId>{5C22544A-7EE6-4342-B048-85BDC9FD1C3A}</a:tableStyleId>
              </a:tblPr>
              <a:tblGrid>
                <a:gridCol w="2084675">
                  <a:extLst>
                    <a:ext uri="{9D8B030D-6E8A-4147-A177-3AD203B41FA5}">
                      <a16:colId xmlns:a16="http://schemas.microsoft.com/office/drawing/2014/main" val="1146358688"/>
                    </a:ext>
                  </a:extLst>
                </a:gridCol>
              </a:tblGrid>
              <a:tr h="316467">
                <a:tc>
                  <a:txBody>
                    <a:bodyPr/>
                    <a:lstStyle/>
                    <a:p>
                      <a:pPr algn="r" fontAlgn="ctr"/>
                      <a:r>
                        <a:rPr lang="en-NZ" sz="900" u="none" strike="noStrike">
                          <a:effectLst/>
                          <a:latin typeface="+mn-lt"/>
                        </a:rPr>
                        <a:t>Lost confidence in myself</a:t>
                      </a:r>
                      <a:endParaRPr lang="en-NZ" sz="900" b="0" i="0" u="none" strike="noStrike">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6005113"/>
                  </a:ext>
                </a:extLst>
              </a:tr>
              <a:tr h="434757">
                <a:tc>
                  <a:txBody>
                    <a:bodyPr/>
                    <a:lstStyle/>
                    <a:p>
                      <a:pPr algn="r" fontAlgn="ctr"/>
                      <a:r>
                        <a:rPr lang="en-NZ" sz="900" u="none" strike="noStrike" dirty="0">
                          <a:effectLst/>
                          <a:latin typeface="+mn-lt"/>
                        </a:rPr>
                        <a:t>It affected my relationships, e.g. with partner/ family/ </a:t>
                      </a:r>
                      <a:r>
                        <a:rPr lang="en-NZ" sz="900" u="none" strike="noStrike" dirty="0" err="1">
                          <a:effectLst/>
                          <a:latin typeface="+mn-lt"/>
                        </a:rPr>
                        <a:t>whānau</a:t>
                      </a:r>
                      <a:r>
                        <a:rPr lang="en-NZ" sz="900" u="none" strike="noStrike" dirty="0">
                          <a:effectLst/>
                          <a:latin typeface="+mn-lt"/>
                        </a:rPr>
                        <a:t>/ friends</a:t>
                      </a:r>
                      <a:endParaRPr lang="en-NZ"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0469553"/>
                  </a:ext>
                </a:extLst>
              </a:tr>
              <a:tr h="314325">
                <a:tc>
                  <a:txBody>
                    <a:bodyPr/>
                    <a:lstStyle/>
                    <a:p>
                      <a:pPr algn="r" fontAlgn="ctr"/>
                      <a:r>
                        <a:rPr lang="en-NZ" sz="900" u="none" strike="noStrike" kern="1200" dirty="0">
                          <a:solidFill>
                            <a:schemeClr val="dk1"/>
                          </a:solidFill>
                          <a:effectLst/>
                          <a:latin typeface="+mn-lt"/>
                          <a:ea typeface="+mn-ea"/>
                          <a:cs typeface="+mn-cs"/>
                        </a:rPr>
                        <a:t>Negative feelings*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9272861"/>
                  </a:ext>
                </a:extLst>
              </a:tr>
              <a:tr h="316467">
                <a:tc>
                  <a:txBody>
                    <a:bodyPr/>
                    <a:lstStyle/>
                    <a:p>
                      <a:pPr marL="0" algn="r" defTabSz="914400" rtl="0" eaLnBrk="1" fontAlgn="ctr" latinLnBrk="0" hangingPunct="1"/>
                      <a:r>
                        <a:rPr lang="en-NZ" sz="900" u="none" strike="noStrike" kern="1200" dirty="0">
                          <a:solidFill>
                            <a:schemeClr val="dk1"/>
                          </a:solidFill>
                          <a:effectLst/>
                          <a:latin typeface="+mn-lt"/>
                          <a:ea typeface="+mn-ea"/>
                          <a:cs typeface="+mn-cs"/>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344420"/>
                  </a:ext>
                </a:extLst>
              </a:tr>
              <a:tr h="316467">
                <a:tc>
                  <a:txBody>
                    <a:bodyPr/>
                    <a:lstStyle/>
                    <a:p>
                      <a:pPr algn="r" fontAlgn="ctr"/>
                      <a:r>
                        <a:rPr lang="en-NZ" sz="900" u="none" strike="noStrike" dirty="0">
                          <a:effectLst/>
                          <a:latin typeface="+mn-lt"/>
                        </a:rPr>
                        <a:t>It did not affect me</a:t>
                      </a:r>
                      <a:endParaRPr lang="en-NZ"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8521485"/>
                  </a:ext>
                </a:extLst>
              </a:tr>
              <a:tr h="344902">
                <a:tc>
                  <a:txBody>
                    <a:bodyPr/>
                    <a:lstStyle/>
                    <a:p>
                      <a:pPr algn="r" fontAlgn="ctr"/>
                      <a:r>
                        <a:rPr lang="en-NZ" sz="900" u="none" strike="noStrike" dirty="0">
                          <a:effectLst/>
                          <a:latin typeface="+mn-lt"/>
                        </a:rPr>
                        <a:t>Unsure</a:t>
                      </a:r>
                      <a:endParaRPr lang="en-NZ"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7739346"/>
                  </a:ext>
                </a:extLst>
              </a:tr>
              <a:tr h="316467">
                <a:tc>
                  <a:txBody>
                    <a:bodyPr/>
                    <a:lstStyle/>
                    <a:p>
                      <a:pPr algn="r" fontAlgn="ctr"/>
                      <a:r>
                        <a:rPr lang="en-NZ" sz="900" u="none" strike="noStrike" dirty="0">
                          <a:effectLst/>
                          <a:latin typeface="+mn-lt"/>
                        </a:rPr>
                        <a:t>Prefer not to answer</a:t>
                      </a:r>
                      <a:endParaRPr lang="en-NZ" sz="9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8044577"/>
                  </a:ext>
                </a:extLst>
              </a:tr>
            </a:tbl>
          </a:graphicData>
        </a:graphic>
      </p:graphicFrame>
      <p:cxnSp>
        <p:nvCxnSpPr>
          <p:cNvPr id="28" name="Straight Connector 27">
            <a:extLst>
              <a:ext uri="{FF2B5EF4-FFF2-40B4-BE49-F238E27FC236}">
                <a16:creationId xmlns:a16="http://schemas.microsoft.com/office/drawing/2014/main" id="{1D808A69-CE45-BBA6-C07B-9EFF5A260F5D}"/>
              </a:ext>
            </a:extLst>
          </p:cNvPr>
          <p:cNvCxnSpPr>
            <a:cxnSpLocks/>
          </p:cNvCxnSpPr>
          <p:nvPr/>
        </p:nvCxnSpPr>
        <p:spPr>
          <a:xfrm>
            <a:off x="541881" y="4036290"/>
            <a:ext cx="68830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DAE5491-8FC5-3E9F-4D50-AABD4BFDE713}"/>
              </a:ext>
            </a:extLst>
          </p:cNvPr>
          <p:cNvCxnSpPr>
            <a:cxnSpLocks/>
          </p:cNvCxnSpPr>
          <p:nvPr/>
        </p:nvCxnSpPr>
        <p:spPr>
          <a:xfrm>
            <a:off x="7424971" y="1691490"/>
            <a:ext cx="0" cy="417600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6D55AF3-165E-4EB6-13D7-7BBA10D19C5E}"/>
              </a:ext>
            </a:extLst>
          </p:cNvPr>
          <p:cNvGrpSpPr/>
          <p:nvPr/>
        </p:nvGrpSpPr>
        <p:grpSpPr>
          <a:xfrm>
            <a:off x="9038841" y="4525626"/>
            <a:ext cx="2410753" cy="452220"/>
            <a:chOff x="4462106" y="5556333"/>
            <a:chExt cx="2410753" cy="452220"/>
          </a:xfrm>
        </p:grpSpPr>
        <p:grpSp>
          <p:nvGrpSpPr>
            <p:cNvPr id="46" name="Group 45">
              <a:extLst>
                <a:ext uri="{FF2B5EF4-FFF2-40B4-BE49-F238E27FC236}">
                  <a16:creationId xmlns:a16="http://schemas.microsoft.com/office/drawing/2014/main" id="{3332F2A8-2055-E19D-F6FE-10BB51429387}"/>
                </a:ext>
              </a:extLst>
            </p:cNvPr>
            <p:cNvGrpSpPr/>
            <p:nvPr/>
          </p:nvGrpSpPr>
          <p:grpSpPr>
            <a:xfrm>
              <a:off x="4462106" y="5556333"/>
              <a:ext cx="1502560" cy="253916"/>
              <a:chOff x="4462106" y="5556333"/>
              <a:chExt cx="1502560" cy="253916"/>
            </a:xfrm>
          </p:grpSpPr>
          <p:sp>
            <p:nvSpPr>
              <p:cNvPr id="52" name="Rectangle 51">
                <a:extLst>
                  <a:ext uri="{FF2B5EF4-FFF2-40B4-BE49-F238E27FC236}">
                    <a16:creationId xmlns:a16="http://schemas.microsoft.com/office/drawing/2014/main" id="{3060C23F-CD18-EB1F-2FB9-98CE5C7701A5}"/>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TextBox 52">
                <a:extLst>
                  <a:ext uri="{FF2B5EF4-FFF2-40B4-BE49-F238E27FC236}">
                    <a16:creationId xmlns:a16="http://schemas.microsoft.com/office/drawing/2014/main" id="{F136B3E1-0455-8E4C-35FE-7437AB274AF1}"/>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47" name="Group 46">
              <a:extLst>
                <a:ext uri="{FF2B5EF4-FFF2-40B4-BE49-F238E27FC236}">
                  <a16:creationId xmlns:a16="http://schemas.microsoft.com/office/drawing/2014/main" id="{779703D7-AD97-C853-974F-8BD31BC97AEF}"/>
                </a:ext>
              </a:extLst>
            </p:cNvPr>
            <p:cNvGrpSpPr/>
            <p:nvPr/>
          </p:nvGrpSpPr>
          <p:grpSpPr>
            <a:xfrm>
              <a:off x="4462106" y="5754637"/>
              <a:ext cx="2410753" cy="253916"/>
              <a:chOff x="4462106" y="5754637"/>
              <a:chExt cx="2410753" cy="253916"/>
            </a:xfrm>
          </p:grpSpPr>
          <p:sp>
            <p:nvSpPr>
              <p:cNvPr id="48" name="Rectangle 47">
                <a:extLst>
                  <a:ext uri="{FF2B5EF4-FFF2-40B4-BE49-F238E27FC236}">
                    <a16:creationId xmlns:a16="http://schemas.microsoft.com/office/drawing/2014/main" id="{8081A033-7F8D-FE53-3DB3-A368BFC7F0B4}"/>
                  </a:ext>
                </a:extLst>
              </p:cNvPr>
              <p:cNvSpPr/>
              <p:nvPr/>
            </p:nvSpPr>
            <p:spPr>
              <a:xfrm>
                <a:off x="4462106" y="58434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TextBox 50">
                <a:extLst>
                  <a:ext uri="{FF2B5EF4-FFF2-40B4-BE49-F238E27FC236}">
                    <a16:creationId xmlns:a16="http://schemas.microsoft.com/office/drawing/2014/main" id="{F6061569-08A8-37A7-1F36-2D0ED42984A2}"/>
                  </a:ext>
                </a:extLst>
              </p:cNvPr>
              <p:cNvSpPr txBox="1"/>
              <p:nvPr/>
            </p:nvSpPr>
            <p:spPr>
              <a:xfrm>
                <a:off x="4560824" y="5754637"/>
                <a:ext cx="2312035" cy="253916"/>
              </a:xfrm>
              <a:prstGeom prst="rect">
                <a:avLst/>
              </a:prstGeom>
              <a:noFill/>
            </p:spPr>
            <p:txBody>
              <a:bodyPr wrap="square" rtlCol="0">
                <a:spAutoFit/>
              </a:bodyPr>
              <a:lstStyle/>
              <a:p>
                <a:r>
                  <a:rPr lang="en-NZ" sz="1050" dirty="0"/>
                  <a:t>Large or extremely negative impact</a:t>
                </a:r>
              </a:p>
            </p:txBody>
          </p:sp>
        </p:grpSp>
      </p:grpSp>
      <p:sp>
        <p:nvSpPr>
          <p:cNvPr id="55" name="TextBox 54">
            <a:extLst>
              <a:ext uri="{FF2B5EF4-FFF2-40B4-BE49-F238E27FC236}">
                <a16:creationId xmlns:a16="http://schemas.microsoft.com/office/drawing/2014/main" id="{2B928AD4-6B2E-6E3C-DA43-68239855C164}"/>
              </a:ext>
            </a:extLst>
          </p:cNvPr>
          <p:cNvSpPr txBox="1"/>
          <p:nvPr/>
        </p:nvSpPr>
        <p:spPr>
          <a:xfrm>
            <a:off x="9493450" y="5131522"/>
            <a:ext cx="2678784" cy="861774"/>
          </a:xfrm>
          <a:prstGeom prst="rect">
            <a:avLst/>
          </a:prstGeom>
          <a:solidFill>
            <a:schemeClr val="accent6">
              <a:lumMod val="40000"/>
              <a:lumOff val="60000"/>
            </a:schemeClr>
          </a:solidFill>
        </p:spPr>
        <p:txBody>
          <a:bodyPr wrap="square" rtlCol="0">
            <a:spAutoFit/>
          </a:bodyPr>
          <a:lstStyle/>
          <a:p>
            <a:pPr algn="ctr"/>
            <a:r>
              <a:rPr lang="en-NZ" sz="1400" dirty="0">
                <a:solidFill>
                  <a:schemeClr val="accent6">
                    <a:lumMod val="75000"/>
                  </a:schemeClr>
                </a:solidFill>
                <a:latin typeface="+mj-lt"/>
              </a:rPr>
              <a:t>83%</a:t>
            </a:r>
            <a:r>
              <a:rPr lang="en-NZ" sz="1400" dirty="0">
                <a:solidFill>
                  <a:schemeClr val="accent6"/>
                </a:solidFill>
                <a:latin typeface="+mj-lt"/>
              </a:rPr>
              <a:t> </a:t>
            </a:r>
          </a:p>
          <a:p>
            <a:pPr algn="ctr"/>
            <a:r>
              <a:rPr lang="en-NZ" sz="1200" dirty="0"/>
              <a:t>of those impacted by the harassment/ bullying experienced at least one of these impacts at the time</a:t>
            </a:r>
          </a:p>
        </p:txBody>
      </p:sp>
      <p:sp>
        <p:nvSpPr>
          <p:cNvPr id="26" name="Rectangle 25">
            <a:extLst>
              <a:ext uri="{FF2B5EF4-FFF2-40B4-BE49-F238E27FC236}">
                <a16:creationId xmlns:a16="http://schemas.microsoft.com/office/drawing/2014/main" id="{C60FF784-7ABF-0E19-A1DC-884EFF34D9F8}"/>
              </a:ext>
            </a:extLst>
          </p:cNvPr>
          <p:cNvSpPr/>
          <p:nvPr/>
        </p:nvSpPr>
        <p:spPr>
          <a:xfrm>
            <a:off x="6086552" y="1749448"/>
            <a:ext cx="1000526"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NZ" sz="1000" i="1" dirty="0">
                <a:solidFill>
                  <a:schemeClr val="tx1"/>
                </a:solidFill>
              </a:rPr>
              <a:t>Women (68%) vs men (59%)</a:t>
            </a:r>
          </a:p>
        </p:txBody>
      </p:sp>
      <p:cxnSp>
        <p:nvCxnSpPr>
          <p:cNvPr id="27" name="Straight Connector 26">
            <a:extLst>
              <a:ext uri="{FF2B5EF4-FFF2-40B4-BE49-F238E27FC236}">
                <a16:creationId xmlns:a16="http://schemas.microsoft.com/office/drawing/2014/main" id="{B01954A5-4219-FAE3-68B4-5D890407B77C}"/>
              </a:ext>
            </a:extLst>
          </p:cNvPr>
          <p:cNvCxnSpPr>
            <a:cxnSpLocks/>
          </p:cNvCxnSpPr>
          <p:nvPr/>
        </p:nvCxnSpPr>
        <p:spPr>
          <a:xfrm flipH="1">
            <a:off x="5182452" y="1960334"/>
            <a:ext cx="86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6D27EC-8DB3-AB76-812E-E3E3EC87F408}"/>
              </a:ext>
            </a:extLst>
          </p:cNvPr>
          <p:cNvCxnSpPr>
            <a:cxnSpLocks/>
          </p:cNvCxnSpPr>
          <p:nvPr/>
        </p:nvCxnSpPr>
        <p:spPr>
          <a:xfrm flipH="1">
            <a:off x="7424971" y="5105400"/>
            <a:ext cx="4757886"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252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10858606" cy="369332"/>
          </a:xfrm>
        </p:spPr>
        <p:txBody>
          <a:bodyPr/>
          <a:lstStyle/>
          <a:p>
            <a:r>
              <a:rPr lang="en-NZ" sz="1500" dirty="0"/>
              <a:t>ONGOING IMPACT OF </a:t>
            </a:r>
            <a:r>
              <a:rPr lang="en-NZ" sz="1500" spc="0" dirty="0"/>
              <a:t>HARASSMENT/BULLYING </a:t>
            </a:r>
          </a:p>
        </p:txBody>
      </p:sp>
      <p:sp>
        <p:nvSpPr>
          <p:cNvPr id="4" name="Footer Placeholder 3">
            <a:extLst>
              <a:ext uri="{FF2B5EF4-FFF2-40B4-BE49-F238E27FC236}">
                <a16:creationId xmlns:a16="http://schemas.microsoft.com/office/drawing/2014/main" id="{C7A8BC1F-5101-484D-9851-36EAA6298339}"/>
              </a:ext>
            </a:extLst>
          </p:cNvPr>
          <p:cNvSpPr>
            <a:spLocks noGrp="1"/>
          </p:cNvSpPr>
          <p:nvPr>
            <p:ph type="ftr" sz="quarter" idx="17"/>
          </p:nvPr>
        </p:nvSpPr>
        <p:spPr>
          <a:xfrm>
            <a:off x="394073" y="5968455"/>
            <a:ext cx="9855419" cy="877163"/>
          </a:xfrm>
        </p:spPr>
        <p:txBody>
          <a:bodyPr/>
          <a:lstStyle/>
          <a:p>
            <a:r>
              <a:rPr lang="en-NZ" sz="850" dirty="0"/>
              <a:t>*Continued negative feelings include: continued to feel angry; continued to feel frustrated; feel uncomfortable (&lt;1%)</a:t>
            </a:r>
            <a:br>
              <a:rPr lang="en-NZ" sz="850" dirty="0"/>
            </a:br>
            <a:r>
              <a:rPr lang="en-NZ" sz="850" dirty="0"/>
              <a:t>**Includes: Continue to have PTSD; Always in my mind/that it might happen again (&lt;1%)</a:t>
            </a:r>
            <a:br>
              <a:rPr lang="en-NZ" sz="850" dirty="0"/>
            </a:br>
            <a:r>
              <a:rPr lang="en-NZ" sz="850" dirty="0"/>
              <a:t>***Includes: I was made redundant; Continued to ignore/avoid that person; Am more cautious in certain environments; I feel negative about my job/less enthusiastic (&lt;1%)</a:t>
            </a:r>
            <a:br>
              <a:rPr lang="en-NZ" sz="850" dirty="0"/>
            </a:br>
            <a:r>
              <a:rPr lang="en-NZ" sz="850" dirty="0"/>
              <a:t>****Includes: Feel more confident/assertive/can stand up for myself; Made me more aware/realise I don't want this to happen again/to others; Have improved/changed my views with professional help (&lt;1%)</a:t>
            </a:r>
          </a:p>
          <a:p>
            <a:r>
              <a:rPr lang="en-NZ" sz="850" dirty="0"/>
              <a:t>Base: Respondents who were impacted by sexual harassment, racial harassment, or bullying in the workplace – any impact (1,513), large or extremely negative impact (512) </a:t>
            </a:r>
          </a:p>
          <a:p>
            <a:r>
              <a:rPr lang="en-NZ" sz="850" i="1" dirty="0"/>
              <a:t>Q33b How, if at all, has your experience of the difficult situation affected you in an ongoing way?</a:t>
            </a:r>
          </a:p>
        </p:txBody>
      </p:sp>
      <p:sp>
        <p:nvSpPr>
          <p:cNvPr id="6" name="Rectangle 5">
            <a:extLst>
              <a:ext uri="{FF2B5EF4-FFF2-40B4-BE49-F238E27FC236}">
                <a16:creationId xmlns:a16="http://schemas.microsoft.com/office/drawing/2014/main" id="{D03E25E4-D6F7-4110-99B9-BEF11F3A348C}"/>
              </a:ext>
            </a:extLst>
          </p:cNvPr>
          <p:cNvSpPr/>
          <p:nvPr/>
        </p:nvSpPr>
        <p:spPr>
          <a:xfrm>
            <a:off x="0" y="1439180"/>
            <a:ext cx="12192000" cy="4556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10" name="Text Placeholder 2">
            <a:extLst>
              <a:ext uri="{FF2B5EF4-FFF2-40B4-BE49-F238E27FC236}">
                <a16:creationId xmlns:a16="http://schemas.microsoft.com/office/drawing/2014/main" id="{E6931E09-76B9-4F36-B70E-D67C2F726CD3}"/>
              </a:ext>
            </a:extLst>
          </p:cNvPr>
          <p:cNvSpPr txBox="1">
            <a:spLocks/>
          </p:cNvSpPr>
          <p:nvPr/>
        </p:nvSpPr>
        <p:spPr>
          <a:xfrm>
            <a:off x="5593652" y="1339034"/>
            <a:ext cx="1671052"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ONGOING IMPACT</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511924" y="151537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p:txBody>
          <a:bodyPr>
            <a:normAutofit/>
          </a:bodyPr>
          <a:lstStyle/>
          <a:p>
            <a:r>
              <a:rPr lang="en-NZ" dirty="0"/>
              <a:t>Nearly two thirds (63%) experience some kind of ongoing impact of the harassment or bullying.  Ongoing mental or physical health impacts (37%), lower self-confidence (25%), and job impacts (33%) including leaving the job or the industry, top the list.</a:t>
            </a:r>
          </a:p>
        </p:txBody>
      </p:sp>
      <p:graphicFrame>
        <p:nvGraphicFramePr>
          <p:cNvPr id="29" name="Chart 28">
            <a:extLst>
              <a:ext uri="{FF2B5EF4-FFF2-40B4-BE49-F238E27FC236}">
                <a16:creationId xmlns:a16="http://schemas.microsoft.com/office/drawing/2014/main" id="{4ACD128B-5273-4318-82BB-7406E03F2FBE}"/>
              </a:ext>
            </a:extLst>
          </p:cNvPr>
          <p:cNvGraphicFramePr/>
          <p:nvPr>
            <p:extLst>
              <p:ext uri="{D42A27DB-BD31-4B8C-83A1-F6EECF244321}">
                <p14:modId xmlns:p14="http://schemas.microsoft.com/office/powerpoint/2010/main" val="2027648244"/>
              </p:ext>
            </p:extLst>
          </p:nvPr>
        </p:nvGraphicFramePr>
        <p:xfrm>
          <a:off x="3232881" y="1539082"/>
          <a:ext cx="2894373" cy="462135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a:extLst>
              <a:ext uri="{FF2B5EF4-FFF2-40B4-BE49-F238E27FC236}">
                <a16:creationId xmlns:a16="http://schemas.microsoft.com/office/drawing/2014/main" id="{F8C408B9-CCDB-7308-4C6A-F04E07A07B57}"/>
              </a:ext>
            </a:extLst>
          </p:cNvPr>
          <p:cNvGrpSpPr/>
          <p:nvPr/>
        </p:nvGrpSpPr>
        <p:grpSpPr>
          <a:xfrm>
            <a:off x="6452339" y="5327460"/>
            <a:ext cx="2410753" cy="452220"/>
            <a:chOff x="4462106" y="5556333"/>
            <a:chExt cx="2410753" cy="452220"/>
          </a:xfrm>
        </p:grpSpPr>
        <p:grpSp>
          <p:nvGrpSpPr>
            <p:cNvPr id="14" name="Group 13">
              <a:extLst>
                <a:ext uri="{FF2B5EF4-FFF2-40B4-BE49-F238E27FC236}">
                  <a16:creationId xmlns:a16="http://schemas.microsoft.com/office/drawing/2014/main" id="{5B3909DA-5AA8-48E7-820E-496A06D7A09E}"/>
                </a:ext>
              </a:extLst>
            </p:cNvPr>
            <p:cNvGrpSpPr/>
            <p:nvPr/>
          </p:nvGrpSpPr>
          <p:grpSpPr>
            <a:xfrm>
              <a:off x="4462106" y="5556333"/>
              <a:ext cx="1502560" cy="253916"/>
              <a:chOff x="4462106" y="5556333"/>
              <a:chExt cx="1502560" cy="253916"/>
            </a:xfrm>
          </p:grpSpPr>
          <p:sp>
            <p:nvSpPr>
              <p:cNvPr id="49" name="Rectangle 48">
                <a:extLst>
                  <a:ext uri="{FF2B5EF4-FFF2-40B4-BE49-F238E27FC236}">
                    <a16:creationId xmlns:a16="http://schemas.microsoft.com/office/drawing/2014/main" id="{22BA0B8C-BAEC-E1EB-2646-DB857C734E7B}"/>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FE77FFD2-8F9F-73E1-22E7-429DA56FDA2F}"/>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13" name="Group 12">
              <a:extLst>
                <a:ext uri="{FF2B5EF4-FFF2-40B4-BE49-F238E27FC236}">
                  <a16:creationId xmlns:a16="http://schemas.microsoft.com/office/drawing/2014/main" id="{263C3DF3-6672-37D4-CB68-CCDD297167F8}"/>
                </a:ext>
              </a:extLst>
            </p:cNvPr>
            <p:cNvGrpSpPr/>
            <p:nvPr/>
          </p:nvGrpSpPr>
          <p:grpSpPr>
            <a:xfrm>
              <a:off x="4462106" y="5754637"/>
              <a:ext cx="2410753" cy="253916"/>
              <a:chOff x="4462106" y="5754637"/>
              <a:chExt cx="2410753" cy="253916"/>
            </a:xfrm>
          </p:grpSpPr>
          <p:sp>
            <p:nvSpPr>
              <p:cNvPr id="11" name="Rectangle 10">
                <a:extLst>
                  <a:ext uri="{FF2B5EF4-FFF2-40B4-BE49-F238E27FC236}">
                    <a16:creationId xmlns:a16="http://schemas.microsoft.com/office/drawing/2014/main" id="{50C72FC0-18C6-0DEE-3CF9-760E453059CD}"/>
                  </a:ext>
                </a:extLst>
              </p:cNvPr>
              <p:cNvSpPr/>
              <p:nvPr/>
            </p:nvSpPr>
            <p:spPr>
              <a:xfrm>
                <a:off x="4462106" y="58434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TextBox 49">
                <a:extLst>
                  <a:ext uri="{FF2B5EF4-FFF2-40B4-BE49-F238E27FC236}">
                    <a16:creationId xmlns:a16="http://schemas.microsoft.com/office/drawing/2014/main" id="{63151876-91FA-A91D-CE45-68D8004D2167}"/>
                  </a:ext>
                </a:extLst>
              </p:cNvPr>
              <p:cNvSpPr txBox="1"/>
              <p:nvPr/>
            </p:nvSpPr>
            <p:spPr>
              <a:xfrm>
                <a:off x="4560824" y="5754637"/>
                <a:ext cx="2312035" cy="253916"/>
              </a:xfrm>
              <a:prstGeom prst="rect">
                <a:avLst/>
              </a:prstGeom>
              <a:noFill/>
            </p:spPr>
            <p:txBody>
              <a:bodyPr wrap="square" rtlCol="0">
                <a:spAutoFit/>
              </a:bodyPr>
              <a:lstStyle/>
              <a:p>
                <a:r>
                  <a:rPr lang="en-NZ" sz="1050" dirty="0"/>
                  <a:t>Large or extremely negative impact</a:t>
                </a:r>
              </a:p>
            </p:txBody>
          </p:sp>
        </p:grpSp>
      </p:grpSp>
      <p:graphicFrame>
        <p:nvGraphicFramePr>
          <p:cNvPr id="24" name="Chart 23">
            <a:extLst>
              <a:ext uri="{FF2B5EF4-FFF2-40B4-BE49-F238E27FC236}">
                <a16:creationId xmlns:a16="http://schemas.microsoft.com/office/drawing/2014/main" id="{846B531C-043C-A1A1-B257-FEE352522C25}"/>
              </a:ext>
            </a:extLst>
          </p:cNvPr>
          <p:cNvGraphicFramePr/>
          <p:nvPr>
            <p:extLst>
              <p:ext uri="{D42A27DB-BD31-4B8C-83A1-F6EECF244321}">
                <p14:modId xmlns:p14="http://schemas.microsoft.com/office/powerpoint/2010/main" val="1991920864"/>
              </p:ext>
            </p:extLst>
          </p:nvPr>
        </p:nvGraphicFramePr>
        <p:xfrm>
          <a:off x="9038841" y="1539082"/>
          <a:ext cx="2894373" cy="3566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007681E9-6671-AA58-1F6A-A1D88599DEDE}"/>
              </a:ext>
            </a:extLst>
          </p:cNvPr>
          <p:cNvGraphicFramePr>
            <a:graphicFrameLocks noGrp="1"/>
          </p:cNvGraphicFramePr>
          <p:nvPr>
            <p:extLst>
              <p:ext uri="{D42A27DB-BD31-4B8C-83A1-F6EECF244321}">
                <p14:modId xmlns:p14="http://schemas.microsoft.com/office/powerpoint/2010/main" val="2832817651"/>
              </p:ext>
            </p:extLst>
          </p:nvPr>
        </p:nvGraphicFramePr>
        <p:xfrm>
          <a:off x="548658" y="1665775"/>
          <a:ext cx="2902522" cy="2031408"/>
        </p:xfrm>
        <a:graphic>
          <a:graphicData uri="http://schemas.openxmlformats.org/drawingml/2006/table">
            <a:tbl>
              <a:tblPr>
                <a:tableStyleId>{5C22544A-7EE6-4342-B048-85BDC9FD1C3A}</a:tableStyleId>
              </a:tblPr>
              <a:tblGrid>
                <a:gridCol w="2902522">
                  <a:extLst>
                    <a:ext uri="{9D8B030D-6E8A-4147-A177-3AD203B41FA5}">
                      <a16:colId xmlns:a16="http://schemas.microsoft.com/office/drawing/2014/main" val="2856110965"/>
                    </a:ext>
                  </a:extLst>
                </a:gridCol>
              </a:tblGrid>
              <a:tr h="251326">
                <a:tc>
                  <a:txBody>
                    <a:bodyPr/>
                    <a:lstStyle/>
                    <a:p>
                      <a:pPr algn="r" fontAlgn="ctr"/>
                      <a:r>
                        <a:rPr lang="en-NZ" sz="1100" b="1" u="none" strike="noStrike" kern="1200" dirty="0">
                          <a:solidFill>
                            <a:schemeClr val="dk1"/>
                          </a:solidFill>
                          <a:effectLst/>
                          <a:latin typeface="+mn-lt"/>
                          <a:ea typeface="+mn-ea"/>
                          <a:cs typeface="+mn-cs"/>
                        </a:rPr>
                        <a:t>Impacted mental or physical health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120646"/>
                  </a:ext>
                </a:extLst>
              </a:tr>
              <a:tr h="251326">
                <a:tc>
                  <a:txBody>
                    <a:bodyPr/>
                    <a:lstStyle/>
                    <a:p>
                      <a:pPr algn="r" fontAlgn="ctr"/>
                      <a:r>
                        <a:rPr lang="en-NZ" sz="900" b="0" i="0" u="none" strike="noStrike" dirty="0">
                          <a:solidFill>
                            <a:srgbClr val="000000"/>
                          </a:solidFill>
                          <a:effectLst/>
                          <a:latin typeface="+mn-lt"/>
                        </a:rPr>
                        <a:t>Continued to feel anxious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8893565"/>
                  </a:ext>
                </a:extLst>
              </a:tr>
              <a:tr h="251326">
                <a:tc>
                  <a:txBody>
                    <a:bodyPr/>
                    <a:lstStyle/>
                    <a:p>
                      <a:pPr algn="r" fontAlgn="ctr"/>
                      <a:r>
                        <a:rPr lang="en-NZ" sz="900" b="0" i="0" u="none" strike="noStrike" dirty="0">
                          <a:solidFill>
                            <a:srgbClr val="000000"/>
                          </a:solidFill>
                          <a:effectLst/>
                          <a:latin typeface="+mn-lt"/>
                        </a:rPr>
                        <a:t>Continued to feel depressed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795729"/>
                  </a:ext>
                </a:extLst>
              </a:tr>
              <a:tr h="287484">
                <a:tc>
                  <a:txBody>
                    <a:bodyPr/>
                    <a:lstStyle/>
                    <a:p>
                      <a:pPr algn="r" fontAlgn="ctr"/>
                      <a:r>
                        <a:rPr lang="en-NZ" sz="900" b="0" i="0" u="none" strike="noStrike" dirty="0">
                          <a:solidFill>
                            <a:srgbClr val="000000"/>
                          </a:solidFill>
                          <a:effectLst/>
                          <a:latin typeface="+mn-lt"/>
                        </a:rPr>
                        <a:t>I continued to have trouble with sleeping or eating (including overeating)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296133"/>
                  </a:ext>
                </a:extLst>
              </a:tr>
              <a:tr h="235968">
                <a:tc>
                  <a:txBody>
                    <a:bodyPr/>
                    <a:lstStyle/>
                    <a:p>
                      <a:pPr algn="r" fontAlgn="ctr"/>
                      <a:r>
                        <a:rPr lang="en-NZ" sz="900" b="0" i="0" u="none" strike="noStrike" dirty="0">
                          <a:solidFill>
                            <a:srgbClr val="000000"/>
                          </a:solidFill>
                          <a:effectLst/>
                          <a:latin typeface="+mn-lt"/>
                        </a:rPr>
                        <a:t>It affected my physical health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323451"/>
                  </a:ext>
                </a:extLst>
              </a:tr>
              <a:tr h="251326">
                <a:tc>
                  <a:txBody>
                    <a:bodyPr/>
                    <a:lstStyle/>
                    <a:p>
                      <a:pPr algn="r" fontAlgn="ctr"/>
                      <a:r>
                        <a:rPr lang="en-NZ" sz="900" b="0" i="0" u="none" strike="noStrike" dirty="0">
                          <a:solidFill>
                            <a:srgbClr val="000000"/>
                          </a:solidFill>
                          <a:effectLst/>
                          <a:latin typeface="+mn-lt"/>
                        </a:rPr>
                        <a:t>I continued to drink more alcohol or take more drugs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032197"/>
                  </a:ext>
                </a:extLst>
              </a:tr>
              <a:tr h="251326">
                <a:tc>
                  <a:txBody>
                    <a:bodyPr/>
                    <a:lstStyle/>
                    <a:p>
                      <a:pPr algn="r" fontAlgn="ctr"/>
                      <a:r>
                        <a:rPr lang="en-NZ" sz="900" b="0" i="0" u="none" strike="noStrike" dirty="0">
                          <a:solidFill>
                            <a:srgbClr val="000000"/>
                          </a:solidFill>
                          <a:effectLst/>
                          <a:latin typeface="+mn-lt"/>
                        </a:rPr>
                        <a:t>Took extended sick leave (over 10 days)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027131"/>
                  </a:ext>
                </a:extLst>
              </a:tr>
              <a:tr h="251326">
                <a:tc>
                  <a:txBody>
                    <a:bodyPr/>
                    <a:lstStyle/>
                    <a:p>
                      <a:pPr algn="r" fontAlgn="ctr"/>
                      <a:r>
                        <a:rPr lang="en-NZ" sz="900" b="0" i="0" u="none" strike="noStrike" dirty="0">
                          <a:solidFill>
                            <a:srgbClr val="000000"/>
                          </a:solidFill>
                          <a:effectLst/>
                          <a:latin typeface="+mn-lt"/>
                        </a:rPr>
                        <a:t>I continued to self-harm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7421229"/>
                  </a:ext>
                </a:extLst>
              </a:tr>
            </a:tbl>
          </a:graphicData>
        </a:graphic>
      </p:graphicFrame>
      <p:graphicFrame>
        <p:nvGraphicFramePr>
          <p:cNvPr id="15" name="Table 14">
            <a:extLst>
              <a:ext uri="{FF2B5EF4-FFF2-40B4-BE49-F238E27FC236}">
                <a16:creationId xmlns:a16="http://schemas.microsoft.com/office/drawing/2014/main" id="{06B47E1F-542A-0816-3538-7D37DDC9972F}"/>
              </a:ext>
            </a:extLst>
          </p:cNvPr>
          <p:cNvGraphicFramePr>
            <a:graphicFrameLocks noGrp="1"/>
          </p:cNvGraphicFramePr>
          <p:nvPr>
            <p:extLst>
              <p:ext uri="{D42A27DB-BD31-4B8C-83A1-F6EECF244321}">
                <p14:modId xmlns:p14="http://schemas.microsoft.com/office/powerpoint/2010/main" val="4036153477"/>
              </p:ext>
            </p:extLst>
          </p:nvPr>
        </p:nvGraphicFramePr>
        <p:xfrm>
          <a:off x="548172" y="3953996"/>
          <a:ext cx="2894373" cy="2029028"/>
        </p:xfrm>
        <a:graphic>
          <a:graphicData uri="http://schemas.openxmlformats.org/drawingml/2006/table">
            <a:tbl>
              <a:tblPr>
                <a:tableStyleId>{5C22544A-7EE6-4342-B048-85BDC9FD1C3A}</a:tableStyleId>
              </a:tblPr>
              <a:tblGrid>
                <a:gridCol w="2894373">
                  <a:extLst>
                    <a:ext uri="{9D8B030D-6E8A-4147-A177-3AD203B41FA5}">
                      <a16:colId xmlns:a16="http://schemas.microsoft.com/office/drawing/2014/main" val="2936018294"/>
                    </a:ext>
                  </a:extLst>
                </a:gridCol>
              </a:tblGrid>
              <a:tr h="248974">
                <a:tc>
                  <a:txBody>
                    <a:bodyPr/>
                    <a:lstStyle/>
                    <a:p>
                      <a:pPr algn="r" fontAlgn="ctr"/>
                      <a:r>
                        <a:rPr lang="en-NZ" sz="1100" b="1" u="none" strike="noStrike" kern="1200" dirty="0">
                          <a:solidFill>
                            <a:schemeClr val="dk1"/>
                          </a:solidFill>
                          <a:effectLst/>
                          <a:latin typeface="+mn-lt"/>
                          <a:ea typeface="+mn-ea"/>
                          <a:cs typeface="+mn-cs"/>
                        </a:rPr>
                        <a:t>Impacted career/work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633137"/>
                  </a:ext>
                </a:extLst>
              </a:tr>
              <a:tr h="248974">
                <a:tc>
                  <a:txBody>
                    <a:bodyPr/>
                    <a:lstStyle/>
                    <a:p>
                      <a:pPr algn="r" fontAlgn="ctr"/>
                      <a:r>
                        <a:rPr lang="en-NZ" sz="900" b="0" i="0" u="none" strike="noStrike">
                          <a:solidFill>
                            <a:srgbClr val="000000"/>
                          </a:solidFill>
                          <a:effectLst/>
                          <a:latin typeface="+mn-lt"/>
                        </a:rPr>
                        <a:t>Resigned from my job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2360089"/>
                  </a:ext>
                </a:extLst>
              </a:tr>
              <a:tr h="248974">
                <a:tc>
                  <a:txBody>
                    <a:bodyPr/>
                    <a:lstStyle/>
                    <a:p>
                      <a:pPr algn="r" fontAlgn="ctr"/>
                      <a:r>
                        <a:rPr lang="en-NZ" sz="900" b="0" i="0" u="none" strike="noStrike">
                          <a:solidFill>
                            <a:srgbClr val="000000"/>
                          </a:solidFill>
                          <a:effectLst/>
                          <a:latin typeface="+mn-lt"/>
                        </a:rPr>
                        <a:t>Left the industry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8751770"/>
                  </a:ext>
                </a:extLst>
              </a:tr>
              <a:tr h="248974">
                <a:tc>
                  <a:txBody>
                    <a:bodyPr/>
                    <a:lstStyle/>
                    <a:p>
                      <a:pPr algn="r" fontAlgn="ctr"/>
                      <a:r>
                        <a:rPr lang="en-NZ" sz="900" b="0" i="0" u="none" strike="noStrike">
                          <a:solidFill>
                            <a:srgbClr val="000000"/>
                          </a:solidFill>
                          <a:effectLst/>
                          <a:latin typeface="+mn-lt"/>
                        </a:rPr>
                        <a:t>It continued to affect my job or career prospects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781361"/>
                  </a:ext>
                </a:extLst>
              </a:tr>
              <a:tr h="248974">
                <a:tc>
                  <a:txBody>
                    <a:bodyPr/>
                    <a:lstStyle/>
                    <a:p>
                      <a:pPr algn="r" fontAlgn="ctr"/>
                      <a:r>
                        <a:rPr lang="en-NZ" sz="900" b="0" i="0" u="none" strike="noStrike" dirty="0">
                          <a:solidFill>
                            <a:srgbClr val="000000"/>
                          </a:solidFill>
                          <a:effectLst/>
                          <a:latin typeface="+mn-lt"/>
                        </a:rPr>
                        <a:t>Continued to find it hard to perform my job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67160"/>
                  </a:ext>
                </a:extLst>
              </a:tr>
              <a:tr h="248974">
                <a:tc>
                  <a:txBody>
                    <a:bodyPr/>
                    <a:lstStyle/>
                    <a:p>
                      <a:pPr algn="r" fontAlgn="ctr"/>
                      <a:r>
                        <a:rPr lang="en-NZ" sz="900" b="0" i="0" u="none" strike="noStrike">
                          <a:solidFill>
                            <a:srgbClr val="000000"/>
                          </a:solidFill>
                          <a:effectLst/>
                          <a:latin typeface="+mn-lt"/>
                        </a:rPr>
                        <a:t>Continued to find it difficult to get another job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4041582"/>
                  </a:ext>
                </a:extLst>
              </a:tr>
              <a:tr h="286210">
                <a:tc>
                  <a:txBody>
                    <a:bodyPr/>
                    <a:lstStyle/>
                    <a:p>
                      <a:pPr algn="r" fontAlgn="ctr"/>
                      <a:r>
                        <a:rPr lang="en-NZ" sz="900" b="0" i="0" u="none" strike="noStrike">
                          <a:solidFill>
                            <a:srgbClr val="000000"/>
                          </a:solidFill>
                          <a:effectLst/>
                          <a:latin typeface="+mn-lt"/>
                        </a:rPr>
                        <a:t>My work colleagues continued to ignore me or treat me poorly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6991361"/>
                  </a:ext>
                </a:extLst>
              </a:tr>
              <a:tr h="248974">
                <a:tc>
                  <a:txBody>
                    <a:bodyPr/>
                    <a:lstStyle/>
                    <a:p>
                      <a:pPr algn="r" fontAlgn="ctr"/>
                      <a:r>
                        <a:rPr lang="en-NZ" sz="900" b="0" i="0" u="none" strike="noStrike" dirty="0">
                          <a:solidFill>
                            <a:srgbClr val="000000"/>
                          </a:solidFill>
                          <a:effectLst/>
                          <a:latin typeface="+mn-lt"/>
                        </a:rPr>
                        <a:t>I was continually labelled a ‘troublemaker’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6818460"/>
                  </a:ext>
                </a:extLst>
              </a:tr>
            </a:tbl>
          </a:graphicData>
        </a:graphic>
      </p:graphicFrame>
      <p:cxnSp>
        <p:nvCxnSpPr>
          <p:cNvPr id="28" name="Straight Connector 27">
            <a:extLst>
              <a:ext uri="{FF2B5EF4-FFF2-40B4-BE49-F238E27FC236}">
                <a16:creationId xmlns:a16="http://schemas.microsoft.com/office/drawing/2014/main" id="{1D808A69-CE45-BBA6-C07B-9EFF5A260F5D}"/>
              </a:ext>
            </a:extLst>
          </p:cNvPr>
          <p:cNvCxnSpPr>
            <a:cxnSpLocks/>
          </p:cNvCxnSpPr>
          <p:nvPr/>
        </p:nvCxnSpPr>
        <p:spPr>
          <a:xfrm>
            <a:off x="541881" y="3789748"/>
            <a:ext cx="5717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DAE5491-8FC5-3E9F-4D50-AABD4BFDE713}"/>
              </a:ext>
            </a:extLst>
          </p:cNvPr>
          <p:cNvCxnSpPr>
            <a:cxnSpLocks/>
          </p:cNvCxnSpPr>
          <p:nvPr/>
        </p:nvCxnSpPr>
        <p:spPr>
          <a:xfrm>
            <a:off x="6258881" y="1665775"/>
            <a:ext cx="0" cy="4351826"/>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B49023-38E1-9848-162E-9F9942CEFF55}"/>
              </a:ext>
            </a:extLst>
          </p:cNvPr>
          <p:cNvCxnSpPr>
            <a:cxnSpLocks/>
          </p:cNvCxnSpPr>
          <p:nvPr/>
        </p:nvCxnSpPr>
        <p:spPr>
          <a:xfrm flipV="1">
            <a:off x="6254314" y="1972804"/>
            <a:ext cx="5405330" cy="60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4E87F3-0F65-80E3-E25F-A9BC5FA7EF80}"/>
              </a:ext>
            </a:extLst>
          </p:cNvPr>
          <p:cNvCxnSpPr>
            <a:cxnSpLocks/>
          </p:cNvCxnSpPr>
          <p:nvPr/>
        </p:nvCxnSpPr>
        <p:spPr>
          <a:xfrm flipV="1">
            <a:off x="6251932" y="3030079"/>
            <a:ext cx="5405330" cy="60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2FC01C6-F3FD-1209-CAB5-E6F20AC7E834}"/>
              </a:ext>
            </a:extLst>
          </p:cNvPr>
          <p:cNvCxnSpPr>
            <a:cxnSpLocks/>
          </p:cNvCxnSpPr>
          <p:nvPr/>
        </p:nvCxnSpPr>
        <p:spPr>
          <a:xfrm flipV="1">
            <a:off x="6269636" y="3758743"/>
            <a:ext cx="5316191" cy="205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32DB484-A4E0-36B1-A251-03AD2FB6E9ED}"/>
              </a:ext>
            </a:extLst>
          </p:cNvPr>
          <p:cNvSpPr txBox="1"/>
          <p:nvPr/>
        </p:nvSpPr>
        <p:spPr>
          <a:xfrm>
            <a:off x="9504073" y="5131522"/>
            <a:ext cx="2678784" cy="861774"/>
          </a:xfrm>
          <a:prstGeom prst="rect">
            <a:avLst/>
          </a:prstGeom>
          <a:solidFill>
            <a:schemeClr val="accent4">
              <a:lumMod val="60000"/>
              <a:lumOff val="40000"/>
            </a:schemeClr>
          </a:solidFill>
        </p:spPr>
        <p:txBody>
          <a:bodyPr wrap="square" rtlCol="0">
            <a:spAutoFit/>
          </a:bodyPr>
          <a:lstStyle/>
          <a:p>
            <a:pPr algn="ctr"/>
            <a:r>
              <a:rPr lang="en-NZ" sz="1400" dirty="0">
                <a:solidFill>
                  <a:schemeClr val="accent4">
                    <a:lumMod val="50000"/>
                  </a:schemeClr>
                </a:solidFill>
                <a:latin typeface="+mj-lt"/>
              </a:rPr>
              <a:t>63% </a:t>
            </a:r>
          </a:p>
          <a:p>
            <a:pPr algn="ctr"/>
            <a:r>
              <a:rPr lang="en-NZ" sz="1200" dirty="0"/>
              <a:t>of those impacted by the harassment/ bullying experienced at least one of these impacts in an ongoing way</a:t>
            </a:r>
          </a:p>
        </p:txBody>
      </p:sp>
      <p:cxnSp>
        <p:nvCxnSpPr>
          <p:cNvPr id="33" name="Straight Connector 32">
            <a:extLst>
              <a:ext uri="{FF2B5EF4-FFF2-40B4-BE49-F238E27FC236}">
                <a16:creationId xmlns:a16="http://schemas.microsoft.com/office/drawing/2014/main" id="{570A1EEF-AF74-ADF1-41D5-CFB55147F062}"/>
              </a:ext>
            </a:extLst>
          </p:cNvPr>
          <p:cNvCxnSpPr>
            <a:cxnSpLocks/>
          </p:cNvCxnSpPr>
          <p:nvPr/>
        </p:nvCxnSpPr>
        <p:spPr>
          <a:xfrm flipH="1">
            <a:off x="6278453" y="5105400"/>
            <a:ext cx="5904404" cy="15961"/>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6DDC9EE0-F450-3AEB-E955-A2360005F87B}"/>
              </a:ext>
            </a:extLst>
          </p:cNvPr>
          <p:cNvGraphicFramePr>
            <a:graphicFrameLocks noGrp="1"/>
          </p:cNvGraphicFramePr>
          <p:nvPr>
            <p:extLst>
              <p:ext uri="{D42A27DB-BD31-4B8C-83A1-F6EECF244321}">
                <p14:modId xmlns:p14="http://schemas.microsoft.com/office/powerpoint/2010/main" val="1422702650"/>
              </p:ext>
            </p:extLst>
          </p:nvPr>
        </p:nvGraphicFramePr>
        <p:xfrm>
          <a:off x="6390507" y="1559638"/>
          <a:ext cx="2854097" cy="3533708"/>
        </p:xfrm>
        <a:graphic>
          <a:graphicData uri="http://schemas.openxmlformats.org/drawingml/2006/table">
            <a:tbl>
              <a:tblPr>
                <a:tableStyleId>{5C22544A-7EE6-4342-B048-85BDC9FD1C3A}</a:tableStyleId>
              </a:tblPr>
              <a:tblGrid>
                <a:gridCol w="2854097">
                  <a:extLst>
                    <a:ext uri="{9D8B030D-6E8A-4147-A177-3AD203B41FA5}">
                      <a16:colId xmlns:a16="http://schemas.microsoft.com/office/drawing/2014/main" val="1146358688"/>
                    </a:ext>
                  </a:extLst>
                </a:gridCol>
              </a:tblGrid>
              <a:tr h="277409">
                <a:tc>
                  <a:txBody>
                    <a:bodyPr/>
                    <a:lstStyle/>
                    <a:p>
                      <a:pPr algn="r" fontAlgn="b"/>
                      <a:r>
                        <a:rPr lang="en-NZ" sz="900" b="0" i="0" u="none" strike="noStrike" dirty="0">
                          <a:solidFill>
                            <a:srgbClr val="000000"/>
                          </a:solidFill>
                          <a:effectLst/>
                          <a:latin typeface="+mn-lt"/>
                        </a:rPr>
                        <a:t>Continued to have lower confidence in myself</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619669"/>
                  </a:ext>
                </a:extLst>
              </a:tr>
              <a:tr h="179556">
                <a:tc>
                  <a:txBody>
                    <a:bodyPr/>
                    <a:lstStyle/>
                    <a:p>
                      <a:pPr algn="r" fontAlgn="b"/>
                      <a:endParaRPr lang="en-NZ" sz="9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3537902"/>
                  </a:ext>
                </a:extLst>
              </a:tr>
              <a:tr h="336072">
                <a:tc>
                  <a:txBody>
                    <a:bodyPr/>
                    <a:lstStyle/>
                    <a:p>
                      <a:pPr algn="r" fontAlgn="b"/>
                      <a:r>
                        <a:rPr lang="en-NZ" sz="1100" b="1" u="none" strike="noStrike" kern="1200" dirty="0">
                          <a:solidFill>
                            <a:schemeClr val="dk1"/>
                          </a:solidFill>
                          <a:effectLst/>
                          <a:latin typeface="+mn-lt"/>
                          <a:ea typeface="+mn-ea"/>
                          <a:cs typeface="+mn-cs"/>
                        </a:rPr>
                        <a:t>Impacted personal relationships/homelife (Nett)</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6005113"/>
                  </a:ext>
                </a:extLst>
              </a:tr>
              <a:tr h="266700">
                <a:tc>
                  <a:txBody>
                    <a:bodyPr/>
                    <a:lstStyle/>
                    <a:p>
                      <a:pPr algn="r" fontAlgn="ctr"/>
                      <a:r>
                        <a:rPr lang="en-NZ" sz="900" b="0" i="0" u="none" strike="noStrike" dirty="0">
                          <a:solidFill>
                            <a:srgbClr val="000000"/>
                          </a:solidFill>
                          <a:effectLst/>
                          <a:latin typeface="+mn-lt"/>
                        </a:rPr>
                        <a:t>It affected my homelife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0469553"/>
                  </a:ext>
                </a:extLst>
              </a:tr>
              <a:tr h="0">
                <a:tc>
                  <a:txBody>
                    <a:bodyPr/>
                    <a:lstStyle/>
                    <a:p>
                      <a:pPr algn="r" fontAlgn="ctr"/>
                      <a:r>
                        <a:rPr lang="en-NZ" sz="900" b="0" i="0" u="none" strike="noStrike" dirty="0">
                          <a:solidFill>
                            <a:srgbClr val="000000"/>
                          </a:solidFill>
                          <a:effectLst/>
                          <a:latin typeface="+mn-lt"/>
                        </a:rPr>
                        <a:t>It continued to affect my relationships, e.g. with partner/ family/ </a:t>
                      </a:r>
                      <a:r>
                        <a:rPr lang="en-NZ" sz="900" b="0" i="0" u="none" strike="noStrike" dirty="0" err="1">
                          <a:solidFill>
                            <a:srgbClr val="000000"/>
                          </a:solidFill>
                          <a:effectLst/>
                          <a:latin typeface="+mn-lt"/>
                        </a:rPr>
                        <a:t>whānau</a:t>
                      </a:r>
                      <a:r>
                        <a:rPr lang="en-NZ" sz="900" b="0" i="0" u="none" strike="noStrike" dirty="0">
                          <a:solidFill>
                            <a:srgbClr val="000000"/>
                          </a:solidFill>
                          <a:effectLst/>
                          <a:latin typeface="+mn-lt"/>
                        </a:rPr>
                        <a:t>/ friends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9272861"/>
                  </a:ext>
                </a:extLst>
              </a:tr>
              <a:tr h="132105">
                <a:tc>
                  <a:txBody>
                    <a:bodyPr/>
                    <a:lstStyle/>
                    <a:p>
                      <a:pPr algn="r" fontAlgn="b"/>
                      <a:endParaRPr lang="en-NZ" sz="900" b="0" i="0" u="none" strike="noStrike" dirty="0">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344420"/>
                  </a:ext>
                </a:extLst>
              </a:tr>
              <a:tr h="321945">
                <a:tc>
                  <a:txBody>
                    <a:bodyPr/>
                    <a:lstStyle/>
                    <a:p>
                      <a:pPr marL="0" algn="r" defTabSz="914400" rtl="0" eaLnBrk="1" fontAlgn="b" latinLnBrk="0" hangingPunct="1"/>
                      <a:r>
                        <a:rPr lang="en-NZ" sz="1100" b="1" u="none" strike="noStrike" kern="1200" dirty="0">
                          <a:solidFill>
                            <a:schemeClr val="dk1"/>
                          </a:solidFill>
                          <a:effectLst/>
                          <a:latin typeface="+mn-lt"/>
                          <a:ea typeface="+mn-ea"/>
                          <a:cs typeface="+mn-cs"/>
                        </a:rPr>
                        <a:t>Greater resilience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8521485"/>
                  </a:ext>
                </a:extLst>
              </a:tr>
              <a:tr h="302335">
                <a:tc>
                  <a:txBody>
                    <a:bodyPr/>
                    <a:lstStyle/>
                    <a:p>
                      <a:pPr algn="r" fontAlgn="ctr"/>
                      <a:r>
                        <a:rPr lang="en-NZ" sz="900" b="0" i="0" u="none" strike="noStrike" dirty="0">
                          <a:solidFill>
                            <a:srgbClr val="000000"/>
                          </a:solidFill>
                          <a:effectLst/>
                          <a:latin typeface="+mn-lt"/>
                        </a:rPr>
                        <a:t>Am stronger/more resilient/have got thicker skin****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7739346"/>
                  </a:ext>
                </a:extLst>
              </a:tr>
              <a:tr h="155490">
                <a:tc>
                  <a:txBody>
                    <a:bodyPr/>
                    <a:lstStyle/>
                    <a:p>
                      <a:pPr algn="r" fontAlgn="b"/>
                      <a:endParaRPr lang="en-NZ" sz="900" b="0" i="0" u="none" strike="noStrike">
                        <a:solidFill>
                          <a:srgbClr val="000000"/>
                        </a:solidFill>
                        <a:effectLst/>
                        <a:latin typeface="+mn-lt"/>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8044577"/>
                  </a:ext>
                </a:extLst>
              </a:tr>
              <a:tr h="273082">
                <a:tc>
                  <a:txBody>
                    <a:bodyPr/>
                    <a:lstStyle/>
                    <a:p>
                      <a:pPr algn="r" fontAlgn="ctr"/>
                      <a:r>
                        <a:rPr lang="en-NZ" sz="900" b="0" i="0" u="none" strike="noStrike" dirty="0">
                          <a:solidFill>
                            <a:srgbClr val="000000"/>
                          </a:solidFill>
                          <a:effectLst/>
                          <a:latin typeface="+mn-lt"/>
                        </a:rPr>
                        <a:t>Ongoing negative feelings*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6276192"/>
                  </a:ext>
                </a:extLst>
              </a:tr>
              <a:tr h="238125">
                <a:tc>
                  <a:txBody>
                    <a:bodyPr/>
                    <a:lstStyle/>
                    <a:p>
                      <a:pPr algn="r" fontAlgn="ctr"/>
                      <a:r>
                        <a:rPr lang="en-NZ" sz="900" b="0" i="0" u="none" strike="noStrike" dirty="0">
                          <a:solidFill>
                            <a:srgbClr val="000000"/>
                          </a:solidFill>
                          <a:effectLst/>
                          <a:latin typeface="+mn-lt"/>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9658421"/>
                  </a:ext>
                </a:extLst>
              </a:tr>
              <a:tr h="277409">
                <a:tc>
                  <a:txBody>
                    <a:bodyPr/>
                    <a:lstStyle/>
                    <a:p>
                      <a:pPr algn="r" fontAlgn="ctr"/>
                      <a:r>
                        <a:rPr lang="en-NZ" sz="900" b="0" i="0" u="none" strike="noStrike" dirty="0">
                          <a:solidFill>
                            <a:srgbClr val="000000"/>
                          </a:solidFill>
                          <a:effectLst/>
                          <a:latin typeface="+mn-lt"/>
                        </a:rPr>
                        <a:t>There were no ongoing effects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7266718"/>
                  </a:ext>
                </a:extLst>
              </a:tr>
              <a:tr h="197646">
                <a:tc>
                  <a:txBody>
                    <a:bodyPr/>
                    <a:lstStyle/>
                    <a:p>
                      <a:pPr algn="r" fontAlgn="ctr"/>
                      <a:r>
                        <a:rPr lang="en-NZ" sz="900" b="0" i="0" u="none" strike="noStrike">
                          <a:solidFill>
                            <a:srgbClr val="000000"/>
                          </a:solidFill>
                          <a:effectLst/>
                          <a:latin typeface="+mn-lt"/>
                        </a:rPr>
                        <a:t>Unsure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1767702"/>
                  </a:ext>
                </a:extLst>
              </a:tr>
              <a:tr h="277409">
                <a:tc>
                  <a:txBody>
                    <a:bodyPr/>
                    <a:lstStyle/>
                    <a:p>
                      <a:pPr algn="r" fontAlgn="ctr"/>
                      <a:r>
                        <a:rPr lang="en-NZ" sz="900" b="0" i="0" u="none" strike="noStrike" dirty="0">
                          <a:solidFill>
                            <a:srgbClr val="000000"/>
                          </a:solidFill>
                          <a:effectLst/>
                          <a:latin typeface="+mn-lt"/>
                        </a:rPr>
                        <a:t>Prefer not to answer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5840778"/>
                  </a:ext>
                </a:extLst>
              </a:tr>
            </a:tbl>
          </a:graphicData>
        </a:graphic>
      </p:graphicFrame>
    </p:spTree>
    <p:extLst>
      <p:ext uri="{BB962C8B-B14F-4D97-AF65-F5344CB8AC3E}">
        <p14:creationId xmlns:p14="http://schemas.microsoft.com/office/powerpoint/2010/main" val="1191397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71386F-F08E-D5D0-25BE-79EDAC8E9D8A}"/>
              </a:ext>
            </a:extLst>
          </p:cNvPr>
          <p:cNvSpPr>
            <a:spLocks noGrp="1"/>
          </p:cNvSpPr>
          <p:nvPr>
            <p:ph type="ftr" sz="quarter" idx="17"/>
          </p:nvPr>
        </p:nvSpPr>
        <p:spPr/>
        <p:txBody>
          <a:bodyPr/>
          <a:lstStyle/>
          <a:p>
            <a:endParaRPr lang="en-NZ" dirty="0"/>
          </a:p>
        </p:txBody>
      </p:sp>
      <p:sp>
        <p:nvSpPr>
          <p:cNvPr id="6" name="TextBox 5">
            <a:extLst>
              <a:ext uri="{FF2B5EF4-FFF2-40B4-BE49-F238E27FC236}">
                <a16:creationId xmlns:a16="http://schemas.microsoft.com/office/drawing/2014/main" id="{F4736589-3C12-EC8B-E96E-6F5BD86616AE}"/>
              </a:ext>
            </a:extLst>
          </p:cNvPr>
          <p:cNvSpPr txBox="1"/>
          <p:nvPr/>
        </p:nvSpPr>
        <p:spPr>
          <a:xfrm>
            <a:off x="3798454" y="1754394"/>
            <a:ext cx="7592291" cy="4247317"/>
          </a:xfrm>
          <a:prstGeom prst="rect">
            <a:avLst/>
          </a:prstGeom>
          <a:noFill/>
        </p:spPr>
        <p:txBody>
          <a:bodyPr wrap="square">
            <a:spAutoFit/>
          </a:bodyPr>
          <a:lstStyle/>
          <a:p>
            <a:r>
              <a:rPr lang="en-NZ" i="1" dirty="0"/>
              <a:t>“My boss was bullying from day one. He excluded me, made me feel uncomfortable, and told me I was unpleasant to work with. He frequently brought up past incidents that were irrelevant or previously dealt with solely to make me feel guilty, upset or stressed…</a:t>
            </a:r>
          </a:p>
          <a:p>
            <a:endParaRPr lang="en-NZ" i="1" dirty="0"/>
          </a:p>
          <a:p>
            <a:r>
              <a:rPr lang="en-NZ" i="1" dirty="0"/>
              <a:t>…This has impacted my life severely. At the time I isolated myself from friends and family, stopped eating well, and barely slept. I would leave work every day and start crying. Thinking about going to work the next day caused me to have panic attacks. It has continued to affect me even 3 years later. I find it difficult to work full time hours, or with male bosses. I find any small change at work triggering. I have panic attacks at the thought of going to a job, even if I find my workplace to be pleasant. I have had to take month long breaks annually to deal with the PTSD. I am on anti-anxiety medication so that I can function.” </a:t>
            </a:r>
            <a:r>
              <a:rPr lang="en-NZ" dirty="0"/>
              <a:t> 20-29 year old, another gender, NZ European, who was working in the accommodation and food services sector</a:t>
            </a:r>
          </a:p>
        </p:txBody>
      </p:sp>
      <p:sp>
        <p:nvSpPr>
          <p:cNvPr id="8" name="Rectangle 7">
            <a:extLst>
              <a:ext uri="{FF2B5EF4-FFF2-40B4-BE49-F238E27FC236}">
                <a16:creationId xmlns:a16="http://schemas.microsoft.com/office/drawing/2014/main" id="{18586CE4-696C-774D-E113-3902FFFD5298}"/>
              </a:ext>
            </a:extLst>
          </p:cNvPr>
          <p:cNvSpPr/>
          <p:nvPr/>
        </p:nvSpPr>
        <p:spPr>
          <a:xfrm>
            <a:off x="1" y="1439180"/>
            <a:ext cx="3426690" cy="455606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9" name="Freeform 25">
            <a:extLst>
              <a:ext uri="{FF2B5EF4-FFF2-40B4-BE49-F238E27FC236}">
                <a16:creationId xmlns:a16="http://schemas.microsoft.com/office/drawing/2014/main" id="{B88E4ABD-AA27-B9E8-6631-FC5A0E282E93}"/>
              </a:ext>
            </a:extLst>
          </p:cNvPr>
          <p:cNvSpPr>
            <a:spLocks noEditPoints="1"/>
          </p:cNvSpPr>
          <p:nvPr/>
        </p:nvSpPr>
        <p:spPr bwMode="auto">
          <a:xfrm flipH="1" flipV="1">
            <a:off x="651859" y="2620901"/>
            <a:ext cx="2122973" cy="1861095"/>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rgbClr val="FFFFFF">
              <a:alpha val="40000"/>
            </a:srgbClr>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Tree>
    <p:extLst>
      <p:ext uri="{BB962C8B-B14F-4D97-AF65-F5344CB8AC3E}">
        <p14:creationId xmlns:p14="http://schemas.microsoft.com/office/powerpoint/2010/main" val="148021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40000" y="2654953"/>
            <a:ext cx="3492000" cy="461665"/>
          </a:xfrm>
        </p:spPr>
        <p:txBody>
          <a:bodyPr/>
          <a:lstStyle/>
          <a:p>
            <a:r>
              <a:rPr lang="en-NZ" dirty="0"/>
              <a:t>SUMMARY</a:t>
            </a:r>
          </a:p>
        </p:txBody>
      </p:sp>
      <p:sp>
        <p:nvSpPr>
          <p:cNvPr id="11" name="Text Placeholder 10"/>
          <p:cNvSpPr>
            <a:spLocks noGrp="1"/>
          </p:cNvSpPr>
          <p:nvPr>
            <p:ph type="body" sz="quarter" idx="10"/>
          </p:nvPr>
        </p:nvSpPr>
        <p:spPr/>
        <p:txBody>
          <a:bodyPr/>
          <a:lstStyle/>
          <a:p>
            <a:r>
              <a:rPr lang="en-NZ" dirty="0"/>
              <a:t>1</a:t>
            </a:r>
          </a:p>
        </p:txBody>
      </p:sp>
      <p:sp>
        <p:nvSpPr>
          <p:cNvPr id="6" name="Freeform 5">
            <a:extLst>
              <a:ext uri="{FF2B5EF4-FFF2-40B4-BE49-F238E27FC236}">
                <a16:creationId xmlns:a16="http://schemas.microsoft.com/office/drawing/2014/main" id="{4B26623F-3027-43B5-97DB-3531046895BF}"/>
              </a:ext>
            </a:extLst>
          </p:cNvPr>
          <p:cNvSpPr>
            <a:spLocks noEditPoints="1"/>
          </p:cNvSpPr>
          <p:nvPr/>
        </p:nvSpPr>
        <p:spPr bwMode="auto">
          <a:xfrm>
            <a:off x="83248" y="0"/>
            <a:ext cx="5913554" cy="5971032"/>
          </a:xfrm>
          <a:custGeom>
            <a:avLst/>
            <a:gdLst>
              <a:gd name="T0" fmla="*/ 468 w 653"/>
              <a:gd name="T1" fmla="*/ 423 h 659"/>
              <a:gd name="T2" fmla="*/ 432 w 653"/>
              <a:gd name="T3" fmla="*/ 415 h 659"/>
              <a:gd name="T4" fmla="*/ 398 w 653"/>
              <a:gd name="T5" fmla="*/ 380 h 659"/>
              <a:gd name="T6" fmla="*/ 456 w 653"/>
              <a:gd name="T7" fmla="*/ 228 h 659"/>
              <a:gd name="T8" fmla="*/ 228 w 653"/>
              <a:gd name="T9" fmla="*/ 0 h 659"/>
              <a:gd name="T10" fmla="*/ 0 w 653"/>
              <a:gd name="T11" fmla="*/ 228 h 659"/>
              <a:gd name="T12" fmla="*/ 228 w 653"/>
              <a:gd name="T13" fmla="*/ 456 h 659"/>
              <a:gd name="T14" fmla="*/ 377 w 653"/>
              <a:gd name="T15" fmla="*/ 401 h 659"/>
              <a:gd name="T16" fmla="*/ 412 w 653"/>
              <a:gd name="T17" fmla="*/ 436 h 659"/>
              <a:gd name="T18" fmla="*/ 420 w 653"/>
              <a:gd name="T19" fmla="*/ 471 h 659"/>
              <a:gd name="T20" fmla="*/ 605 w 653"/>
              <a:gd name="T21" fmla="*/ 659 h 659"/>
              <a:gd name="T22" fmla="*/ 653 w 653"/>
              <a:gd name="T23" fmla="*/ 610 h 659"/>
              <a:gd name="T24" fmla="*/ 468 w 653"/>
              <a:gd name="T25" fmla="*/ 423 h 659"/>
              <a:gd name="T26" fmla="*/ 29 w 653"/>
              <a:gd name="T27" fmla="*/ 228 h 659"/>
              <a:gd name="T28" fmla="*/ 228 w 653"/>
              <a:gd name="T29" fmla="*/ 29 h 659"/>
              <a:gd name="T30" fmla="*/ 427 w 653"/>
              <a:gd name="T31" fmla="*/ 228 h 659"/>
              <a:gd name="T32" fmla="*/ 228 w 653"/>
              <a:gd name="T33" fmla="*/ 427 h 659"/>
              <a:gd name="T34" fmla="*/ 29 w 653"/>
              <a:gd name="T35" fmla="*/ 228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659">
                <a:moveTo>
                  <a:pt x="468" y="423"/>
                </a:moveTo>
                <a:cubicBezTo>
                  <a:pt x="458" y="413"/>
                  <a:pt x="444" y="411"/>
                  <a:pt x="432" y="415"/>
                </a:cubicBezTo>
                <a:cubicBezTo>
                  <a:pt x="398" y="380"/>
                  <a:pt x="398" y="380"/>
                  <a:pt x="398" y="380"/>
                </a:cubicBezTo>
                <a:cubicBezTo>
                  <a:pt x="434" y="340"/>
                  <a:pt x="456" y="287"/>
                  <a:pt x="456" y="228"/>
                </a:cubicBezTo>
                <a:cubicBezTo>
                  <a:pt x="456" y="102"/>
                  <a:pt x="354" y="0"/>
                  <a:pt x="228" y="0"/>
                </a:cubicBezTo>
                <a:cubicBezTo>
                  <a:pt x="103" y="0"/>
                  <a:pt x="0" y="102"/>
                  <a:pt x="0" y="228"/>
                </a:cubicBezTo>
                <a:cubicBezTo>
                  <a:pt x="0" y="354"/>
                  <a:pt x="103" y="456"/>
                  <a:pt x="228" y="456"/>
                </a:cubicBezTo>
                <a:cubicBezTo>
                  <a:pt x="285" y="456"/>
                  <a:pt x="337" y="435"/>
                  <a:pt x="377" y="401"/>
                </a:cubicBezTo>
                <a:cubicBezTo>
                  <a:pt x="412" y="436"/>
                  <a:pt x="412" y="436"/>
                  <a:pt x="412" y="436"/>
                </a:cubicBezTo>
                <a:cubicBezTo>
                  <a:pt x="408" y="448"/>
                  <a:pt x="411" y="461"/>
                  <a:pt x="420" y="471"/>
                </a:cubicBezTo>
                <a:cubicBezTo>
                  <a:pt x="605" y="659"/>
                  <a:pt x="605" y="659"/>
                  <a:pt x="605" y="659"/>
                </a:cubicBezTo>
                <a:cubicBezTo>
                  <a:pt x="653" y="610"/>
                  <a:pt x="653" y="610"/>
                  <a:pt x="653" y="610"/>
                </a:cubicBezTo>
                <a:lnTo>
                  <a:pt x="468" y="423"/>
                </a:lnTo>
                <a:close/>
                <a:moveTo>
                  <a:pt x="29" y="228"/>
                </a:moveTo>
                <a:cubicBezTo>
                  <a:pt x="29" y="119"/>
                  <a:pt x="119" y="29"/>
                  <a:pt x="228" y="29"/>
                </a:cubicBezTo>
                <a:cubicBezTo>
                  <a:pt x="338" y="29"/>
                  <a:pt x="427" y="119"/>
                  <a:pt x="427" y="228"/>
                </a:cubicBezTo>
                <a:cubicBezTo>
                  <a:pt x="427" y="338"/>
                  <a:pt x="338" y="427"/>
                  <a:pt x="228" y="427"/>
                </a:cubicBezTo>
                <a:cubicBezTo>
                  <a:pt x="119" y="427"/>
                  <a:pt x="29" y="338"/>
                  <a:pt x="29" y="228"/>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
        <p:nvSpPr>
          <p:cNvPr id="10" name="Freeform 9">
            <a:extLst>
              <a:ext uri="{FF2B5EF4-FFF2-40B4-BE49-F238E27FC236}">
                <a16:creationId xmlns:a16="http://schemas.microsoft.com/office/drawing/2014/main" id="{60DE1F50-A7E4-43FE-80FC-3C710D529B53}"/>
              </a:ext>
            </a:extLst>
          </p:cNvPr>
          <p:cNvSpPr>
            <a:spLocks noEditPoints="1"/>
          </p:cNvSpPr>
          <p:nvPr/>
        </p:nvSpPr>
        <p:spPr bwMode="auto">
          <a:xfrm>
            <a:off x="525971" y="1597634"/>
            <a:ext cx="3140773" cy="885787"/>
          </a:xfrm>
          <a:custGeom>
            <a:avLst/>
            <a:gdLst>
              <a:gd name="T0" fmla="*/ 188 w 1247"/>
              <a:gd name="T1" fmla="*/ 0 h 349"/>
              <a:gd name="T2" fmla="*/ 320 w 1247"/>
              <a:gd name="T3" fmla="*/ 105 h 349"/>
              <a:gd name="T4" fmla="*/ 399 w 1247"/>
              <a:gd name="T5" fmla="*/ 129 h 349"/>
              <a:gd name="T6" fmla="*/ 865 w 1247"/>
              <a:gd name="T7" fmla="*/ 129 h 349"/>
              <a:gd name="T8" fmla="*/ 865 w 1247"/>
              <a:gd name="T9" fmla="*/ 114 h 349"/>
              <a:gd name="T10" fmla="*/ 960 w 1247"/>
              <a:gd name="T11" fmla="*/ 114 h 349"/>
              <a:gd name="T12" fmla="*/ 960 w 1247"/>
              <a:gd name="T13" fmla="*/ 129 h 349"/>
              <a:gd name="T14" fmla="*/ 1209 w 1247"/>
              <a:gd name="T15" fmla="*/ 129 h 349"/>
              <a:gd name="T16" fmla="*/ 1209 w 1247"/>
              <a:gd name="T17" fmla="*/ 187 h 349"/>
              <a:gd name="T18" fmla="*/ 1143 w 1247"/>
              <a:gd name="T19" fmla="*/ 187 h 349"/>
              <a:gd name="T20" fmla="*/ 1143 w 1247"/>
              <a:gd name="T21" fmla="*/ 325 h 349"/>
              <a:gd name="T22" fmla="*/ 1089 w 1247"/>
              <a:gd name="T23" fmla="*/ 325 h 349"/>
              <a:gd name="T24" fmla="*/ 1089 w 1247"/>
              <a:gd name="T25" fmla="*/ 266 h 349"/>
              <a:gd name="T26" fmla="*/ 1060 w 1247"/>
              <a:gd name="T27" fmla="*/ 266 h 349"/>
              <a:gd name="T28" fmla="*/ 1060 w 1247"/>
              <a:gd name="T29" fmla="*/ 312 h 349"/>
              <a:gd name="T30" fmla="*/ 992 w 1247"/>
              <a:gd name="T31" fmla="*/ 314 h 349"/>
              <a:gd name="T32" fmla="*/ 992 w 1247"/>
              <a:gd name="T33" fmla="*/ 187 h 349"/>
              <a:gd name="T34" fmla="*/ 960 w 1247"/>
              <a:gd name="T35" fmla="*/ 187 h 349"/>
              <a:gd name="T36" fmla="*/ 960 w 1247"/>
              <a:gd name="T37" fmla="*/ 202 h 349"/>
              <a:gd name="T38" fmla="*/ 865 w 1247"/>
              <a:gd name="T39" fmla="*/ 202 h 349"/>
              <a:gd name="T40" fmla="*/ 865 w 1247"/>
              <a:gd name="T41" fmla="*/ 187 h 349"/>
              <a:gd name="T42" fmla="*/ 399 w 1247"/>
              <a:gd name="T43" fmla="*/ 187 h 349"/>
              <a:gd name="T44" fmla="*/ 317 w 1247"/>
              <a:gd name="T45" fmla="*/ 221 h 349"/>
              <a:gd name="T46" fmla="*/ 87 w 1247"/>
              <a:gd name="T47" fmla="*/ 268 h 349"/>
              <a:gd name="T48" fmla="*/ 188 w 1247"/>
              <a:gd name="T49" fmla="*/ 0 h 349"/>
              <a:gd name="T50" fmla="*/ 245 w 1247"/>
              <a:gd name="T51" fmla="*/ 86 h 349"/>
              <a:gd name="T52" fmla="*/ 105 w 1247"/>
              <a:gd name="T53" fmla="*/ 158 h 349"/>
              <a:gd name="T54" fmla="*/ 245 w 1247"/>
              <a:gd name="T55" fmla="*/ 230 h 349"/>
              <a:gd name="T56" fmla="*/ 245 w 1247"/>
              <a:gd name="T57" fmla="*/ 8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7" h="349">
                <a:moveTo>
                  <a:pt x="188" y="0"/>
                </a:moveTo>
                <a:cubicBezTo>
                  <a:pt x="251" y="0"/>
                  <a:pt x="302" y="46"/>
                  <a:pt x="320" y="105"/>
                </a:cubicBezTo>
                <a:cubicBezTo>
                  <a:pt x="358" y="105"/>
                  <a:pt x="399" y="86"/>
                  <a:pt x="399" y="129"/>
                </a:cubicBezTo>
                <a:cubicBezTo>
                  <a:pt x="865" y="129"/>
                  <a:pt x="865" y="129"/>
                  <a:pt x="865" y="129"/>
                </a:cubicBezTo>
                <a:cubicBezTo>
                  <a:pt x="865" y="114"/>
                  <a:pt x="865" y="114"/>
                  <a:pt x="865" y="114"/>
                </a:cubicBezTo>
                <a:cubicBezTo>
                  <a:pt x="960" y="114"/>
                  <a:pt x="960" y="114"/>
                  <a:pt x="960" y="114"/>
                </a:cubicBezTo>
                <a:cubicBezTo>
                  <a:pt x="960" y="129"/>
                  <a:pt x="960" y="129"/>
                  <a:pt x="960" y="129"/>
                </a:cubicBezTo>
                <a:cubicBezTo>
                  <a:pt x="1209" y="129"/>
                  <a:pt x="1209" y="129"/>
                  <a:pt x="1209" y="129"/>
                </a:cubicBezTo>
                <a:cubicBezTo>
                  <a:pt x="1247" y="129"/>
                  <a:pt x="1247" y="187"/>
                  <a:pt x="1209" y="187"/>
                </a:cubicBezTo>
                <a:cubicBezTo>
                  <a:pt x="1143" y="187"/>
                  <a:pt x="1143" y="187"/>
                  <a:pt x="1143" y="187"/>
                </a:cubicBezTo>
                <a:cubicBezTo>
                  <a:pt x="1143" y="325"/>
                  <a:pt x="1143" y="325"/>
                  <a:pt x="1143" y="325"/>
                </a:cubicBezTo>
                <a:cubicBezTo>
                  <a:pt x="1089" y="325"/>
                  <a:pt x="1089" y="325"/>
                  <a:pt x="1089" y="325"/>
                </a:cubicBezTo>
                <a:cubicBezTo>
                  <a:pt x="1089" y="266"/>
                  <a:pt x="1089" y="266"/>
                  <a:pt x="1089" y="266"/>
                </a:cubicBezTo>
                <a:cubicBezTo>
                  <a:pt x="1060" y="266"/>
                  <a:pt x="1060" y="266"/>
                  <a:pt x="1060" y="266"/>
                </a:cubicBezTo>
                <a:cubicBezTo>
                  <a:pt x="1060" y="312"/>
                  <a:pt x="1060" y="312"/>
                  <a:pt x="1060" y="312"/>
                </a:cubicBezTo>
                <a:cubicBezTo>
                  <a:pt x="992" y="314"/>
                  <a:pt x="992" y="314"/>
                  <a:pt x="992" y="314"/>
                </a:cubicBezTo>
                <a:cubicBezTo>
                  <a:pt x="992" y="187"/>
                  <a:pt x="992" y="187"/>
                  <a:pt x="992" y="187"/>
                </a:cubicBezTo>
                <a:cubicBezTo>
                  <a:pt x="960" y="187"/>
                  <a:pt x="960" y="187"/>
                  <a:pt x="960" y="187"/>
                </a:cubicBezTo>
                <a:cubicBezTo>
                  <a:pt x="960" y="202"/>
                  <a:pt x="960" y="202"/>
                  <a:pt x="960" y="202"/>
                </a:cubicBezTo>
                <a:cubicBezTo>
                  <a:pt x="865" y="202"/>
                  <a:pt x="865" y="202"/>
                  <a:pt x="865" y="202"/>
                </a:cubicBezTo>
                <a:cubicBezTo>
                  <a:pt x="865" y="187"/>
                  <a:pt x="865" y="187"/>
                  <a:pt x="865" y="187"/>
                </a:cubicBezTo>
                <a:cubicBezTo>
                  <a:pt x="399" y="187"/>
                  <a:pt x="399" y="187"/>
                  <a:pt x="399" y="187"/>
                </a:cubicBezTo>
                <a:cubicBezTo>
                  <a:pt x="399" y="242"/>
                  <a:pt x="367" y="221"/>
                  <a:pt x="317" y="221"/>
                </a:cubicBezTo>
                <a:cubicBezTo>
                  <a:pt x="277" y="323"/>
                  <a:pt x="157" y="349"/>
                  <a:pt x="87" y="268"/>
                </a:cubicBezTo>
                <a:cubicBezTo>
                  <a:pt x="0" y="168"/>
                  <a:pt x="64" y="0"/>
                  <a:pt x="188" y="0"/>
                </a:cubicBezTo>
                <a:close/>
                <a:moveTo>
                  <a:pt x="245" y="86"/>
                </a:moveTo>
                <a:cubicBezTo>
                  <a:pt x="192" y="25"/>
                  <a:pt x="105" y="70"/>
                  <a:pt x="105" y="158"/>
                </a:cubicBezTo>
                <a:cubicBezTo>
                  <a:pt x="105" y="246"/>
                  <a:pt x="192" y="290"/>
                  <a:pt x="245" y="230"/>
                </a:cubicBezTo>
                <a:cubicBezTo>
                  <a:pt x="276" y="194"/>
                  <a:pt x="276" y="121"/>
                  <a:pt x="245" y="86"/>
                </a:cubicBezTo>
                <a:close/>
              </a:path>
            </a:pathLst>
          </a:custGeom>
          <a:solidFill>
            <a:srgbClr val="FFFFFF">
              <a:alpha val="10196"/>
            </a:srgbClr>
          </a:solidFill>
          <a:ln>
            <a:noFill/>
          </a:ln>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329124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5E6B-5A5B-4FA5-BEA3-AA48D74F98FD}"/>
              </a:ext>
            </a:extLst>
          </p:cNvPr>
          <p:cNvSpPr>
            <a:spLocks noGrp="1"/>
          </p:cNvSpPr>
          <p:nvPr>
            <p:ph type="ctrTitle"/>
          </p:nvPr>
        </p:nvSpPr>
        <p:spPr/>
        <p:txBody>
          <a:bodyPr/>
          <a:lstStyle/>
          <a:p>
            <a:r>
              <a:rPr lang="en-NZ" sz="1500" spc="0" dirty="0"/>
              <a:t>PERSONAL SITUATION AT TIME OF HARASSMENT/BULLYING </a:t>
            </a:r>
          </a:p>
        </p:txBody>
      </p:sp>
      <p:sp>
        <p:nvSpPr>
          <p:cNvPr id="4" name="Footer Placeholder 3">
            <a:extLst>
              <a:ext uri="{FF2B5EF4-FFF2-40B4-BE49-F238E27FC236}">
                <a16:creationId xmlns:a16="http://schemas.microsoft.com/office/drawing/2014/main" id="{50DD2FED-1F2A-4987-A12D-AA30D527C988}"/>
              </a:ext>
            </a:extLst>
          </p:cNvPr>
          <p:cNvSpPr>
            <a:spLocks noGrp="1"/>
          </p:cNvSpPr>
          <p:nvPr>
            <p:ph type="ftr" sz="quarter" idx="17"/>
          </p:nvPr>
        </p:nvSpPr>
        <p:spPr>
          <a:xfrm>
            <a:off x="359998" y="6247884"/>
            <a:ext cx="9098037" cy="369332"/>
          </a:xfrm>
        </p:spPr>
        <p:txBody>
          <a:bodyPr/>
          <a:lstStyle/>
          <a:p>
            <a:r>
              <a:rPr lang="en-NZ" sz="900" dirty="0"/>
              <a:t>Base: Respondents who were impacted by sexual harassment, racial harassment, or bullying in the workplace – any impact (1,513), large or extremely negative impact (512)</a:t>
            </a:r>
          </a:p>
          <a:p>
            <a:r>
              <a:rPr lang="en-NZ" sz="900" i="1" dirty="0"/>
              <a:t>Q29 Which of the following, if any, applied to you at the time you experienced the difficult situation</a:t>
            </a:r>
            <a:r>
              <a:rPr lang="en-NZ" sz="900" dirty="0"/>
              <a:t>?</a:t>
            </a:r>
          </a:p>
        </p:txBody>
      </p:sp>
      <p:sp>
        <p:nvSpPr>
          <p:cNvPr id="7" name="Rectangle 6">
            <a:extLst>
              <a:ext uri="{FF2B5EF4-FFF2-40B4-BE49-F238E27FC236}">
                <a16:creationId xmlns:a16="http://schemas.microsoft.com/office/drawing/2014/main" id="{F11E7677-5972-4B82-9E6E-C4236B2F95F4}"/>
              </a:ext>
            </a:extLst>
          </p:cNvPr>
          <p:cNvSpPr/>
          <p:nvPr/>
        </p:nvSpPr>
        <p:spPr>
          <a:xfrm>
            <a:off x="0" y="1426180"/>
            <a:ext cx="12184508"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 Placeholder 2">
            <a:extLst>
              <a:ext uri="{FF2B5EF4-FFF2-40B4-BE49-F238E27FC236}">
                <a16:creationId xmlns:a16="http://schemas.microsoft.com/office/drawing/2014/main" id="{E4284890-5DCF-4453-AE7F-BBF2DC473351}"/>
              </a:ext>
            </a:extLst>
          </p:cNvPr>
          <p:cNvSpPr txBox="1">
            <a:spLocks/>
          </p:cNvSpPr>
          <p:nvPr/>
        </p:nvSpPr>
        <p:spPr>
          <a:xfrm>
            <a:off x="2962275" y="1305444"/>
            <a:ext cx="6762750"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OTHER CIRCUMSTANCES WORKERS WERE EXPERIENCING AT TIME OF HARASSMENT/BULLYING</a:t>
            </a:r>
          </a:p>
        </p:txBody>
      </p:sp>
      <p:graphicFrame>
        <p:nvGraphicFramePr>
          <p:cNvPr id="12" name="Chart 11">
            <a:extLst>
              <a:ext uri="{FF2B5EF4-FFF2-40B4-BE49-F238E27FC236}">
                <a16:creationId xmlns:a16="http://schemas.microsoft.com/office/drawing/2014/main" id="{4A575CFD-85D4-4B5B-9A74-A77D5A4D8680}"/>
              </a:ext>
            </a:extLst>
          </p:cNvPr>
          <p:cNvGraphicFramePr/>
          <p:nvPr>
            <p:extLst>
              <p:ext uri="{D42A27DB-BD31-4B8C-83A1-F6EECF244321}">
                <p14:modId xmlns:p14="http://schemas.microsoft.com/office/powerpoint/2010/main" val="2336426514"/>
              </p:ext>
            </p:extLst>
          </p:nvPr>
        </p:nvGraphicFramePr>
        <p:xfrm>
          <a:off x="3724275" y="1958191"/>
          <a:ext cx="4284014" cy="3941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12E2EF81-1CDB-4E73-BE0E-2F99116650D4}"/>
              </a:ext>
            </a:extLst>
          </p:cNvPr>
          <p:cNvGraphicFramePr>
            <a:graphicFrameLocks noGrp="1"/>
          </p:cNvGraphicFramePr>
          <p:nvPr>
            <p:extLst>
              <p:ext uri="{D42A27DB-BD31-4B8C-83A1-F6EECF244321}">
                <p14:modId xmlns:p14="http://schemas.microsoft.com/office/powerpoint/2010/main" val="3052444927"/>
              </p:ext>
            </p:extLst>
          </p:nvPr>
        </p:nvGraphicFramePr>
        <p:xfrm>
          <a:off x="762032" y="2078182"/>
          <a:ext cx="3254564" cy="3246463"/>
        </p:xfrm>
        <a:graphic>
          <a:graphicData uri="http://schemas.openxmlformats.org/drawingml/2006/table">
            <a:tbl>
              <a:tblPr>
                <a:tableStyleId>{2D5ABB26-0587-4C30-8999-92F81FD0307C}</a:tableStyleId>
              </a:tblPr>
              <a:tblGrid>
                <a:gridCol w="3254564">
                  <a:extLst>
                    <a:ext uri="{9D8B030D-6E8A-4147-A177-3AD203B41FA5}">
                      <a16:colId xmlns:a16="http://schemas.microsoft.com/office/drawing/2014/main" val="1073632395"/>
                    </a:ext>
                  </a:extLst>
                </a:gridCol>
              </a:tblGrid>
              <a:tr h="395125">
                <a:tc>
                  <a:txBody>
                    <a:bodyPr/>
                    <a:lstStyle/>
                    <a:p>
                      <a:pPr algn="r" fontAlgn="ctr"/>
                      <a:r>
                        <a:rPr lang="en-NZ" sz="1100" u="none" strike="noStrike" dirty="0">
                          <a:effectLst/>
                        </a:rPr>
                        <a:t>I was already having mental health issues at the time of the harassment/negative behaviour</a:t>
                      </a:r>
                    </a:p>
                  </a:txBody>
                  <a:tcPr marL="9525" marR="9525" marT="9525" marB="0" anchor="ctr"/>
                </a:tc>
                <a:extLst>
                  <a:ext uri="{0D108BD9-81ED-4DB2-BD59-A6C34878D82A}">
                    <a16:rowId xmlns:a16="http://schemas.microsoft.com/office/drawing/2014/main" val="102755808"/>
                  </a:ext>
                </a:extLst>
              </a:tr>
              <a:tr h="283331">
                <a:tc>
                  <a:txBody>
                    <a:bodyPr/>
                    <a:lstStyle/>
                    <a:p>
                      <a:pPr algn="r" fontAlgn="ctr"/>
                      <a:r>
                        <a:rPr lang="en-NZ" sz="1100" u="none" strike="noStrike" dirty="0">
                          <a:effectLst/>
                        </a:rPr>
                        <a:t>I did not have a strong social or support network</a:t>
                      </a:r>
                    </a:p>
                  </a:txBody>
                  <a:tcPr marL="9525" marR="9525" marT="9525" marB="0" anchor="ctr"/>
                </a:tc>
                <a:extLst>
                  <a:ext uri="{0D108BD9-81ED-4DB2-BD59-A6C34878D82A}">
                    <a16:rowId xmlns:a16="http://schemas.microsoft.com/office/drawing/2014/main" val="735550617"/>
                  </a:ext>
                </a:extLst>
              </a:tr>
              <a:tr h="345438">
                <a:tc>
                  <a:txBody>
                    <a:bodyPr/>
                    <a:lstStyle/>
                    <a:p>
                      <a:pPr algn="r" fontAlgn="ctr"/>
                      <a:r>
                        <a:rPr lang="en-NZ" sz="1100" u="none" strike="noStrike" dirty="0">
                          <a:effectLst/>
                        </a:rPr>
                        <a:t>I was struggling to meet my basic needs (e.g., rent, food, heating) with my income</a:t>
                      </a:r>
                      <a:endParaRPr lang="en-NZ"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93851439"/>
                  </a:ext>
                </a:extLst>
              </a:tr>
              <a:tr h="276351">
                <a:tc>
                  <a:txBody>
                    <a:bodyPr/>
                    <a:lstStyle/>
                    <a:p>
                      <a:pPr algn="r" fontAlgn="ctr"/>
                      <a:r>
                        <a:rPr lang="en-NZ" sz="1100" u="none" strike="noStrike" dirty="0">
                          <a:effectLst/>
                        </a:rPr>
                        <a:t>I was also studying at the time</a:t>
                      </a:r>
                    </a:p>
                  </a:txBody>
                  <a:tcPr marL="9525" marR="9525" marT="9525" marB="0" anchor="ctr"/>
                </a:tc>
                <a:extLst>
                  <a:ext uri="{0D108BD9-81ED-4DB2-BD59-A6C34878D82A}">
                    <a16:rowId xmlns:a16="http://schemas.microsoft.com/office/drawing/2014/main" val="88723049"/>
                  </a:ext>
                </a:extLst>
              </a:tr>
              <a:tr h="353064">
                <a:tc>
                  <a:txBody>
                    <a:bodyPr/>
                    <a:lstStyle/>
                    <a:p>
                      <a:pPr algn="r" fontAlgn="ctr"/>
                      <a:r>
                        <a:rPr lang="en-NZ" sz="1100" u="none" strike="noStrike" dirty="0">
                          <a:effectLst/>
                        </a:rPr>
                        <a:t>I was not fluent in English </a:t>
                      </a:r>
                    </a:p>
                  </a:txBody>
                  <a:tcPr marL="9525" marR="9525" marT="9525" marB="0" anchor="ctr"/>
                </a:tc>
                <a:extLst>
                  <a:ext uri="{0D108BD9-81ED-4DB2-BD59-A6C34878D82A}">
                    <a16:rowId xmlns:a16="http://schemas.microsoft.com/office/drawing/2014/main" val="1855653955"/>
                  </a:ext>
                </a:extLst>
              </a:tr>
              <a:tr h="40640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1100" u="none" strike="noStrike" dirty="0">
                          <a:effectLst/>
                        </a:rPr>
                        <a:t>I had been living in Aotearoa New Zealand for less than a year</a:t>
                      </a:r>
                    </a:p>
                  </a:txBody>
                  <a:tcPr marL="9525" marR="9525" marT="9525" marB="0" anchor="ctr"/>
                </a:tc>
                <a:extLst>
                  <a:ext uri="{0D108BD9-81ED-4DB2-BD59-A6C34878D82A}">
                    <a16:rowId xmlns:a16="http://schemas.microsoft.com/office/drawing/2014/main" val="2771878807"/>
                  </a:ext>
                </a:extLst>
              </a:tr>
              <a:tr h="252256">
                <a:tc>
                  <a:txBody>
                    <a:bodyPr/>
                    <a:lstStyle/>
                    <a:p>
                      <a:pPr algn="r" fontAlgn="ctr"/>
                      <a:r>
                        <a:rPr lang="en-NZ" sz="1100" u="none" strike="noStrike" dirty="0">
                          <a:effectLst/>
                        </a:rPr>
                        <a:t>I was working on a temporary work visa</a:t>
                      </a:r>
                    </a:p>
                  </a:txBody>
                  <a:tcPr marL="9525" marR="9525" marT="9525" marB="0" anchor="ctr"/>
                </a:tc>
                <a:extLst>
                  <a:ext uri="{0D108BD9-81ED-4DB2-BD59-A6C34878D82A}">
                    <a16:rowId xmlns:a16="http://schemas.microsoft.com/office/drawing/2014/main" val="2012761566"/>
                  </a:ext>
                </a:extLst>
              </a:tr>
              <a:tr h="374194">
                <a:tc>
                  <a:txBody>
                    <a:bodyPr/>
                    <a:lstStyle/>
                    <a:p>
                      <a:pPr algn="r" fontAlgn="ctr"/>
                      <a:r>
                        <a:rPr lang="en-NZ" sz="1100" u="none" strike="noStrike" dirty="0">
                          <a:effectLst/>
                        </a:rPr>
                        <a:t>I had an impairment or disability</a:t>
                      </a:r>
                    </a:p>
                  </a:txBody>
                  <a:tcPr marL="9525" marR="9525" marT="9525" marB="0" anchor="ctr"/>
                </a:tc>
                <a:extLst>
                  <a:ext uri="{0D108BD9-81ED-4DB2-BD59-A6C34878D82A}">
                    <a16:rowId xmlns:a16="http://schemas.microsoft.com/office/drawing/2014/main" val="2478774427"/>
                  </a:ext>
                </a:extLst>
              </a:tr>
              <a:tr h="276351">
                <a:tc>
                  <a:txBody>
                    <a:bodyPr/>
                    <a:lstStyle/>
                    <a:p>
                      <a:pPr algn="r" fontAlgn="ctr"/>
                      <a:r>
                        <a:rPr lang="en-NZ" sz="1100" u="none" strike="noStrike" dirty="0">
                          <a:effectLst/>
                        </a:rPr>
                        <a:t>I was working without a contract or doing a “cash job”</a:t>
                      </a:r>
                    </a:p>
                  </a:txBody>
                  <a:tcPr marL="9525" marR="9525" marT="9525" marB="0" anchor="ctr"/>
                </a:tc>
                <a:extLst>
                  <a:ext uri="{0D108BD9-81ED-4DB2-BD59-A6C34878D82A}">
                    <a16:rowId xmlns:a16="http://schemas.microsoft.com/office/drawing/2014/main" val="141803120"/>
                  </a:ext>
                </a:extLst>
              </a:tr>
              <a:tr h="283953">
                <a:tc>
                  <a:txBody>
                    <a:bodyPr/>
                    <a:lstStyle/>
                    <a:p>
                      <a:pPr algn="r" fontAlgn="ctr"/>
                      <a:r>
                        <a:rPr lang="en-NZ" sz="1100" u="none" strike="noStrike" dirty="0">
                          <a:effectLst/>
                        </a:rPr>
                        <a:t>None of these</a:t>
                      </a:r>
                    </a:p>
                  </a:txBody>
                  <a:tcPr marL="9525" marR="9525" marT="9525" marB="0" anchor="ctr"/>
                </a:tc>
                <a:extLst>
                  <a:ext uri="{0D108BD9-81ED-4DB2-BD59-A6C34878D82A}">
                    <a16:rowId xmlns:a16="http://schemas.microsoft.com/office/drawing/2014/main" val="1116785965"/>
                  </a:ext>
                </a:extLst>
              </a:tr>
            </a:tbl>
          </a:graphicData>
        </a:graphic>
      </p:graphicFrame>
      <p:sp>
        <p:nvSpPr>
          <p:cNvPr id="16" name="Text Placeholder 2">
            <a:extLst>
              <a:ext uri="{FF2B5EF4-FFF2-40B4-BE49-F238E27FC236}">
                <a16:creationId xmlns:a16="http://schemas.microsoft.com/office/drawing/2014/main" id="{B38D03BA-C2BD-4F28-95FD-582112FCF522}"/>
              </a:ext>
            </a:extLst>
          </p:cNvPr>
          <p:cNvSpPr txBox="1">
            <a:spLocks/>
          </p:cNvSpPr>
          <p:nvPr/>
        </p:nvSpPr>
        <p:spPr>
          <a:xfrm>
            <a:off x="521925" y="1638300"/>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grpSp>
        <p:nvGrpSpPr>
          <p:cNvPr id="17" name="Group 16">
            <a:extLst>
              <a:ext uri="{FF2B5EF4-FFF2-40B4-BE49-F238E27FC236}">
                <a16:creationId xmlns:a16="http://schemas.microsoft.com/office/drawing/2014/main" id="{232857D0-404E-B9FF-7C0B-F65C646B8887}"/>
              </a:ext>
            </a:extLst>
          </p:cNvPr>
          <p:cNvGrpSpPr/>
          <p:nvPr/>
        </p:nvGrpSpPr>
        <p:grpSpPr>
          <a:xfrm>
            <a:off x="4184350" y="5779731"/>
            <a:ext cx="3935209" cy="256795"/>
            <a:chOff x="4462106" y="5556333"/>
            <a:chExt cx="3935209" cy="256795"/>
          </a:xfrm>
        </p:grpSpPr>
        <p:grpSp>
          <p:nvGrpSpPr>
            <p:cNvPr id="18" name="Group 17">
              <a:extLst>
                <a:ext uri="{FF2B5EF4-FFF2-40B4-BE49-F238E27FC236}">
                  <a16:creationId xmlns:a16="http://schemas.microsoft.com/office/drawing/2014/main" id="{58DFBBD9-86CA-DB8F-10C4-69BFCB96A089}"/>
                </a:ext>
              </a:extLst>
            </p:cNvPr>
            <p:cNvGrpSpPr/>
            <p:nvPr/>
          </p:nvGrpSpPr>
          <p:grpSpPr>
            <a:xfrm>
              <a:off x="4462106" y="5556333"/>
              <a:ext cx="1502560" cy="253916"/>
              <a:chOff x="4462106" y="5556333"/>
              <a:chExt cx="1502560" cy="253916"/>
            </a:xfrm>
          </p:grpSpPr>
          <p:sp>
            <p:nvSpPr>
              <p:cNvPr id="22" name="Rectangle 21">
                <a:extLst>
                  <a:ext uri="{FF2B5EF4-FFF2-40B4-BE49-F238E27FC236}">
                    <a16:creationId xmlns:a16="http://schemas.microsoft.com/office/drawing/2014/main" id="{A0E81D2D-0B31-6D00-CB9A-6A0EC90D41D6}"/>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TextBox 22">
                <a:extLst>
                  <a:ext uri="{FF2B5EF4-FFF2-40B4-BE49-F238E27FC236}">
                    <a16:creationId xmlns:a16="http://schemas.microsoft.com/office/drawing/2014/main" id="{392E1446-E345-A4FD-9496-7853A7EF087C}"/>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19" name="Group 18">
              <a:extLst>
                <a:ext uri="{FF2B5EF4-FFF2-40B4-BE49-F238E27FC236}">
                  <a16:creationId xmlns:a16="http://schemas.microsoft.com/office/drawing/2014/main" id="{02B57CF0-5B4B-DE70-793E-BAC4406D7217}"/>
                </a:ext>
              </a:extLst>
            </p:cNvPr>
            <p:cNvGrpSpPr/>
            <p:nvPr/>
          </p:nvGrpSpPr>
          <p:grpSpPr>
            <a:xfrm>
              <a:off x="6016192" y="5559212"/>
              <a:ext cx="2381123" cy="253916"/>
              <a:chOff x="6016192" y="5559212"/>
              <a:chExt cx="2381123" cy="253916"/>
            </a:xfrm>
          </p:grpSpPr>
          <p:sp>
            <p:nvSpPr>
              <p:cNvPr id="20" name="Rectangle 19">
                <a:extLst>
                  <a:ext uri="{FF2B5EF4-FFF2-40B4-BE49-F238E27FC236}">
                    <a16:creationId xmlns:a16="http://schemas.microsoft.com/office/drawing/2014/main" id="{162D05DA-760D-4516-0C09-90C7641F1E57}"/>
                  </a:ext>
                </a:extLst>
              </p:cNvPr>
              <p:cNvSpPr/>
              <p:nvPr/>
            </p:nvSpPr>
            <p:spPr>
              <a:xfrm>
                <a:off x="6016192" y="56311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87462B75-72E6-8723-224E-4B1F419718DA}"/>
                  </a:ext>
                </a:extLst>
              </p:cNvPr>
              <p:cNvSpPr txBox="1"/>
              <p:nvPr/>
            </p:nvSpPr>
            <p:spPr>
              <a:xfrm>
                <a:off x="6085280" y="5559212"/>
                <a:ext cx="2312035" cy="253916"/>
              </a:xfrm>
              <a:prstGeom prst="rect">
                <a:avLst/>
              </a:prstGeom>
              <a:noFill/>
            </p:spPr>
            <p:txBody>
              <a:bodyPr wrap="square" rtlCol="0">
                <a:spAutoFit/>
              </a:bodyPr>
              <a:lstStyle/>
              <a:p>
                <a:r>
                  <a:rPr lang="en-NZ" sz="1050" dirty="0"/>
                  <a:t>Large or extremely negative impact</a:t>
                </a:r>
              </a:p>
            </p:txBody>
          </p:sp>
        </p:grpSp>
      </p:grpSp>
      <p:sp>
        <p:nvSpPr>
          <p:cNvPr id="6" name="Text Placeholder 5">
            <a:extLst>
              <a:ext uri="{FF2B5EF4-FFF2-40B4-BE49-F238E27FC236}">
                <a16:creationId xmlns:a16="http://schemas.microsoft.com/office/drawing/2014/main" id="{9DF3E01F-D7B1-2C06-A891-34B2E5775198}"/>
              </a:ext>
            </a:extLst>
          </p:cNvPr>
          <p:cNvSpPr>
            <a:spLocks noGrp="1"/>
          </p:cNvSpPr>
          <p:nvPr>
            <p:ph type="body" sz="quarter" idx="15"/>
          </p:nvPr>
        </p:nvSpPr>
        <p:spPr/>
        <p:txBody>
          <a:bodyPr>
            <a:normAutofit lnSpcReduction="10000"/>
          </a:bodyPr>
          <a:lstStyle/>
          <a:p>
            <a:r>
              <a:rPr lang="en-NZ" dirty="0"/>
              <a:t>The majority of workers (62%) were </a:t>
            </a:r>
            <a:r>
              <a:rPr lang="en-NZ" u="sng" dirty="0"/>
              <a:t>not</a:t>
            </a:r>
            <a:r>
              <a:rPr lang="en-NZ" dirty="0"/>
              <a:t> subject to any unrelated circumstances that may have made the bullying/harassment more difficult to cope with.  For the 38% who were subject to at least one circumstance that may have affected their ability to cope, mental health issues, a lack of support networks, and financial struggles were most common.</a:t>
            </a:r>
          </a:p>
        </p:txBody>
      </p:sp>
      <p:sp>
        <p:nvSpPr>
          <p:cNvPr id="45" name="Rectangle 44">
            <a:extLst>
              <a:ext uri="{FF2B5EF4-FFF2-40B4-BE49-F238E27FC236}">
                <a16:creationId xmlns:a16="http://schemas.microsoft.com/office/drawing/2014/main" id="{C1218D6B-7A1D-615B-0582-269C6AF66CCD}"/>
              </a:ext>
            </a:extLst>
          </p:cNvPr>
          <p:cNvSpPr/>
          <p:nvPr/>
        </p:nvSpPr>
        <p:spPr>
          <a:xfrm>
            <a:off x="8344736" y="1618102"/>
            <a:ext cx="3523414" cy="19986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46" name="Rectangle 45">
            <a:extLst>
              <a:ext uri="{FF2B5EF4-FFF2-40B4-BE49-F238E27FC236}">
                <a16:creationId xmlns:a16="http://schemas.microsoft.com/office/drawing/2014/main" id="{00BA31C8-4C68-C287-E481-B15D8F6A2588}"/>
              </a:ext>
            </a:extLst>
          </p:cNvPr>
          <p:cNvSpPr/>
          <p:nvPr/>
        </p:nvSpPr>
        <p:spPr>
          <a:xfrm>
            <a:off x="8344736" y="3770094"/>
            <a:ext cx="3523414" cy="19986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47" name="TextBox 46">
            <a:extLst>
              <a:ext uri="{FF2B5EF4-FFF2-40B4-BE49-F238E27FC236}">
                <a16:creationId xmlns:a16="http://schemas.microsoft.com/office/drawing/2014/main" id="{D8C21D85-1C37-A6EC-95AA-D2AB86239960}"/>
              </a:ext>
            </a:extLst>
          </p:cNvPr>
          <p:cNvSpPr txBox="1"/>
          <p:nvPr/>
        </p:nvSpPr>
        <p:spPr>
          <a:xfrm>
            <a:off x="8215014" y="1830778"/>
            <a:ext cx="2059709" cy="707886"/>
          </a:xfrm>
          <a:prstGeom prst="rect">
            <a:avLst/>
          </a:prstGeom>
          <a:noFill/>
        </p:spPr>
        <p:txBody>
          <a:bodyPr wrap="square" rtlCol="0">
            <a:spAutoFit/>
          </a:bodyPr>
          <a:lstStyle/>
          <a:p>
            <a:pPr algn="ctr"/>
            <a:r>
              <a:rPr lang="en-NZ" sz="4000" dirty="0">
                <a:latin typeface="+mj-lt"/>
              </a:rPr>
              <a:t>38%</a:t>
            </a:r>
          </a:p>
        </p:txBody>
      </p:sp>
      <p:sp>
        <p:nvSpPr>
          <p:cNvPr id="48" name="TextBox 47">
            <a:extLst>
              <a:ext uri="{FF2B5EF4-FFF2-40B4-BE49-F238E27FC236}">
                <a16:creationId xmlns:a16="http://schemas.microsoft.com/office/drawing/2014/main" id="{7A58D54A-B62D-FBD6-C840-6418ADD63228}"/>
              </a:ext>
            </a:extLst>
          </p:cNvPr>
          <p:cNvSpPr txBox="1"/>
          <p:nvPr/>
        </p:nvSpPr>
        <p:spPr>
          <a:xfrm>
            <a:off x="8231667" y="3990033"/>
            <a:ext cx="2059709" cy="707886"/>
          </a:xfrm>
          <a:prstGeom prst="rect">
            <a:avLst/>
          </a:prstGeom>
          <a:noFill/>
        </p:spPr>
        <p:txBody>
          <a:bodyPr wrap="square" rtlCol="0">
            <a:spAutoFit/>
          </a:bodyPr>
          <a:lstStyle/>
          <a:p>
            <a:pPr algn="ctr"/>
            <a:r>
              <a:rPr lang="en-NZ" sz="4000" dirty="0">
                <a:latin typeface="+mj-lt"/>
              </a:rPr>
              <a:t>47%</a:t>
            </a:r>
          </a:p>
        </p:txBody>
      </p:sp>
      <p:sp>
        <p:nvSpPr>
          <p:cNvPr id="49" name="Rectangle 48">
            <a:extLst>
              <a:ext uri="{FF2B5EF4-FFF2-40B4-BE49-F238E27FC236}">
                <a16:creationId xmlns:a16="http://schemas.microsoft.com/office/drawing/2014/main" id="{F77ACFB1-2A02-03B6-C66F-4C35D43549A5}"/>
              </a:ext>
            </a:extLst>
          </p:cNvPr>
          <p:cNvSpPr/>
          <p:nvPr/>
        </p:nvSpPr>
        <p:spPr>
          <a:xfrm>
            <a:off x="8433974" y="3797701"/>
            <a:ext cx="2333681"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LARGE OR EXTREMELY NEGATIVE IMPACT</a:t>
            </a:r>
          </a:p>
        </p:txBody>
      </p:sp>
      <p:sp>
        <p:nvSpPr>
          <p:cNvPr id="50" name="Rectangle 49">
            <a:extLst>
              <a:ext uri="{FF2B5EF4-FFF2-40B4-BE49-F238E27FC236}">
                <a16:creationId xmlns:a16="http://schemas.microsoft.com/office/drawing/2014/main" id="{3EC10E00-ABA1-51A9-AFCA-6FF3A00DEDD5}"/>
              </a:ext>
            </a:extLst>
          </p:cNvPr>
          <p:cNvSpPr/>
          <p:nvPr/>
        </p:nvSpPr>
        <p:spPr>
          <a:xfrm>
            <a:off x="8433974" y="1697772"/>
            <a:ext cx="1621787"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ANY NEGATIVE IMPACT</a:t>
            </a:r>
          </a:p>
        </p:txBody>
      </p:sp>
      <p:sp>
        <p:nvSpPr>
          <p:cNvPr id="51" name="TextBox 50">
            <a:extLst>
              <a:ext uri="{FF2B5EF4-FFF2-40B4-BE49-F238E27FC236}">
                <a16:creationId xmlns:a16="http://schemas.microsoft.com/office/drawing/2014/main" id="{9A18FFE7-4B3B-EDB9-FAEE-5BB68DDE2EFE}"/>
              </a:ext>
            </a:extLst>
          </p:cNvPr>
          <p:cNvSpPr txBox="1"/>
          <p:nvPr/>
        </p:nvSpPr>
        <p:spPr>
          <a:xfrm>
            <a:off x="10045701" y="1802191"/>
            <a:ext cx="1822448" cy="1292662"/>
          </a:xfrm>
          <a:prstGeom prst="rect">
            <a:avLst/>
          </a:prstGeom>
          <a:noFill/>
        </p:spPr>
        <p:txBody>
          <a:bodyPr wrap="square" rtlCol="0">
            <a:spAutoFit/>
          </a:bodyPr>
          <a:lstStyle/>
          <a:p>
            <a:r>
              <a:rPr lang="en-NZ" sz="1300" dirty="0"/>
              <a:t>…of workers who experienced any level of negative impact were subject to at least one other circumstance at the time</a:t>
            </a:r>
          </a:p>
        </p:txBody>
      </p:sp>
      <p:sp>
        <p:nvSpPr>
          <p:cNvPr id="52" name="TextBox 51">
            <a:extLst>
              <a:ext uri="{FF2B5EF4-FFF2-40B4-BE49-F238E27FC236}">
                <a16:creationId xmlns:a16="http://schemas.microsoft.com/office/drawing/2014/main" id="{5D0BBEDF-286D-5773-C120-5A63B490673E}"/>
              </a:ext>
            </a:extLst>
          </p:cNvPr>
          <p:cNvSpPr txBox="1"/>
          <p:nvPr/>
        </p:nvSpPr>
        <p:spPr>
          <a:xfrm>
            <a:off x="10068060" y="4035225"/>
            <a:ext cx="1800089" cy="1492716"/>
          </a:xfrm>
          <a:prstGeom prst="rect">
            <a:avLst/>
          </a:prstGeom>
          <a:noFill/>
        </p:spPr>
        <p:txBody>
          <a:bodyPr wrap="square" rtlCol="0">
            <a:spAutoFit/>
          </a:bodyPr>
          <a:lstStyle/>
          <a:p>
            <a:r>
              <a:rPr lang="en-NZ" sz="1300" dirty="0"/>
              <a:t>…of workers who experienced a large or extremely negative impact were subject to at least one other circumstance at the time</a:t>
            </a:r>
          </a:p>
        </p:txBody>
      </p:sp>
      <p:sp>
        <p:nvSpPr>
          <p:cNvPr id="27" name="Rectangle 26">
            <a:extLst>
              <a:ext uri="{FF2B5EF4-FFF2-40B4-BE49-F238E27FC236}">
                <a16:creationId xmlns:a16="http://schemas.microsoft.com/office/drawing/2014/main" id="{E0FBFF04-48A9-F46C-3C0C-F9FD17DBE765}"/>
              </a:ext>
            </a:extLst>
          </p:cNvPr>
          <p:cNvSpPr/>
          <p:nvPr/>
        </p:nvSpPr>
        <p:spPr>
          <a:xfrm>
            <a:off x="8382631" y="2401885"/>
            <a:ext cx="1654080" cy="1169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NZ" sz="1000" i="1" dirty="0">
                <a:solidFill>
                  <a:schemeClr val="accent6"/>
                </a:solidFill>
              </a:rPr>
              <a:t>55% of those who were under 30 when they experienced the harassment or bullying had at least one of these circumstances that may have made it more difficult to cope.</a:t>
            </a:r>
          </a:p>
        </p:txBody>
      </p:sp>
    </p:spTree>
    <p:extLst>
      <p:ext uri="{BB962C8B-B14F-4D97-AF65-F5344CB8AC3E}">
        <p14:creationId xmlns:p14="http://schemas.microsoft.com/office/powerpoint/2010/main" val="3218364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DA821D-C88F-42D0-9FDD-C6EA68754003}"/>
              </a:ext>
            </a:extLst>
          </p:cNvPr>
          <p:cNvSpPr>
            <a:spLocks noGrp="1"/>
          </p:cNvSpPr>
          <p:nvPr>
            <p:ph type="ctrTitle"/>
          </p:nvPr>
        </p:nvSpPr>
        <p:spPr/>
        <p:txBody>
          <a:bodyPr/>
          <a:lstStyle/>
          <a:p>
            <a:r>
              <a:rPr lang="en-NZ" dirty="0"/>
              <a:t>PATHWAYS OF CARE</a:t>
            </a:r>
          </a:p>
        </p:txBody>
      </p:sp>
      <p:sp>
        <p:nvSpPr>
          <p:cNvPr id="8" name="Text Placeholder 7">
            <a:extLst>
              <a:ext uri="{FF2B5EF4-FFF2-40B4-BE49-F238E27FC236}">
                <a16:creationId xmlns:a16="http://schemas.microsoft.com/office/drawing/2014/main" id="{D2A193DD-C2DD-4490-8857-9047479D98A1}"/>
              </a:ext>
            </a:extLst>
          </p:cNvPr>
          <p:cNvSpPr>
            <a:spLocks noGrp="1"/>
          </p:cNvSpPr>
          <p:nvPr>
            <p:ph type="body" sz="quarter" idx="10"/>
          </p:nvPr>
        </p:nvSpPr>
        <p:spPr/>
        <p:txBody>
          <a:bodyPr/>
          <a:lstStyle/>
          <a:p>
            <a:r>
              <a:rPr lang="en-NZ" dirty="0"/>
              <a:t>7</a:t>
            </a:r>
          </a:p>
        </p:txBody>
      </p:sp>
    </p:spTree>
    <p:extLst>
      <p:ext uri="{BB962C8B-B14F-4D97-AF65-F5344CB8AC3E}">
        <p14:creationId xmlns:p14="http://schemas.microsoft.com/office/powerpoint/2010/main" val="247161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68D4240-7278-7E8E-E718-9DD626B572CA}"/>
              </a:ext>
            </a:extLst>
          </p:cNvPr>
          <p:cNvSpPr/>
          <p:nvPr/>
        </p:nvSpPr>
        <p:spPr>
          <a:xfrm>
            <a:off x="0" y="1439548"/>
            <a:ext cx="6094770" cy="457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34" name="Rectangle 33">
            <a:extLst>
              <a:ext uri="{FF2B5EF4-FFF2-40B4-BE49-F238E27FC236}">
                <a16:creationId xmlns:a16="http://schemas.microsoft.com/office/drawing/2014/main" id="{FBA09C6D-A91D-D39E-9C9F-5D0A9C20A2FA}"/>
              </a:ext>
            </a:extLst>
          </p:cNvPr>
          <p:cNvSpPr/>
          <p:nvPr/>
        </p:nvSpPr>
        <p:spPr>
          <a:xfrm>
            <a:off x="6098460" y="1439548"/>
            <a:ext cx="6093540" cy="457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2" name="Title 1">
            <a:extLst>
              <a:ext uri="{FF2B5EF4-FFF2-40B4-BE49-F238E27FC236}">
                <a16:creationId xmlns:a16="http://schemas.microsoft.com/office/drawing/2014/main" id="{1BBF66A7-1388-D812-23EA-B88E54619B5F}"/>
              </a:ext>
            </a:extLst>
          </p:cNvPr>
          <p:cNvSpPr>
            <a:spLocks noGrp="1"/>
          </p:cNvSpPr>
          <p:nvPr>
            <p:ph type="ctrTitle"/>
          </p:nvPr>
        </p:nvSpPr>
        <p:spPr/>
        <p:txBody>
          <a:bodyPr/>
          <a:lstStyle/>
          <a:p>
            <a:r>
              <a:rPr lang="en-NZ" sz="1500" dirty="0"/>
              <a:t>TELLING SOMEONE ABOUT THE EXPERIENCE</a:t>
            </a:r>
          </a:p>
        </p:txBody>
      </p:sp>
      <p:sp>
        <p:nvSpPr>
          <p:cNvPr id="3" name="Text Placeholder 2">
            <a:extLst>
              <a:ext uri="{FF2B5EF4-FFF2-40B4-BE49-F238E27FC236}">
                <a16:creationId xmlns:a16="http://schemas.microsoft.com/office/drawing/2014/main" id="{FA3C01A8-59CE-84B2-647F-1ED54B09C392}"/>
              </a:ext>
            </a:extLst>
          </p:cNvPr>
          <p:cNvSpPr>
            <a:spLocks noGrp="1"/>
          </p:cNvSpPr>
          <p:nvPr>
            <p:ph type="body" sz="quarter" idx="15"/>
          </p:nvPr>
        </p:nvSpPr>
        <p:spPr>
          <a:xfrm>
            <a:off x="360000" y="549332"/>
            <a:ext cx="11472000" cy="710668"/>
          </a:xfrm>
        </p:spPr>
        <p:txBody>
          <a:bodyPr>
            <a:normAutofit/>
          </a:bodyPr>
          <a:lstStyle/>
          <a:p>
            <a:r>
              <a:rPr lang="en-NZ" dirty="0"/>
              <a:t>Around three in ten workers impacted negatively by harassment or bullying don’t tell anyone about it.  Even when the impact is large or extremely negative, around one in seven keep the experience to themselves. </a:t>
            </a:r>
          </a:p>
        </p:txBody>
      </p:sp>
      <p:sp>
        <p:nvSpPr>
          <p:cNvPr id="41" name="Footer Placeholder 3">
            <a:extLst>
              <a:ext uri="{FF2B5EF4-FFF2-40B4-BE49-F238E27FC236}">
                <a16:creationId xmlns:a16="http://schemas.microsoft.com/office/drawing/2014/main" id="{A71E30F6-A0C4-3193-F2A2-374E52655B5B}"/>
              </a:ext>
            </a:extLst>
          </p:cNvPr>
          <p:cNvSpPr>
            <a:spLocks noGrp="1"/>
          </p:cNvSpPr>
          <p:nvPr>
            <p:ph type="ftr" sz="quarter" idx="17"/>
          </p:nvPr>
        </p:nvSpPr>
        <p:spPr>
          <a:xfrm>
            <a:off x="360000" y="6178634"/>
            <a:ext cx="7234600" cy="507831"/>
          </a:xfrm>
        </p:spPr>
        <p:txBody>
          <a:bodyPr/>
          <a:lstStyle/>
          <a:p>
            <a:r>
              <a:rPr lang="en-NZ" sz="900" dirty="0"/>
              <a:t>Base: Respondents who were impacted by sexual harassment, racial harassment, or bullying in the workplace – any impact (1,513), large or extremely negative impact (512)</a:t>
            </a:r>
          </a:p>
          <a:p>
            <a:r>
              <a:rPr lang="en-NZ" sz="900" i="1" dirty="0"/>
              <a:t>Q30 Did you tell anyone about the difficult situation you experienced?</a:t>
            </a:r>
          </a:p>
        </p:txBody>
      </p:sp>
      <p:graphicFrame>
        <p:nvGraphicFramePr>
          <p:cNvPr id="7" name="Chart 6">
            <a:extLst>
              <a:ext uri="{FF2B5EF4-FFF2-40B4-BE49-F238E27FC236}">
                <a16:creationId xmlns:a16="http://schemas.microsoft.com/office/drawing/2014/main" id="{7AD4EEA6-1DAC-BA5D-7EC0-225A3D4CC192}"/>
              </a:ext>
            </a:extLst>
          </p:cNvPr>
          <p:cNvGraphicFramePr/>
          <p:nvPr>
            <p:extLst>
              <p:ext uri="{D42A27DB-BD31-4B8C-83A1-F6EECF244321}">
                <p14:modId xmlns:p14="http://schemas.microsoft.com/office/powerpoint/2010/main" val="4108333536"/>
              </p:ext>
            </p:extLst>
          </p:nvPr>
        </p:nvGraphicFramePr>
        <p:xfrm>
          <a:off x="1267878" y="2409970"/>
          <a:ext cx="2768032" cy="213419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2">
            <a:extLst>
              <a:ext uri="{FF2B5EF4-FFF2-40B4-BE49-F238E27FC236}">
                <a16:creationId xmlns:a16="http://schemas.microsoft.com/office/drawing/2014/main" id="{7046A2D4-345A-7097-76DD-6DDCC80FFA4D}"/>
              </a:ext>
            </a:extLst>
          </p:cNvPr>
          <p:cNvSpPr txBox="1">
            <a:spLocks/>
          </p:cNvSpPr>
          <p:nvPr/>
        </p:nvSpPr>
        <p:spPr>
          <a:xfrm rot="16200000">
            <a:off x="-661182" y="2921303"/>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cap="all" dirty="0">
                <a:solidFill>
                  <a:schemeClr val="tx1"/>
                </a:solidFill>
              </a:rPr>
              <a:t>ANY NEGATIVE IMPACT</a:t>
            </a:r>
          </a:p>
        </p:txBody>
      </p:sp>
      <p:sp>
        <p:nvSpPr>
          <p:cNvPr id="9" name="Text Placeholder 2">
            <a:extLst>
              <a:ext uri="{FF2B5EF4-FFF2-40B4-BE49-F238E27FC236}">
                <a16:creationId xmlns:a16="http://schemas.microsoft.com/office/drawing/2014/main" id="{008E37D3-4740-C6AF-20C0-5911CEB93566}"/>
              </a:ext>
            </a:extLst>
          </p:cNvPr>
          <p:cNvSpPr txBox="1">
            <a:spLocks/>
          </p:cNvSpPr>
          <p:nvPr/>
        </p:nvSpPr>
        <p:spPr>
          <a:xfrm>
            <a:off x="3955145" y="3316161"/>
            <a:ext cx="1738997"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accent6"/>
                </a:solidFill>
                <a:latin typeface="+mj-lt"/>
                <a:cs typeface="Calibri" panose="020F0502020204030204" pitchFamily="34" charset="0"/>
              </a:rPr>
              <a:t>68% YES </a:t>
            </a:r>
            <a:endParaRPr lang="en-NZ" sz="2400" dirty="0">
              <a:solidFill>
                <a:schemeClr val="accent6"/>
              </a:solidFill>
              <a:latin typeface="+mj-lt"/>
              <a:cs typeface="Calibri" panose="020F0502020204030204" pitchFamily="34" charset="0"/>
            </a:endParaRPr>
          </a:p>
        </p:txBody>
      </p:sp>
      <p:graphicFrame>
        <p:nvGraphicFramePr>
          <p:cNvPr id="11" name="Chart 10">
            <a:extLst>
              <a:ext uri="{FF2B5EF4-FFF2-40B4-BE49-F238E27FC236}">
                <a16:creationId xmlns:a16="http://schemas.microsoft.com/office/drawing/2014/main" id="{C6A765AC-5903-4447-F6D2-184C94AD1BAA}"/>
              </a:ext>
            </a:extLst>
          </p:cNvPr>
          <p:cNvGraphicFramePr/>
          <p:nvPr>
            <p:extLst>
              <p:ext uri="{D42A27DB-BD31-4B8C-83A1-F6EECF244321}">
                <p14:modId xmlns:p14="http://schemas.microsoft.com/office/powerpoint/2010/main" val="3859633263"/>
              </p:ext>
            </p:extLst>
          </p:nvPr>
        </p:nvGraphicFramePr>
        <p:xfrm>
          <a:off x="7538961" y="2422652"/>
          <a:ext cx="2768032" cy="21341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E508E433-5C89-E310-5AD4-FD30C7007654}"/>
              </a:ext>
            </a:extLst>
          </p:cNvPr>
          <p:cNvSpPr txBox="1">
            <a:spLocks/>
          </p:cNvSpPr>
          <p:nvPr/>
        </p:nvSpPr>
        <p:spPr>
          <a:xfrm rot="16200000">
            <a:off x="5652968" y="3078052"/>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cap="all" dirty="0">
                <a:solidFill>
                  <a:schemeClr val="tx1"/>
                </a:solidFill>
              </a:rPr>
              <a:t>Large or extremely negative impact</a:t>
            </a:r>
          </a:p>
        </p:txBody>
      </p:sp>
      <p:sp>
        <p:nvSpPr>
          <p:cNvPr id="13" name="Text Placeholder 2">
            <a:extLst>
              <a:ext uri="{FF2B5EF4-FFF2-40B4-BE49-F238E27FC236}">
                <a16:creationId xmlns:a16="http://schemas.microsoft.com/office/drawing/2014/main" id="{2C70AC91-3E75-D3E5-7FD8-DDF9AC8BD434}"/>
              </a:ext>
            </a:extLst>
          </p:cNvPr>
          <p:cNvSpPr txBox="1">
            <a:spLocks/>
          </p:cNvSpPr>
          <p:nvPr/>
        </p:nvSpPr>
        <p:spPr>
          <a:xfrm>
            <a:off x="10193116" y="3376892"/>
            <a:ext cx="1817690"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accent4"/>
                </a:solidFill>
                <a:latin typeface="+mj-lt"/>
                <a:cs typeface="Calibri" panose="020F0502020204030204" pitchFamily="34" charset="0"/>
              </a:rPr>
              <a:t>84% YES </a:t>
            </a:r>
            <a:endParaRPr lang="en-NZ" sz="2400" dirty="0">
              <a:solidFill>
                <a:schemeClr val="accent4"/>
              </a:solidFill>
              <a:latin typeface="+mj-lt"/>
              <a:cs typeface="Calibri" panose="020F0502020204030204" pitchFamily="34" charset="0"/>
            </a:endParaRPr>
          </a:p>
        </p:txBody>
      </p:sp>
      <p:cxnSp>
        <p:nvCxnSpPr>
          <p:cNvPr id="20" name="Straight Connector 19">
            <a:extLst>
              <a:ext uri="{FF2B5EF4-FFF2-40B4-BE49-F238E27FC236}">
                <a16:creationId xmlns:a16="http://schemas.microsoft.com/office/drawing/2014/main" id="{675B3D7A-A955-F01E-EB38-E1B528A338A2}"/>
              </a:ext>
            </a:extLst>
          </p:cNvPr>
          <p:cNvCxnSpPr>
            <a:cxnSpLocks/>
          </p:cNvCxnSpPr>
          <p:nvPr/>
        </p:nvCxnSpPr>
        <p:spPr>
          <a:xfrm>
            <a:off x="9821641" y="3543004"/>
            <a:ext cx="44935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34C7F6-FAEE-34F0-9442-49E8A67936FD}"/>
              </a:ext>
            </a:extLst>
          </p:cNvPr>
          <p:cNvCxnSpPr>
            <a:cxnSpLocks/>
          </p:cNvCxnSpPr>
          <p:nvPr/>
        </p:nvCxnSpPr>
        <p:spPr>
          <a:xfrm>
            <a:off x="3586560" y="3486167"/>
            <a:ext cx="4493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CDCEA8-77FB-821D-789C-05D83423BB75}"/>
              </a:ext>
            </a:extLst>
          </p:cNvPr>
          <p:cNvCxnSpPr>
            <a:cxnSpLocks/>
          </p:cNvCxnSpPr>
          <p:nvPr/>
        </p:nvCxnSpPr>
        <p:spPr>
          <a:xfrm>
            <a:off x="8903927" y="2412516"/>
            <a:ext cx="0" cy="14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D2E0755-50B1-87E4-A2EB-A058D4083E0E}"/>
              </a:ext>
            </a:extLst>
          </p:cNvPr>
          <p:cNvCxnSpPr>
            <a:cxnSpLocks/>
          </p:cNvCxnSpPr>
          <p:nvPr/>
        </p:nvCxnSpPr>
        <p:spPr>
          <a:xfrm>
            <a:off x="8351477" y="2593491"/>
            <a:ext cx="0" cy="14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C998BA-6209-0319-3083-1FC6A62694FD}"/>
              </a:ext>
            </a:extLst>
          </p:cNvPr>
          <p:cNvCxnSpPr>
            <a:cxnSpLocks/>
          </p:cNvCxnSpPr>
          <p:nvPr/>
        </p:nvCxnSpPr>
        <p:spPr>
          <a:xfrm>
            <a:off x="2630746" y="2381237"/>
            <a:ext cx="0" cy="14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65CD4C9-739D-0670-6EED-074D4C1C4BE6}"/>
              </a:ext>
            </a:extLst>
          </p:cNvPr>
          <p:cNvCxnSpPr>
            <a:cxnSpLocks/>
          </p:cNvCxnSpPr>
          <p:nvPr/>
        </p:nvCxnSpPr>
        <p:spPr>
          <a:xfrm>
            <a:off x="2078296" y="2562212"/>
            <a:ext cx="0" cy="14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2">
            <a:extLst>
              <a:ext uri="{FF2B5EF4-FFF2-40B4-BE49-F238E27FC236}">
                <a16:creationId xmlns:a16="http://schemas.microsoft.com/office/drawing/2014/main" id="{5FBC3EAB-10CB-4886-8E5A-A388C4E947AF}"/>
              </a:ext>
            </a:extLst>
          </p:cNvPr>
          <p:cNvSpPr txBox="1">
            <a:spLocks/>
          </p:cNvSpPr>
          <p:nvPr/>
        </p:nvSpPr>
        <p:spPr>
          <a:xfrm>
            <a:off x="3599044" y="3580287"/>
            <a:ext cx="2369215"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b="1" dirty="0">
                <a:solidFill>
                  <a:schemeClr val="accent6"/>
                </a:solidFill>
                <a:latin typeface="+mj-lt"/>
                <a:cs typeface="Calibri" panose="020F0502020204030204" pitchFamily="34" charset="0"/>
              </a:rPr>
              <a:t>TOLD SOMEONE</a:t>
            </a:r>
            <a:endParaRPr lang="en-NZ" sz="1200" dirty="0">
              <a:solidFill>
                <a:schemeClr val="accent6"/>
              </a:solidFill>
              <a:latin typeface="+mj-lt"/>
              <a:cs typeface="Calibri" panose="020F0502020204030204" pitchFamily="34" charset="0"/>
            </a:endParaRPr>
          </a:p>
        </p:txBody>
      </p:sp>
      <p:sp>
        <p:nvSpPr>
          <p:cNvPr id="33" name="Text Placeholder 2">
            <a:extLst>
              <a:ext uri="{FF2B5EF4-FFF2-40B4-BE49-F238E27FC236}">
                <a16:creationId xmlns:a16="http://schemas.microsoft.com/office/drawing/2014/main" id="{01CFBFCA-C514-8AB7-9747-AD75E05C340F}"/>
              </a:ext>
            </a:extLst>
          </p:cNvPr>
          <p:cNvSpPr txBox="1">
            <a:spLocks/>
          </p:cNvSpPr>
          <p:nvPr/>
        </p:nvSpPr>
        <p:spPr>
          <a:xfrm>
            <a:off x="9934743" y="3603443"/>
            <a:ext cx="2369215"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b="1" dirty="0">
                <a:solidFill>
                  <a:schemeClr val="accent4"/>
                </a:solidFill>
                <a:latin typeface="+mj-lt"/>
                <a:cs typeface="Calibri" panose="020F0502020204030204" pitchFamily="34" charset="0"/>
              </a:rPr>
              <a:t>TOLD SOMEONE</a:t>
            </a:r>
            <a:endParaRPr lang="en-NZ" sz="1200" dirty="0">
              <a:solidFill>
                <a:schemeClr val="accent4"/>
              </a:solidFill>
              <a:latin typeface="+mj-lt"/>
              <a:cs typeface="Calibri" panose="020F0502020204030204" pitchFamily="34" charset="0"/>
            </a:endParaRPr>
          </a:p>
        </p:txBody>
      </p:sp>
      <p:sp>
        <p:nvSpPr>
          <p:cNvPr id="44" name="TextBox 43">
            <a:extLst>
              <a:ext uri="{FF2B5EF4-FFF2-40B4-BE49-F238E27FC236}">
                <a16:creationId xmlns:a16="http://schemas.microsoft.com/office/drawing/2014/main" id="{DE44A906-D574-F0D6-CCE6-FA8D5DA72168}"/>
              </a:ext>
            </a:extLst>
          </p:cNvPr>
          <p:cNvSpPr txBox="1"/>
          <p:nvPr/>
        </p:nvSpPr>
        <p:spPr>
          <a:xfrm>
            <a:off x="1074942" y="4798809"/>
            <a:ext cx="4314826" cy="1107996"/>
          </a:xfrm>
          <a:prstGeom prst="rect">
            <a:avLst/>
          </a:prstGeom>
          <a:solidFill>
            <a:schemeClr val="bg1"/>
          </a:solidFill>
        </p:spPr>
        <p:txBody>
          <a:bodyPr wrap="square" rtlCol="0">
            <a:spAutoFit/>
          </a:bodyPr>
          <a:lstStyle/>
          <a:p>
            <a:r>
              <a:rPr lang="en-NZ" sz="1100" dirty="0"/>
              <a:t>These subgroups are </a:t>
            </a:r>
            <a:r>
              <a:rPr lang="en-NZ" sz="1100" u="sng" dirty="0"/>
              <a:t>less</a:t>
            </a:r>
            <a:r>
              <a:rPr lang="en-NZ" sz="1100" dirty="0"/>
              <a:t> likely to tell someone about their experience:</a:t>
            </a:r>
          </a:p>
          <a:p>
            <a:pPr marL="285750" indent="-285750">
              <a:buFont typeface="Arial" panose="020B0604020202020204" pitchFamily="34" charset="0"/>
              <a:buChar char="•"/>
            </a:pPr>
            <a:r>
              <a:rPr lang="en-NZ" sz="1100" dirty="0"/>
              <a:t>Men (59%, vs 75% of women)</a:t>
            </a:r>
          </a:p>
          <a:p>
            <a:pPr marL="285750" indent="-285750">
              <a:buFont typeface="Arial" panose="020B0604020202020204" pitchFamily="34" charset="0"/>
              <a:buChar char="•"/>
            </a:pPr>
            <a:r>
              <a:rPr lang="en-NZ" sz="1100" dirty="0"/>
              <a:t>Non-union members (65%, vs 76% of union members)</a:t>
            </a:r>
          </a:p>
          <a:p>
            <a:pPr marL="285750" indent="-285750">
              <a:buFont typeface="Arial" panose="020B0604020202020204" pitchFamily="34" charset="0"/>
              <a:buChar char="•"/>
            </a:pPr>
            <a:r>
              <a:rPr lang="en-NZ" sz="1100" dirty="0"/>
              <a:t>Asian workers (57%)</a:t>
            </a:r>
          </a:p>
          <a:p>
            <a:pPr marL="285750" indent="-285750">
              <a:buFont typeface="Arial" panose="020B0604020202020204" pitchFamily="34" charset="0"/>
              <a:buChar char="•"/>
            </a:pPr>
            <a:r>
              <a:rPr lang="en-NZ" sz="1100" dirty="0"/>
              <a:t>Migrant workers (60%, vs 71% of workers born in NZ)</a:t>
            </a:r>
          </a:p>
          <a:p>
            <a:pPr marL="285750" indent="-285750">
              <a:buFont typeface="Arial" panose="020B0604020202020204" pitchFamily="34" charset="0"/>
              <a:buChar char="•"/>
            </a:pPr>
            <a:r>
              <a:rPr lang="en-NZ" sz="1100" dirty="0"/>
              <a:t>Disabled workers (59%, vs 69% of non-disabled workers).</a:t>
            </a:r>
          </a:p>
        </p:txBody>
      </p:sp>
      <p:sp>
        <p:nvSpPr>
          <p:cNvPr id="36" name="Text Placeholder 2">
            <a:extLst>
              <a:ext uri="{FF2B5EF4-FFF2-40B4-BE49-F238E27FC236}">
                <a16:creationId xmlns:a16="http://schemas.microsoft.com/office/drawing/2014/main" id="{56FBA958-6B67-65A3-8A6B-6555D9E67EBD}"/>
              </a:ext>
            </a:extLst>
          </p:cNvPr>
          <p:cNvSpPr txBox="1">
            <a:spLocks/>
          </p:cNvSpPr>
          <p:nvPr/>
        </p:nvSpPr>
        <p:spPr>
          <a:xfrm>
            <a:off x="1639056" y="1563503"/>
            <a:ext cx="3451364"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dirty="0">
                <a:solidFill>
                  <a:schemeClr val="tx1"/>
                </a:solidFill>
              </a:rPr>
              <a:t>PERCENTAGE OF WORKERS WHO TOLD SOMEONE ABOUT THE HARASSMENT/BULLYING</a:t>
            </a:r>
          </a:p>
        </p:txBody>
      </p:sp>
      <p:sp>
        <p:nvSpPr>
          <p:cNvPr id="39" name="Text Placeholder 2">
            <a:extLst>
              <a:ext uri="{FF2B5EF4-FFF2-40B4-BE49-F238E27FC236}">
                <a16:creationId xmlns:a16="http://schemas.microsoft.com/office/drawing/2014/main" id="{76292AC5-5245-077B-4184-31FDBE085A1D}"/>
              </a:ext>
            </a:extLst>
          </p:cNvPr>
          <p:cNvSpPr txBox="1">
            <a:spLocks/>
          </p:cNvSpPr>
          <p:nvPr/>
        </p:nvSpPr>
        <p:spPr>
          <a:xfrm>
            <a:off x="8478314" y="2028684"/>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rgbClr val="959299"/>
                </a:solidFill>
                <a:latin typeface="+mj-lt"/>
                <a:cs typeface="Calibri" panose="020F0502020204030204" pitchFamily="34" charset="0"/>
              </a:rPr>
              <a:t>1% UNSURE</a:t>
            </a:r>
            <a:endParaRPr lang="en-NZ" sz="2400" dirty="0">
              <a:solidFill>
                <a:srgbClr val="959299"/>
              </a:solidFill>
              <a:latin typeface="+mj-lt"/>
              <a:cs typeface="Calibri" panose="020F0502020204030204" pitchFamily="34" charset="0"/>
            </a:endParaRPr>
          </a:p>
        </p:txBody>
      </p:sp>
      <p:sp>
        <p:nvSpPr>
          <p:cNvPr id="40" name="Text Placeholder 2">
            <a:extLst>
              <a:ext uri="{FF2B5EF4-FFF2-40B4-BE49-F238E27FC236}">
                <a16:creationId xmlns:a16="http://schemas.microsoft.com/office/drawing/2014/main" id="{4E406D02-8BAC-0AE3-E438-1AA8456DC59D}"/>
              </a:ext>
            </a:extLst>
          </p:cNvPr>
          <p:cNvSpPr txBox="1">
            <a:spLocks/>
          </p:cNvSpPr>
          <p:nvPr/>
        </p:nvSpPr>
        <p:spPr>
          <a:xfrm>
            <a:off x="6346825" y="2286946"/>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solidFill>
                <a:latin typeface="+mj-lt"/>
                <a:cs typeface="Calibri" panose="020F0502020204030204" pitchFamily="34" charset="0"/>
              </a:rPr>
              <a:t>15% NO</a:t>
            </a:r>
            <a:endParaRPr lang="en-NZ" sz="2400" dirty="0">
              <a:solidFill>
                <a:schemeClr val="tx1"/>
              </a:solidFill>
              <a:latin typeface="+mj-lt"/>
              <a:cs typeface="Calibri" panose="020F0502020204030204" pitchFamily="34" charset="0"/>
            </a:endParaRPr>
          </a:p>
        </p:txBody>
      </p:sp>
      <p:sp>
        <p:nvSpPr>
          <p:cNvPr id="42" name="Text Placeholder 2">
            <a:extLst>
              <a:ext uri="{FF2B5EF4-FFF2-40B4-BE49-F238E27FC236}">
                <a16:creationId xmlns:a16="http://schemas.microsoft.com/office/drawing/2014/main" id="{92463DCB-E0AC-4684-7F5F-41D7F1676529}"/>
              </a:ext>
            </a:extLst>
          </p:cNvPr>
          <p:cNvSpPr txBox="1">
            <a:spLocks/>
          </p:cNvSpPr>
          <p:nvPr/>
        </p:nvSpPr>
        <p:spPr>
          <a:xfrm>
            <a:off x="1740706" y="2028684"/>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rgbClr val="959299"/>
                </a:solidFill>
                <a:latin typeface="+mj-lt"/>
                <a:cs typeface="Calibri" panose="020F0502020204030204" pitchFamily="34" charset="0"/>
              </a:rPr>
              <a:t>3% UNSURE</a:t>
            </a:r>
            <a:endParaRPr lang="en-NZ" sz="2400" dirty="0">
              <a:solidFill>
                <a:srgbClr val="959299"/>
              </a:solidFill>
              <a:latin typeface="+mj-lt"/>
              <a:cs typeface="Calibri" panose="020F0502020204030204" pitchFamily="34" charset="0"/>
            </a:endParaRPr>
          </a:p>
        </p:txBody>
      </p:sp>
      <p:sp>
        <p:nvSpPr>
          <p:cNvPr id="43" name="Text Placeholder 2">
            <a:extLst>
              <a:ext uri="{FF2B5EF4-FFF2-40B4-BE49-F238E27FC236}">
                <a16:creationId xmlns:a16="http://schemas.microsoft.com/office/drawing/2014/main" id="{DD9129EE-60AC-E924-9E6C-BD0CD5D92F2D}"/>
              </a:ext>
            </a:extLst>
          </p:cNvPr>
          <p:cNvSpPr txBox="1">
            <a:spLocks/>
          </p:cNvSpPr>
          <p:nvPr/>
        </p:nvSpPr>
        <p:spPr>
          <a:xfrm>
            <a:off x="28311" y="2360262"/>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tx1"/>
                </a:solidFill>
                <a:latin typeface="+mj-lt"/>
                <a:cs typeface="Calibri" panose="020F0502020204030204" pitchFamily="34" charset="0"/>
              </a:rPr>
              <a:t>29% NO</a:t>
            </a:r>
            <a:endParaRPr lang="en-NZ" sz="2400" dirty="0">
              <a:solidFill>
                <a:schemeClr val="tx1"/>
              </a:solidFill>
              <a:latin typeface="+mj-lt"/>
              <a:cs typeface="Calibri" panose="020F0502020204030204" pitchFamily="34" charset="0"/>
            </a:endParaRPr>
          </a:p>
        </p:txBody>
      </p:sp>
      <p:cxnSp>
        <p:nvCxnSpPr>
          <p:cNvPr id="45" name="Straight Connector 44">
            <a:extLst>
              <a:ext uri="{FF2B5EF4-FFF2-40B4-BE49-F238E27FC236}">
                <a16:creationId xmlns:a16="http://schemas.microsoft.com/office/drawing/2014/main" id="{C0760A02-617C-A0CF-A9C6-9AD469AF22E6}"/>
              </a:ext>
            </a:extLst>
          </p:cNvPr>
          <p:cNvCxnSpPr>
            <a:cxnSpLocks/>
          </p:cNvCxnSpPr>
          <p:nvPr/>
        </p:nvCxnSpPr>
        <p:spPr>
          <a:xfrm flipV="1">
            <a:off x="4776052" y="3944008"/>
            <a:ext cx="0" cy="791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169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E7ABCCB-B75A-00F9-7723-67B67F7751D2}"/>
              </a:ext>
            </a:extLst>
          </p:cNvPr>
          <p:cNvSpPr/>
          <p:nvPr/>
        </p:nvSpPr>
        <p:spPr>
          <a:xfrm>
            <a:off x="0" y="1458304"/>
            <a:ext cx="12192000" cy="45531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10858606" cy="369332"/>
          </a:xfrm>
        </p:spPr>
        <p:txBody>
          <a:bodyPr/>
          <a:lstStyle/>
          <a:p>
            <a:r>
              <a:rPr lang="en-NZ" sz="1500" dirty="0"/>
              <a:t>SUPPORT SOUGHT</a:t>
            </a:r>
            <a:endParaRPr lang="en-NZ" sz="1500" spc="0" dirty="0"/>
          </a:p>
        </p:txBody>
      </p:sp>
      <p:sp>
        <p:nvSpPr>
          <p:cNvPr id="4" name="Footer Placeholder 3">
            <a:extLst>
              <a:ext uri="{FF2B5EF4-FFF2-40B4-BE49-F238E27FC236}">
                <a16:creationId xmlns:a16="http://schemas.microsoft.com/office/drawing/2014/main" id="{C7A8BC1F-5101-484D-9851-36EAA6298339}"/>
              </a:ext>
            </a:extLst>
          </p:cNvPr>
          <p:cNvSpPr>
            <a:spLocks noGrp="1"/>
          </p:cNvSpPr>
          <p:nvPr>
            <p:ph type="ftr" sz="quarter" idx="17"/>
          </p:nvPr>
        </p:nvSpPr>
        <p:spPr>
          <a:xfrm>
            <a:off x="359998" y="6178634"/>
            <a:ext cx="9050331" cy="507831"/>
          </a:xfrm>
        </p:spPr>
        <p:txBody>
          <a:bodyPr/>
          <a:lstStyle/>
          <a:p>
            <a:r>
              <a:rPr lang="en-NZ" sz="900" dirty="0"/>
              <a:t>*Includes: External supervision; The board/trustees; The owner; Other</a:t>
            </a:r>
          </a:p>
          <a:p>
            <a:r>
              <a:rPr lang="en-NZ" sz="900" dirty="0"/>
              <a:t>Base: Respondents who were impacted by sexual harassment, racial harassment, or bullying in the workplace – any impact (1,513), large or extremely negative impact (512)</a:t>
            </a:r>
          </a:p>
          <a:p>
            <a:r>
              <a:rPr lang="en-NZ" sz="900" i="1" dirty="0"/>
              <a:t>Q31a Who did you speak to or seek support from about the difficult situation? </a:t>
            </a:r>
          </a:p>
        </p:txBody>
      </p:sp>
      <p:sp>
        <p:nvSpPr>
          <p:cNvPr id="10" name="Text Placeholder 2">
            <a:extLst>
              <a:ext uri="{FF2B5EF4-FFF2-40B4-BE49-F238E27FC236}">
                <a16:creationId xmlns:a16="http://schemas.microsoft.com/office/drawing/2014/main" id="{E6931E09-76B9-4F36-B70E-D67C2F726CD3}"/>
              </a:ext>
            </a:extLst>
          </p:cNvPr>
          <p:cNvSpPr txBox="1">
            <a:spLocks/>
          </p:cNvSpPr>
          <p:nvPr/>
        </p:nvSpPr>
        <p:spPr>
          <a:xfrm>
            <a:off x="3364139" y="1318014"/>
            <a:ext cx="3611020"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SUPPORT SOUGHT</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511924" y="161062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p:txBody>
          <a:bodyPr>
            <a:normAutofit/>
          </a:bodyPr>
          <a:lstStyle/>
          <a:p>
            <a:r>
              <a:rPr lang="en-NZ" dirty="0"/>
              <a:t>Around eight in ten (79%) impacted workers sought some sort of support – this is almost always informal support, most commonly friends and </a:t>
            </a:r>
            <a:r>
              <a:rPr lang="en-NZ" dirty="0" err="1"/>
              <a:t>whānau</a:t>
            </a:r>
            <a:r>
              <a:rPr lang="en-NZ" dirty="0"/>
              <a:t> (54%), followed by work colleagues (40%).</a:t>
            </a:r>
          </a:p>
        </p:txBody>
      </p:sp>
      <p:graphicFrame>
        <p:nvGraphicFramePr>
          <p:cNvPr id="29" name="Chart 28">
            <a:extLst>
              <a:ext uri="{FF2B5EF4-FFF2-40B4-BE49-F238E27FC236}">
                <a16:creationId xmlns:a16="http://schemas.microsoft.com/office/drawing/2014/main" id="{4ACD128B-5273-4318-82BB-7406E03F2FBE}"/>
              </a:ext>
            </a:extLst>
          </p:cNvPr>
          <p:cNvGraphicFramePr/>
          <p:nvPr>
            <p:extLst>
              <p:ext uri="{D42A27DB-BD31-4B8C-83A1-F6EECF244321}">
                <p14:modId xmlns:p14="http://schemas.microsoft.com/office/powerpoint/2010/main" val="698871561"/>
              </p:ext>
            </p:extLst>
          </p:nvPr>
        </p:nvGraphicFramePr>
        <p:xfrm>
          <a:off x="2882900" y="1586707"/>
          <a:ext cx="5578762" cy="4621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69E46F72-A021-C51F-87D0-F63C92F70703}"/>
              </a:ext>
            </a:extLst>
          </p:cNvPr>
          <p:cNvGraphicFramePr>
            <a:graphicFrameLocks noGrp="1"/>
          </p:cNvGraphicFramePr>
          <p:nvPr>
            <p:extLst>
              <p:ext uri="{D42A27DB-BD31-4B8C-83A1-F6EECF244321}">
                <p14:modId xmlns:p14="http://schemas.microsoft.com/office/powerpoint/2010/main" val="2503391750"/>
              </p:ext>
            </p:extLst>
          </p:nvPr>
        </p:nvGraphicFramePr>
        <p:xfrm>
          <a:off x="231172" y="1718804"/>
          <a:ext cx="2620198" cy="4292666"/>
        </p:xfrm>
        <a:graphic>
          <a:graphicData uri="http://schemas.openxmlformats.org/drawingml/2006/table">
            <a:tbl>
              <a:tblPr>
                <a:tableStyleId>{5C22544A-7EE6-4342-B048-85BDC9FD1C3A}</a:tableStyleId>
              </a:tblPr>
              <a:tblGrid>
                <a:gridCol w="2620198">
                  <a:extLst>
                    <a:ext uri="{9D8B030D-6E8A-4147-A177-3AD203B41FA5}">
                      <a16:colId xmlns:a16="http://schemas.microsoft.com/office/drawing/2014/main" val="2247723057"/>
                    </a:ext>
                  </a:extLst>
                </a:gridCol>
              </a:tblGrid>
              <a:tr h="208605">
                <a:tc>
                  <a:txBody>
                    <a:bodyPr/>
                    <a:lstStyle/>
                    <a:p>
                      <a:pPr algn="r" fontAlgn="ctr"/>
                      <a:r>
                        <a:rPr lang="en-NZ" sz="900" b="0" i="0" u="none" strike="noStrike" dirty="0">
                          <a:solidFill>
                            <a:schemeClr val="tx1"/>
                          </a:solidFill>
                          <a:effectLst/>
                          <a:latin typeface="+mn-lt"/>
                        </a:rPr>
                        <a:t>Friend or family/</a:t>
                      </a:r>
                      <a:r>
                        <a:rPr lang="en-NZ" sz="900" b="0" i="0" u="none" strike="noStrike" dirty="0" err="1">
                          <a:solidFill>
                            <a:schemeClr val="tx1"/>
                          </a:solidFill>
                          <a:effectLst/>
                          <a:latin typeface="+mn-lt"/>
                        </a:rPr>
                        <a:t>whānau</a:t>
                      </a:r>
                      <a:endParaRPr lang="en-NZ" sz="9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1195137"/>
                  </a:ext>
                </a:extLst>
              </a:tr>
              <a:tr h="208605">
                <a:tc>
                  <a:txBody>
                    <a:bodyPr/>
                    <a:lstStyle/>
                    <a:p>
                      <a:pPr algn="r" fontAlgn="ctr"/>
                      <a:r>
                        <a:rPr lang="en-NZ" sz="900" b="0" i="0" u="none" strike="noStrike" dirty="0">
                          <a:solidFill>
                            <a:schemeClr val="tx1"/>
                          </a:solidFill>
                          <a:effectLst/>
                          <a:latin typeface="+mn-lt"/>
                        </a:rPr>
                        <a:t>Work colleague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258563"/>
                  </a:ext>
                </a:extLst>
              </a:tr>
              <a:tr h="208605">
                <a:tc>
                  <a:txBody>
                    <a:bodyPr/>
                    <a:lstStyle/>
                    <a:p>
                      <a:pPr algn="r" fontAlgn="ctr"/>
                      <a:r>
                        <a:rPr lang="en-NZ" sz="900" b="0" i="0" u="none" strike="noStrike">
                          <a:solidFill>
                            <a:schemeClr val="tx1"/>
                          </a:solidFill>
                          <a:effectLst/>
                          <a:latin typeface="+mn-lt"/>
                        </a:rPr>
                        <a:t>Work manager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7637164"/>
                  </a:ext>
                </a:extLst>
              </a:tr>
              <a:tr h="227131">
                <a:tc>
                  <a:txBody>
                    <a:bodyPr/>
                    <a:lstStyle/>
                    <a:p>
                      <a:pPr algn="r" fontAlgn="ctr"/>
                      <a:r>
                        <a:rPr lang="en-NZ" sz="900" b="0" i="0" u="none" strike="noStrike">
                          <a:solidFill>
                            <a:schemeClr val="tx1"/>
                          </a:solidFill>
                          <a:effectLst/>
                          <a:latin typeface="+mn-lt"/>
                        </a:rPr>
                        <a:t>Counselling service offered through the workplace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24464"/>
                  </a:ext>
                </a:extLst>
              </a:tr>
              <a:tr h="208605">
                <a:tc>
                  <a:txBody>
                    <a:bodyPr/>
                    <a:lstStyle/>
                    <a:p>
                      <a:pPr algn="r" fontAlgn="ctr"/>
                      <a:r>
                        <a:rPr lang="en-NZ" sz="900" b="0" i="0" u="none" strike="noStrike">
                          <a:solidFill>
                            <a:schemeClr val="tx1"/>
                          </a:solidFill>
                          <a:effectLst/>
                          <a:latin typeface="+mn-lt"/>
                        </a:rPr>
                        <a:t>Private counselling/psychologist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1176638"/>
                  </a:ext>
                </a:extLst>
              </a:tr>
              <a:tr h="208605">
                <a:tc>
                  <a:txBody>
                    <a:bodyPr/>
                    <a:lstStyle/>
                    <a:p>
                      <a:pPr algn="r" fontAlgn="ctr"/>
                      <a:r>
                        <a:rPr lang="en-NZ" sz="900" b="0" i="0" u="none" strike="noStrike">
                          <a:solidFill>
                            <a:schemeClr val="tx1"/>
                          </a:solidFill>
                          <a:effectLst/>
                          <a:latin typeface="+mn-lt"/>
                        </a:rPr>
                        <a:t>Union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942674"/>
                  </a:ext>
                </a:extLst>
              </a:tr>
              <a:tr h="249540">
                <a:tc>
                  <a:txBody>
                    <a:bodyPr/>
                    <a:lstStyle/>
                    <a:p>
                      <a:pPr algn="r" fontAlgn="ctr"/>
                      <a:r>
                        <a:rPr lang="en-NZ" sz="900" b="0" i="0" u="none" strike="noStrike">
                          <a:solidFill>
                            <a:schemeClr val="tx1"/>
                          </a:solidFill>
                          <a:effectLst/>
                          <a:latin typeface="+mn-lt"/>
                        </a:rPr>
                        <a:t>An outside lawyer or legal advice service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410241"/>
                  </a:ext>
                </a:extLst>
              </a:tr>
              <a:tr h="180975">
                <a:tc>
                  <a:txBody>
                    <a:bodyPr/>
                    <a:lstStyle/>
                    <a:p>
                      <a:pPr algn="r" fontAlgn="ctr"/>
                      <a:r>
                        <a:rPr lang="en-NZ" sz="900" b="0" i="0" u="none" strike="noStrike">
                          <a:solidFill>
                            <a:schemeClr val="tx1"/>
                          </a:solidFill>
                          <a:effectLst/>
                          <a:latin typeface="+mn-lt"/>
                        </a:rPr>
                        <a:t>Cultural, church, or community group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3431606"/>
                  </a:ext>
                </a:extLst>
              </a:tr>
              <a:tr h="208605">
                <a:tc>
                  <a:txBody>
                    <a:bodyPr/>
                    <a:lstStyle/>
                    <a:p>
                      <a:pPr algn="r" fontAlgn="ctr"/>
                      <a:r>
                        <a:rPr lang="en-NZ" sz="900" b="0" i="0" u="none" strike="noStrike" dirty="0">
                          <a:solidFill>
                            <a:schemeClr val="tx1"/>
                          </a:solidFill>
                          <a:effectLst/>
                          <a:latin typeface="+mn-lt"/>
                        </a:rPr>
                        <a:t>Help or support agency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7406260"/>
                  </a:ext>
                </a:extLst>
              </a:tr>
              <a:tr h="208605">
                <a:tc>
                  <a:txBody>
                    <a:bodyPr/>
                    <a:lstStyle/>
                    <a:p>
                      <a:pPr algn="r" fontAlgn="ctr"/>
                      <a:r>
                        <a:rPr lang="en-NZ" sz="900" b="0" i="0" u="none" strike="noStrike">
                          <a:solidFill>
                            <a:schemeClr val="tx1"/>
                          </a:solidFill>
                          <a:effectLst/>
                          <a:latin typeface="+mn-lt"/>
                        </a:rPr>
                        <a:t>Citizens Advice Bureau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5771117"/>
                  </a:ext>
                </a:extLst>
              </a:tr>
              <a:tr h="208605">
                <a:tc>
                  <a:txBody>
                    <a:bodyPr/>
                    <a:lstStyle/>
                    <a:p>
                      <a:pPr algn="r" fontAlgn="ctr"/>
                      <a:r>
                        <a:rPr lang="en-NZ" sz="900" b="0" i="0" u="none" strike="noStrike">
                          <a:solidFill>
                            <a:schemeClr val="tx1"/>
                          </a:solidFill>
                          <a:effectLst/>
                          <a:latin typeface="+mn-lt"/>
                        </a:rPr>
                        <a:t>Community Law Centre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5308353"/>
                  </a:ext>
                </a:extLst>
              </a:tr>
              <a:tr h="202860">
                <a:tc>
                  <a:txBody>
                    <a:bodyPr/>
                    <a:lstStyle/>
                    <a:p>
                      <a:pPr algn="r" fontAlgn="ctr"/>
                      <a:r>
                        <a:rPr lang="en-NZ" sz="900" b="0" i="0" u="none" strike="noStrike">
                          <a:solidFill>
                            <a:schemeClr val="tx1"/>
                          </a:solidFill>
                          <a:effectLst/>
                          <a:latin typeface="+mn-lt"/>
                        </a:rPr>
                        <a:t>Internet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673775"/>
                  </a:ext>
                </a:extLst>
              </a:tr>
              <a:tr h="270480">
                <a:tc>
                  <a:txBody>
                    <a:bodyPr/>
                    <a:lstStyle/>
                    <a:p>
                      <a:pPr algn="r" fontAlgn="ctr"/>
                      <a:r>
                        <a:rPr lang="en-NZ" sz="900" b="0" i="0" u="none" strike="noStrike" dirty="0">
                          <a:solidFill>
                            <a:schemeClr val="tx1"/>
                          </a:solidFill>
                          <a:effectLst/>
                          <a:latin typeface="+mn-lt"/>
                        </a:rPr>
                        <a:t>Doctor/GP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3372725"/>
                  </a:ext>
                </a:extLst>
              </a:tr>
              <a:tr h="208605">
                <a:tc>
                  <a:txBody>
                    <a:bodyPr/>
                    <a:lstStyle/>
                    <a:p>
                      <a:pPr algn="r" fontAlgn="ctr"/>
                      <a:r>
                        <a:rPr lang="en-NZ" sz="900" b="0" i="0" u="none" strike="noStrike" dirty="0">
                          <a:solidFill>
                            <a:schemeClr val="tx1"/>
                          </a:solidFill>
                          <a:effectLst/>
                          <a:latin typeface="+mn-lt"/>
                        </a:rPr>
                        <a:t>Police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8749678"/>
                  </a:ext>
                </a:extLst>
              </a:tr>
              <a:tr h="179055">
                <a:tc>
                  <a:txBody>
                    <a:bodyPr/>
                    <a:lstStyle/>
                    <a:p>
                      <a:pPr algn="r" fontAlgn="ctr"/>
                      <a:r>
                        <a:rPr lang="en-NZ" sz="900" b="0" i="0" u="none" strike="noStrike" dirty="0">
                          <a:solidFill>
                            <a:schemeClr val="tx1"/>
                          </a:solidFill>
                          <a:effectLst/>
                          <a:latin typeface="+mn-lt"/>
                        </a:rPr>
                        <a:t>Human Rights Commission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192934"/>
                  </a:ext>
                </a:extLst>
              </a:tr>
              <a:tr h="275265">
                <a:tc>
                  <a:txBody>
                    <a:bodyPr/>
                    <a:lstStyle/>
                    <a:p>
                      <a:pPr algn="r" fontAlgn="ctr"/>
                      <a:r>
                        <a:rPr lang="en-NZ" sz="900" b="0" i="0" u="none" strike="noStrike" dirty="0">
                          <a:solidFill>
                            <a:schemeClr val="tx1"/>
                          </a:solidFill>
                          <a:effectLst/>
                          <a:latin typeface="+mn-lt"/>
                        </a:rPr>
                        <a:t>Ministry of Business Innovation and Employment (MBIE)/Employment Relations Authority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8390734"/>
                  </a:ext>
                </a:extLst>
              </a:tr>
              <a:tr h="195520">
                <a:tc>
                  <a:txBody>
                    <a:bodyPr/>
                    <a:lstStyle/>
                    <a:p>
                      <a:pPr algn="r" fontAlgn="ctr"/>
                      <a:r>
                        <a:rPr lang="en-NZ" sz="900" b="0" i="0" u="none" strike="noStrike" dirty="0">
                          <a:solidFill>
                            <a:schemeClr val="tx1"/>
                          </a:solidFill>
                          <a:effectLst/>
                          <a:latin typeface="+mn-lt"/>
                        </a:rPr>
                        <a:t>HR/HR manager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3331524"/>
                  </a:ext>
                </a:extLst>
              </a:tr>
              <a:tr h="208605">
                <a:tc>
                  <a:txBody>
                    <a:bodyPr/>
                    <a:lstStyle/>
                    <a:p>
                      <a:pPr algn="r" fontAlgn="ctr"/>
                      <a:r>
                        <a:rPr lang="en-NZ" sz="900" b="0" i="0" u="none" strike="noStrike" dirty="0">
                          <a:solidFill>
                            <a:schemeClr val="tx1"/>
                          </a:solidFill>
                          <a:effectLst/>
                          <a:latin typeface="+mn-lt"/>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1638946"/>
                  </a:ext>
                </a:extLst>
              </a:tr>
              <a:tr h="208605">
                <a:tc>
                  <a:txBody>
                    <a:bodyPr/>
                    <a:lstStyle/>
                    <a:p>
                      <a:pPr algn="r" fontAlgn="ctr"/>
                      <a:r>
                        <a:rPr lang="en-NZ" sz="900" b="0" i="0" u="none" strike="noStrike" dirty="0">
                          <a:solidFill>
                            <a:schemeClr val="tx1"/>
                          </a:solidFill>
                          <a:effectLst/>
                          <a:latin typeface="+mn-lt"/>
                        </a:rPr>
                        <a:t>I did not speak to or seek support from anyone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8650004"/>
                  </a:ext>
                </a:extLst>
              </a:tr>
              <a:tr h="208605">
                <a:tc>
                  <a:txBody>
                    <a:bodyPr/>
                    <a:lstStyle/>
                    <a:p>
                      <a:pPr algn="r" fontAlgn="ctr"/>
                      <a:r>
                        <a:rPr lang="en-NZ" sz="900" b="0" i="0" u="none" strike="noStrike" dirty="0">
                          <a:solidFill>
                            <a:schemeClr val="tx1"/>
                          </a:solidFill>
                          <a:effectLst/>
                          <a:latin typeface="+mn-lt"/>
                        </a:rPr>
                        <a:t>Don't recall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3413112"/>
                  </a:ext>
                </a:extLst>
              </a:tr>
            </a:tbl>
          </a:graphicData>
        </a:graphic>
      </p:graphicFrame>
      <p:grpSp>
        <p:nvGrpSpPr>
          <p:cNvPr id="23" name="Group 22">
            <a:extLst>
              <a:ext uri="{FF2B5EF4-FFF2-40B4-BE49-F238E27FC236}">
                <a16:creationId xmlns:a16="http://schemas.microsoft.com/office/drawing/2014/main" id="{8E3E506D-DE14-EDC2-06D2-34823F83444C}"/>
              </a:ext>
            </a:extLst>
          </p:cNvPr>
          <p:cNvGrpSpPr/>
          <p:nvPr/>
        </p:nvGrpSpPr>
        <p:grpSpPr>
          <a:xfrm>
            <a:off x="4080384" y="5529824"/>
            <a:ext cx="2410753" cy="452220"/>
            <a:chOff x="4462106" y="5556333"/>
            <a:chExt cx="2410753" cy="452220"/>
          </a:xfrm>
        </p:grpSpPr>
        <p:grpSp>
          <p:nvGrpSpPr>
            <p:cNvPr id="24" name="Group 23">
              <a:extLst>
                <a:ext uri="{FF2B5EF4-FFF2-40B4-BE49-F238E27FC236}">
                  <a16:creationId xmlns:a16="http://schemas.microsoft.com/office/drawing/2014/main" id="{D6FAB5CF-443C-1270-C455-D2729468AC00}"/>
                </a:ext>
              </a:extLst>
            </p:cNvPr>
            <p:cNvGrpSpPr/>
            <p:nvPr/>
          </p:nvGrpSpPr>
          <p:grpSpPr>
            <a:xfrm>
              <a:off x="4462106" y="5556333"/>
              <a:ext cx="1502560" cy="253916"/>
              <a:chOff x="4462106" y="5556333"/>
              <a:chExt cx="1502560" cy="253916"/>
            </a:xfrm>
          </p:grpSpPr>
          <p:sp>
            <p:nvSpPr>
              <p:cNvPr id="28" name="Rectangle 27">
                <a:extLst>
                  <a:ext uri="{FF2B5EF4-FFF2-40B4-BE49-F238E27FC236}">
                    <a16:creationId xmlns:a16="http://schemas.microsoft.com/office/drawing/2014/main" id="{D3D1481E-5B68-CE0D-DAEA-02DCF5F4C2B7}"/>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TextBox 29">
                <a:extLst>
                  <a:ext uri="{FF2B5EF4-FFF2-40B4-BE49-F238E27FC236}">
                    <a16:creationId xmlns:a16="http://schemas.microsoft.com/office/drawing/2014/main" id="{D3E2BD2B-F48C-DCA2-57A9-3C8E5E5968B8}"/>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25" name="Group 24">
              <a:extLst>
                <a:ext uri="{FF2B5EF4-FFF2-40B4-BE49-F238E27FC236}">
                  <a16:creationId xmlns:a16="http://schemas.microsoft.com/office/drawing/2014/main" id="{DF2CA1B4-95E6-F0C9-9ED4-CC5A5FEBC6DB}"/>
                </a:ext>
              </a:extLst>
            </p:cNvPr>
            <p:cNvGrpSpPr/>
            <p:nvPr/>
          </p:nvGrpSpPr>
          <p:grpSpPr>
            <a:xfrm>
              <a:off x="4462106" y="5754637"/>
              <a:ext cx="2410753" cy="253916"/>
              <a:chOff x="4462106" y="5754637"/>
              <a:chExt cx="2410753" cy="253916"/>
            </a:xfrm>
          </p:grpSpPr>
          <p:sp>
            <p:nvSpPr>
              <p:cNvPr id="26" name="Rectangle 25">
                <a:extLst>
                  <a:ext uri="{FF2B5EF4-FFF2-40B4-BE49-F238E27FC236}">
                    <a16:creationId xmlns:a16="http://schemas.microsoft.com/office/drawing/2014/main" id="{AA5D53EF-DD1A-18CF-7B70-253BEEFA53E0}"/>
                  </a:ext>
                </a:extLst>
              </p:cNvPr>
              <p:cNvSpPr/>
              <p:nvPr/>
            </p:nvSpPr>
            <p:spPr>
              <a:xfrm>
                <a:off x="4462106" y="58434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Box 26">
                <a:extLst>
                  <a:ext uri="{FF2B5EF4-FFF2-40B4-BE49-F238E27FC236}">
                    <a16:creationId xmlns:a16="http://schemas.microsoft.com/office/drawing/2014/main" id="{EC71A888-22DD-35CA-FEF7-110C6054497D}"/>
                  </a:ext>
                </a:extLst>
              </p:cNvPr>
              <p:cNvSpPr txBox="1"/>
              <p:nvPr/>
            </p:nvSpPr>
            <p:spPr>
              <a:xfrm>
                <a:off x="4560824" y="5754637"/>
                <a:ext cx="2312035" cy="253916"/>
              </a:xfrm>
              <a:prstGeom prst="rect">
                <a:avLst/>
              </a:prstGeom>
              <a:noFill/>
            </p:spPr>
            <p:txBody>
              <a:bodyPr wrap="square" rtlCol="0">
                <a:spAutoFit/>
              </a:bodyPr>
              <a:lstStyle/>
              <a:p>
                <a:r>
                  <a:rPr lang="en-NZ" sz="1050" dirty="0"/>
                  <a:t>Large or extremely negative impact</a:t>
                </a:r>
              </a:p>
            </p:txBody>
          </p:sp>
        </p:grpSp>
      </p:grpSp>
      <p:sp>
        <p:nvSpPr>
          <p:cNvPr id="32" name="Rectangle 31">
            <a:extLst>
              <a:ext uri="{FF2B5EF4-FFF2-40B4-BE49-F238E27FC236}">
                <a16:creationId xmlns:a16="http://schemas.microsoft.com/office/drawing/2014/main" id="{EEEC93E2-3319-C735-E02A-3BDF5B336260}"/>
              </a:ext>
            </a:extLst>
          </p:cNvPr>
          <p:cNvSpPr/>
          <p:nvPr/>
        </p:nvSpPr>
        <p:spPr>
          <a:xfrm>
            <a:off x="8344736" y="1637152"/>
            <a:ext cx="3523414" cy="24450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33" name="Rectangle 32">
            <a:extLst>
              <a:ext uri="{FF2B5EF4-FFF2-40B4-BE49-F238E27FC236}">
                <a16:creationId xmlns:a16="http://schemas.microsoft.com/office/drawing/2014/main" id="{F839C0D2-BDF4-7FDC-72B3-8414750D276D}"/>
              </a:ext>
            </a:extLst>
          </p:cNvPr>
          <p:cNvSpPr/>
          <p:nvPr/>
        </p:nvSpPr>
        <p:spPr>
          <a:xfrm>
            <a:off x="8344736" y="4270078"/>
            <a:ext cx="3523414" cy="1428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34" name="TextBox 33">
            <a:extLst>
              <a:ext uri="{FF2B5EF4-FFF2-40B4-BE49-F238E27FC236}">
                <a16:creationId xmlns:a16="http://schemas.microsoft.com/office/drawing/2014/main" id="{915A1AC5-9F72-DD0A-D4EB-061696F80761}"/>
              </a:ext>
            </a:extLst>
          </p:cNvPr>
          <p:cNvSpPr txBox="1"/>
          <p:nvPr/>
        </p:nvSpPr>
        <p:spPr>
          <a:xfrm>
            <a:off x="8215014" y="1868878"/>
            <a:ext cx="2059709" cy="707886"/>
          </a:xfrm>
          <a:prstGeom prst="rect">
            <a:avLst/>
          </a:prstGeom>
          <a:noFill/>
        </p:spPr>
        <p:txBody>
          <a:bodyPr wrap="square" rtlCol="0">
            <a:spAutoFit/>
          </a:bodyPr>
          <a:lstStyle/>
          <a:p>
            <a:pPr algn="ctr"/>
            <a:r>
              <a:rPr lang="en-NZ" sz="4000" dirty="0">
                <a:latin typeface="+mj-lt"/>
              </a:rPr>
              <a:t>79%</a:t>
            </a:r>
          </a:p>
        </p:txBody>
      </p:sp>
      <p:sp>
        <p:nvSpPr>
          <p:cNvPr id="35" name="TextBox 34">
            <a:extLst>
              <a:ext uri="{FF2B5EF4-FFF2-40B4-BE49-F238E27FC236}">
                <a16:creationId xmlns:a16="http://schemas.microsoft.com/office/drawing/2014/main" id="{A25EFC50-4D8E-E591-7582-D5CB3E477CA2}"/>
              </a:ext>
            </a:extLst>
          </p:cNvPr>
          <p:cNvSpPr txBox="1"/>
          <p:nvPr/>
        </p:nvSpPr>
        <p:spPr>
          <a:xfrm>
            <a:off x="8231667" y="4490017"/>
            <a:ext cx="2059709" cy="707886"/>
          </a:xfrm>
          <a:prstGeom prst="rect">
            <a:avLst/>
          </a:prstGeom>
          <a:noFill/>
        </p:spPr>
        <p:txBody>
          <a:bodyPr wrap="square" rtlCol="0">
            <a:spAutoFit/>
          </a:bodyPr>
          <a:lstStyle/>
          <a:p>
            <a:pPr algn="ctr"/>
            <a:r>
              <a:rPr lang="en-NZ" sz="4000" dirty="0">
                <a:latin typeface="+mj-lt"/>
              </a:rPr>
              <a:t>91%</a:t>
            </a:r>
          </a:p>
        </p:txBody>
      </p:sp>
      <p:sp>
        <p:nvSpPr>
          <p:cNvPr id="36" name="Rectangle 35">
            <a:extLst>
              <a:ext uri="{FF2B5EF4-FFF2-40B4-BE49-F238E27FC236}">
                <a16:creationId xmlns:a16="http://schemas.microsoft.com/office/drawing/2014/main" id="{6375D7E3-DD49-DD62-B17F-441DC01003DD}"/>
              </a:ext>
            </a:extLst>
          </p:cNvPr>
          <p:cNvSpPr/>
          <p:nvPr/>
        </p:nvSpPr>
        <p:spPr>
          <a:xfrm>
            <a:off x="8997484" y="4297685"/>
            <a:ext cx="2333681"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LARGE OR EXTREMELY NEGATIVE IMPACT</a:t>
            </a:r>
          </a:p>
        </p:txBody>
      </p:sp>
      <p:sp>
        <p:nvSpPr>
          <p:cNvPr id="37" name="Rectangle 36">
            <a:extLst>
              <a:ext uri="{FF2B5EF4-FFF2-40B4-BE49-F238E27FC236}">
                <a16:creationId xmlns:a16="http://schemas.microsoft.com/office/drawing/2014/main" id="{D6B23268-4869-9CC4-946E-5319CF5052CD}"/>
              </a:ext>
            </a:extLst>
          </p:cNvPr>
          <p:cNvSpPr/>
          <p:nvPr/>
        </p:nvSpPr>
        <p:spPr>
          <a:xfrm>
            <a:off x="9257168" y="1659131"/>
            <a:ext cx="1621787"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ANY NEGATIVE IMPACT</a:t>
            </a:r>
          </a:p>
        </p:txBody>
      </p:sp>
      <p:sp>
        <p:nvSpPr>
          <p:cNvPr id="38" name="TextBox 37">
            <a:extLst>
              <a:ext uri="{FF2B5EF4-FFF2-40B4-BE49-F238E27FC236}">
                <a16:creationId xmlns:a16="http://schemas.microsoft.com/office/drawing/2014/main" id="{0DA1D992-985F-9E3D-CF28-ED4242F9C07D}"/>
              </a:ext>
            </a:extLst>
          </p:cNvPr>
          <p:cNvSpPr txBox="1"/>
          <p:nvPr/>
        </p:nvSpPr>
        <p:spPr>
          <a:xfrm>
            <a:off x="10068060" y="4535209"/>
            <a:ext cx="1800089" cy="1092607"/>
          </a:xfrm>
          <a:prstGeom prst="rect">
            <a:avLst/>
          </a:prstGeom>
          <a:noFill/>
        </p:spPr>
        <p:txBody>
          <a:bodyPr wrap="square" rtlCol="0">
            <a:spAutoFit/>
          </a:bodyPr>
          <a:lstStyle/>
          <a:p>
            <a:r>
              <a:rPr lang="en-NZ" sz="1300" dirty="0"/>
              <a:t>…of workers who experienced a large or extremely negative impact </a:t>
            </a:r>
            <a:r>
              <a:rPr lang="en-NZ" sz="1300" b="1" dirty="0"/>
              <a:t>sought some kind of support</a:t>
            </a:r>
          </a:p>
        </p:txBody>
      </p:sp>
      <p:sp>
        <p:nvSpPr>
          <p:cNvPr id="39" name="TextBox 38">
            <a:extLst>
              <a:ext uri="{FF2B5EF4-FFF2-40B4-BE49-F238E27FC236}">
                <a16:creationId xmlns:a16="http://schemas.microsoft.com/office/drawing/2014/main" id="{ED32F431-609E-C299-D980-5BCF421AC1A9}"/>
              </a:ext>
            </a:extLst>
          </p:cNvPr>
          <p:cNvSpPr txBox="1"/>
          <p:nvPr/>
        </p:nvSpPr>
        <p:spPr>
          <a:xfrm>
            <a:off x="9874673" y="1985866"/>
            <a:ext cx="1800089" cy="892552"/>
          </a:xfrm>
          <a:prstGeom prst="rect">
            <a:avLst/>
          </a:prstGeom>
          <a:noFill/>
        </p:spPr>
        <p:txBody>
          <a:bodyPr wrap="square" rtlCol="0">
            <a:spAutoFit/>
          </a:bodyPr>
          <a:lstStyle/>
          <a:p>
            <a:r>
              <a:rPr lang="en-NZ" sz="1300" dirty="0"/>
              <a:t>…of workers who experienced any negative impact </a:t>
            </a:r>
            <a:r>
              <a:rPr lang="en-NZ" sz="1300" b="1" dirty="0"/>
              <a:t>sought some kind of support</a:t>
            </a:r>
          </a:p>
        </p:txBody>
      </p:sp>
      <p:sp>
        <p:nvSpPr>
          <p:cNvPr id="40" name="Text Placeholder 2">
            <a:extLst>
              <a:ext uri="{FF2B5EF4-FFF2-40B4-BE49-F238E27FC236}">
                <a16:creationId xmlns:a16="http://schemas.microsoft.com/office/drawing/2014/main" id="{CC93AC0D-3AB3-8F1D-E61A-4749D37C9D7E}"/>
              </a:ext>
            </a:extLst>
          </p:cNvPr>
          <p:cNvSpPr txBox="1">
            <a:spLocks/>
          </p:cNvSpPr>
          <p:nvPr/>
        </p:nvSpPr>
        <p:spPr>
          <a:xfrm>
            <a:off x="8456249" y="2982887"/>
            <a:ext cx="3283628" cy="996696"/>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NZ" sz="1100" b="1" dirty="0">
                <a:solidFill>
                  <a:schemeClr val="tx1"/>
                </a:solidFill>
                <a:cs typeface="Calibri" panose="020F0502020204030204" pitchFamily="34" charset="0"/>
              </a:rPr>
              <a:t>Seeking support was lower among:</a:t>
            </a:r>
          </a:p>
          <a:p>
            <a:pPr marL="171450" indent="-171450">
              <a:lnSpc>
                <a:spcPct val="100000"/>
              </a:lnSpc>
              <a:spcBef>
                <a:spcPts val="600"/>
              </a:spcBef>
              <a:buFont typeface="Arial" panose="020B0604020202020204" pitchFamily="34" charset="0"/>
              <a:buChar char="•"/>
            </a:pPr>
            <a:r>
              <a:rPr lang="en-NZ" sz="1000" dirty="0">
                <a:solidFill>
                  <a:schemeClr val="accent6"/>
                </a:solidFill>
                <a:cs typeface="Calibri" panose="020F0502020204030204" pitchFamily="34" charset="0"/>
              </a:rPr>
              <a:t>Men (68%, vs 87% of women)</a:t>
            </a:r>
          </a:p>
          <a:p>
            <a:pPr marL="171450" indent="-171450">
              <a:lnSpc>
                <a:spcPct val="100000"/>
              </a:lnSpc>
              <a:spcBef>
                <a:spcPts val="600"/>
              </a:spcBef>
              <a:buFont typeface="Arial" panose="020B0604020202020204" pitchFamily="34" charset="0"/>
              <a:buChar char="•"/>
            </a:pPr>
            <a:r>
              <a:rPr lang="en-NZ" sz="1000" dirty="0">
                <a:solidFill>
                  <a:schemeClr val="accent6"/>
                </a:solidFill>
                <a:cs typeface="Calibri" panose="020F0502020204030204" pitchFamily="34" charset="0"/>
              </a:rPr>
              <a:t>Private sector workers (76%, vs 83% of public sector workers)</a:t>
            </a:r>
          </a:p>
          <a:p>
            <a:pPr marL="171450" indent="-171450">
              <a:lnSpc>
                <a:spcPct val="100000"/>
              </a:lnSpc>
              <a:spcBef>
                <a:spcPts val="600"/>
              </a:spcBef>
              <a:buFont typeface="Arial" panose="020B0604020202020204" pitchFamily="34" charset="0"/>
              <a:buChar char="•"/>
            </a:pPr>
            <a:r>
              <a:rPr lang="en-NZ" sz="1000" dirty="0">
                <a:solidFill>
                  <a:schemeClr val="accent6"/>
                </a:solidFill>
                <a:cs typeface="Calibri" panose="020F0502020204030204" pitchFamily="34" charset="0"/>
              </a:rPr>
              <a:t>Migrant workers (73%, vs 81%)</a:t>
            </a:r>
          </a:p>
        </p:txBody>
      </p:sp>
    </p:spTree>
    <p:extLst>
      <p:ext uri="{BB962C8B-B14F-4D97-AF65-F5344CB8AC3E}">
        <p14:creationId xmlns:p14="http://schemas.microsoft.com/office/powerpoint/2010/main" val="21499804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65BE947-E606-5207-0582-39B53E2CF238}"/>
              </a:ext>
            </a:extLst>
          </p:cNvPr>
          <p:cNvSpPr/>
          <p:nvPr/>
        </p:nvSpPr>
        <p:spPr>
          <a:xfrm>
            <a:off x="0" y="1443865"/>
            <a:ext cx="12192000" cy="4556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10858606" cy="369332"/>
          </a:xfrm>
        </p:spPr>
        <p:txBody>
          <a:bodyPr/>
          <a:lstStyle/>
          <a:p>
            <a:r>
              <a:rPr lang="en-NZ" sz="1500" dirty="0"/>
              <a:t>FORMAL COMPLAINTS PROCESSES</a:t>
            </a:r>
            <a:r>
              <a:rPr lang="en-NZ" sz="1500" spc="0" dirty="0"/>
              <a:t> </a:t>
            </a:r>
          </a:p>
        </p:txBody>
      </p:sp>
      <p:sp>
        <p:nvSpPr>
          <p:cNvPr id="4" name="Footer Placeholder 3">
            <a:extLst>
              <a:ext uri="{FF2B5EF4-FFF2-40B4-BE49-F238E27FC236}">
                <a16:creationId xmlns:a16="http://schemas.microsoft.com/office/drawing/2014/main" id="{C7A8BC1F-5101-484D-9851-36EAA6298339}"/>
              </a:ext>
            </a:extLst>
          </p:cNvPr>
          <p:cNvSpPr>
            <a:spLocks noGrp="1"/>
          </p:cNvSpPr>
          <p:nvPr>
            <p:ph type="ftr" sz="quarter" idx="17"/>
          </p:nvPr>
        </p:nvSpPr>
        <p:spPr>
          <a:xfrm>
            <a:off x="359999" y="6178634"/>
            <a:ext cx="8885494" cy="507831"/>
          </a:xfrm>
        </p:spPr>
        <p:txBody>
          <a:bodyPr/>
          <a:lstStyle/>
          <a:p>
            <a:r>
              <a:rPr lang="en-NZ" sz="900" dirty="0"/>
              <a:t>*Includes: HR/HR manager; My employment agency; Other</a:t>
            </a:r>
          </a:p>
          <a:p>
            <a:r>
              <a:rPr lang="en-NZ" sz="900" dirty="0"/>
              <a:t>Base: Respondents who were impacted by sexual harassment, racial harassment, or bullying in the workplace – any impact (1,513), large or extremely negative impact (512)</a:t>
            </a:r>
          </a:p>
          <a:p>
            <a:r>
              <a:rPr lang="en-NZ" sz="900" i="1" dirty="0"/>
              <a:t>Q31b Did you make a formal complaint about this difficult situation, or report it, to any of these people or organisations?</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511924" y="151537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p:txBody>
          <a:bodyPr>
            <a:normAutofit/>
          </a:bodyPr>
          <a:lstStyle/>
          <a:p>
            <a:r>
              <a:rPr lang="en-NZ" dirty="0"/>
              <a:t>Just one quarter (24%) of workers impacted by the harassment or bullying raised a formal complaint. Formal complaints are most commonly made via workplace disputes resolution procedures.</a:t>
            </a:r>
          </a:p>
        </p:txBody>
      </p:sp>
      <p:sp>
        <p:nvSpPr>
          <p:cNvPr id="38" name="Text Placeholder 2">
            <a:extLst>
              <a:ext uri="{FF2B5EF4-FFF2-40B4-BE49-F238E27FC236}">
                <a16:creationId xmlns:a16="http://schemas.microsoft.com/office/drawing/2014/main" id="{8F125883-5C8C-679B-4CA6-662EA3D8CC30}"/>
              </a:ext>
            </a:extLst>
          </p:cNvPr>
          <p:cNvSpPr txBox="1">
            <a:spLocks/>
          </p:cNvSpPr>
          <p:nvPr/>
        </p:nvSpPr>
        <p:spPr>
          <a:xfrm>
            <a:off x="5068005" y="1313667"/>
            <a:ext cx="2116087"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FORMAL COMPLAINTS RAISED </a:t>
            </a:r>
          </a:p>
        </p:txBody>
      </p:sp>
      <p:graphicFrame>
        <p:nvGraphicFramePr>
          <p:cNvPr id="41" name="Chart 40">
            <a:extLst>
              <a:ext uri="{FF2B5EF4-FFF2-40B4-BE49-F238E27FC236}">
                <a16:creationId xmlns:a16="http://schemas.microsoft.com/office/drawing/2014/main" id="{592B5320-CE99-E41F-3B9C-4D9CDED0AC61}"/>
              </a:ext>
            </a:extLst>
          </p:cNvPr>
          <p:cNvGraphicFramePr/>
          <p:nvPr>
            <p:extLst>
              <p:ext uri="{D42A27DB-BD31-4B8C-83A1-F6EECF244321}">
                <p14:modId xmlns:p14="http://schemas.microsoft.com/office/powerpoint/2010/main" val="1245611473"/>
              </p:ext>
            </p:extLst>
          </p:nvPr>
        </p:nvGraphicFramePr>
        <p:xfrm>
          <a:off x="3790950" y="1580363"/>
          <a:ext cx="5454543" cy="462135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a:extLst>
              <a:ext uri="{FF2B5EF4-FFF2-40B4-BE49-F238E27FC236}">
                <a16:creationId xmlns:a16="http://schemas.microsoft.com/office/drawing/2014/main" id="{F8C408B9-CCDB-7308-4C6A-F04E07A07B57}"/>
              </a:ext>
            </a:extLst>
          </p:cNvPr>
          <p:cNvGrpSpPr/>
          <p:nvPr/>
        </p:nvGrpSpPr>
        <p:grpSpPr>
          <a:xfrm>
            <a:off x="8755321" y="5491724"/>
            <a:ext cx="2410753" cy="452220"/>
            <a:chOff x="4462106" y="5556333"/>
            <a:chExt cx="2410753" cy="452220"/>
          </a:xfrm>
        </p:grpSpPr>
        <p:grpSp>
          <p:nvGrpSpPr>
            <p:cNvPr id="14" name="Group 13">
              <a:extLst>
                <a:ext uri="{FF2B5EF4-FFF2-40B4-BE49-F238E27FC236}">
                  <a16:creationId xmlns:a16="http://schemas.microsoft.com/office/drawing/2014/main" id="{5B3909DA-5AA8-48E7-820E-496A06D7A09E}"/>
                </a:ext>
              </a:extLst>
            </p:cNvPr>
            <p:cNvGrpSpPr/>
            <p:nvPr/>
          </p:nvGrpSpPr>
          <p:grpSpPr>
            <a:xfrm>
              <a:off x="4462106" y="5556333"/>
              <a:ext cx="1502560" cy="253916"/>
              <a:chOff x="4462106" y="5556333"/>
              <a:chExt cx="1502560" cy="253916"/>
            </a:xfrm>
          </p:grpSpPr>
          <p:sp>
            <p:nvSpPr>
              <p:cNvPr id="49" name="Rectangle 48">
                <a:extLst>
                  <a:ext uri="{FF2B5EF4-FFF2-40B4-BE49-F238E27FC236}">
                    <a16:creationId xmlns:a16="http://schemas.microsoft.com/office/drawing/2014/main" id="{22BA0B8C-BAEC-E1EB-2646-DB857C734E7B}"/>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FE77FFD2-8F9F-73E1-22E7-429DA56FDA2F}"/>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13" name="Group 12">
              <a:extLst>
                <a:ext uri="{FF2B5EF4-FFF2-40B4-BE49-F238E27FC236}">
                  <a16:creationId xmlns:a16="http://schemas.microsoft.com/office/drawing/2014/main" id="{263C3DF3-6672-37D4-CB68-CCDD297167F8}"/>
                </a:ext>
              </a:extLst>
            </p:cNvPr>
            <p:cNvGrpSpPr/>
            <p:nvPr/>
          </p:nvGrpSpPr>
          <p:grpSpPr>
            <a:xfrm>
              <a:off x="4462106" y="5754637"/>
              <a:ext cx="2410753" cy="253916"/>
              <a:chOff x="4462106" y="5754637"/>
              <a:chExt cx="2410753" cy="253916"/>
            </a:xfrm>
          </p:grpSpPr>
          <p:sp>
            <p:nvSpPr>
              <p:cNvPr id="11" name="Rectangle 10">
                <a:extLst>
                  <a:ext uri="{FF2B5EF4-FFF2-40B4-BE49-F238E27FC236}">
                    <a16:creationId xmlns:a16="http://schemas.microsoft.com/office/drawing/2014/main" id="{50C72FC0-18C6-0DEE-3CF9-760E453059CD}"/>
                  </a:ext>
                </a:extLst>
              </p:cNvPr>
              <p:cNvSpPr/>
              <p:nvPr/>
            </p:nvSpPr>
            <p:spPr>
              <a:xfrm>
                <a:off x="4462106" y="58434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TextBox 49">
                <a:extLst>
                  <a:ext uri="{FF2B5EF4-FFF2-40B4-BE49-F238E27FC236}">
                    <a16:creationId xmlns:a16="http://schemas.microsoft.com/office/drawing/2014/main" id="{63151876-91FA-A91D-CE45-68D8004D2167}"/>
                  </a:ext>
                </a:extLst>
              </p:cNvPr>
              <p:cNvSpPr txBox="1"/>
              <p:nvPr/>
            </p:nvSpPr>
            <p:spPr>
              <a:xfrm>
                <a:off x="4560824" y="5754637"/>
                <a:ext cx="2312035" cy="253916"/>
              </a:xfrm>
              <a:prstGeom prst="rect">
                <a:avLst/>
              </a:prstGeom>
              <a:noFill/>
            </p:spPr>
            <p:txBody>
              <a:bodyPr wrap="square" rtlCol="0">
                <a:spAutoFit/>
              </a:bodyPr>
              <a:lstStyle/>
              <a:p>
                <a:r>
                  <a:rPr lang="en-NZ" sz="1050" dirty="0"/>
                  <a:t>Large or extremely negative impact</a:t>
                </a:r>
              </a:p>
            </p:txBody>
          </p:sp>
        </p:grpSp>
      </p:grpSp>
      <p:graphicFrame>
        <p:nvGraphicFramePr>
          <p:cNvPr id="3" name="Table 2">
            <a:extLst>
              <a:ext uri="{FF2B5EF4-FFF2-40B4-BE49-F238E27FC236}">
                <a16:creationId xmlns:a16="http://schemas.microsoft.com/office/drawing/2014/main" id="{6F5DD2AE-8CED-D00E-996B-DC54E74184CC}"/>
              </a:ext>
            </a:extLst>
          </p:cNvPr>
          <p:cNvGraphicFramePr>
            <a:graphicFrameLocks noGrp="1"/>
          </p:cNvGraphicFramePr>
          <p:nvPr>
            <p:extLst>
              <p:ext uri="{D42A27DB-BD31-4B8C-83A1-F6EECF244321}">
                <p14:modId xmlns:p14="http://schemas.microsoft.com/office/powerpoint/2010/main" val="569334246"/>
              </p:ext>
            </p:extLst>
          </p:nvPr>
        </p:nvGraphicFramePr>
        <p:xfrm>
          <a:off x="733425" y="1676936"/>
          <a:ext cx="3037997" cy="4321826"/>
        </p:xfrm>
        <a:graphic>
          <a:graphicData uri="http://schemas.openxmlformats.org/drawingml/2006/table">
            <a:tbl>
              <a:tblPr>
                <a:tableStyleId>{5C22544A-7EE6-4342-B048-85BDC9FD1C3A}</a:tableStyleId>
              </a:tblPr>
              <a:tblGrid>
                <a:gridCol w="3037997">
                  <a:extLst>
                    <a:ext uri="{9D8B030D-6E8A-4147-A177-3AD203B41FA5}">
                      <a16:colId xmlns:a16="http://schemas.microsoft.com/office/drawing/2014/main" val="1021348292"/>
                    </a:ext>
                  </a:extLst>
                </a:gridCol>
              </a:tblGrid>
              <a:tr h="223200">
                <a:tc>
                  <a:txBody>
                    <a:bodyPr/>
                    <a:lstStyle/>
                    <a:p>
                      <a:pPr algn="r" fontAlgn="ctr"/>
                      <a:r>
                        <a:rPr lang="en-NZ" sz="900" u="none" strike="noStrike" dirty="0">
                          <a:solidFill>
                            <a:schemeClr val="tx1"/>
                          </a:solidFill>
                          <a:effectLst/>
                        </a:rPr>
                        <a:t>Submitted a complaint through your workplace disputes resolution procedures</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579064"/>
                  </a:ext>
                </a:extLst>
              </a:tr>
              <a:tr h="223200">
                <a:tc>
                  <a:txBody>
                    <a:bodyPr/>
                    <a:lstStyle/>
                    <a:p>
                      <a:pPr algn="r" fontAlgn="ctr"/>
                      <a:r>
                        <a:rPr lang="en-NZ" sz="900" u="none" strike="noStrike" dirty="0">
                          <a:solidFill>
                            <a:schemeClr val="tx1"/>
                          </a:solidFill>
                          <a:effectLst/>
                        </a:rPr>
                        <a:t>Raised a personal grievance against your employer</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7534423"/>
                  </a:ext>
                </a:extLst>
              </a:tr>
              <a:tr h="223200">
                <a:tc>
                  <a:txBody>
                    <a:bodyPr/>
                    <a:lstStyle/>
                    <a:p>
                      <a:pPr algn="r" fontAlgn="ctr"/>
                      <a:r>
                        <a:rPr lang="en-NZ" sz="900" u="none" strike="noStrike">
                          <a:solidFill>
                            <a:schemeClr val="tx1"/>
                          </a:solidFill>
                          <a:effectLst/>
                        </a:rPr>
                        <a:t>My manager/boss</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833193"/>
                  </a:ext>
                </a:extLst>
              </a:tr>
              <a:tr h="223200">
                <a:tc>
                  <a:txBody>
                    <a:bodyPr/>
                    <a:lstStyle/>
                    <a:p>
                      <a:pPr algn="r" fontAlgn="ctr"/>
                      <a:r>
                        <a:rPr lang="en-NZ" sz="900" u="none" strike="noStrike">
                          <a:solidFill>
                            <a:schemeClr val="tx1"/>
                          </a:solidFill>
                          <a:effectLst/>
                        </a:rPr>
                        <a:t>Submitted a complaint to WorkSafe</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4961332"/>
                  </a:ext>
                </a:extLst>
              </a:tr>
              <a:tr h="223200">
                <a:tc>
                  <a:txBody>
                    <a:bodyPr/>
                    <a:lstStyle/>
                    <a:p>
                      <a:pPr algn="r" fontAlgn="ctr"/>
                      <a:r>
                        <a:rPr lang="en-NZ" sz="900" u="none" strike="noStrike" dirty="0">
                          <a:solidFill>
                            <a:schemeClr val="tx1"/>
                          </a:solidFill>
                          <a:effectLst/>
                        </a:rPr>
                        <a:t>To my Union</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6501443"/>
                  </a:ext>
                </a:extLst>
              </a:tr>
              <a:tr h="232331">
                <a:tc>
                  <a:txBody>
                    <a:bodyPr/>
                    <a:lstStyle/>
                    <a:p>
                      <a:pPr algn="r" fontAlgn="ctr"/>
                      <a:r>
                        <a:rPr lang="en-NZ" sz="900" u="none" strike="noStrike">
                          <a:solidFill>
                            <a:schemeClr val="tx1"/>
                          </a:solidFill>
                          <a:effectLst/>
                        </a:rPr>
                        <a:t>Contacted the Ministry of Business Innovation and Employment (MBIE)</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7448652"/>
                  </a:ext>
                </a:extLst>
              </a:tr>
              <a:tr h="189884">
                <a:tc>
                  <a:txBody>
                    <a:bodyPr/>
                    <a:lstStyle/>
                    <a:p>
                      <a:pPr algn="r" fontAlgn="ctr"/>
                      <a:r>
                        <a:rPr lang="en-NZ" sz="900" u="none" strike="noStrike" dirty="0">
                          <a:solidFill>
                            <a:schemeClr val="tx1"/>
                          </a:solidFill>
                          <a:effectLst/>
                        </a:rPr>
                        <a:t>Contacted the New Zealand Human Rights Commission</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0502316"/>
                  </a:ext>
                </a:extLst>
              </a:tr>
              <a:tr h="223200">
                <a:tc>
                  <a:txBody>
                    <a:bodyPr/>
                    <a:lstStyle/>
                    <a:p>
                      <a:pPr algn="r" fontAlgn="ctr"/>
                      <a:r>
                        <a:rPr lang="en-NZ" sz="900" u="none" strike="noStrike">
                          <a:solidFill>
                            <a:schemeClr val="tx1"/>
                          </a:solidFill>
                          <a:effectLst/>
                        </a:rPr>
                        <a:t>Filed a claim at the Employment Relations Authority</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9779834"/>
                  </a:ext>
                </a:extLst>
              </a:tr>
              <a:tr h="200684">
                <a:tc>
                  <a:txBody>
                    <a:bodyPr/>
                    <a:lstStyle/>
                    <a:p>
                      <a:pPr algn="r" fontAlgn="ctr"/>
                      <a:r>
                        <a:rPr lang="en-NZ" sz="900" u="none" strike="noStrike">
                          <a:solidFill>
                            <a:schemeClr val="tx1"/>
                          </a:solidFill>
                          <a:effectLst/>
                        </a:rPr>
                        <a:t>Reported an incident to the Police</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3590728"/>
                  </a:ext>
                </a:extLst>
              </a:tr>
              <a:tr h="245967">
                <a:tc>
                  <a:txBody>
                    <a:bodyPr/>
                    <a:lstStyle/>
                    <a:p>
                      <a:pPr algn="r" fontAlgn="ctr"/>
                      <a:r>
                        <a:rPr lang="en-NZ" sz="900" u="none" strike="noStrike" dirty="0">
                          <a:solidFill>
                            <a:schemeClr val="tx1"/>
                          </a:solidFill>
                          <a:effectLst/>
                        </a:rPr>
                        <a:t>A work colleague</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8131866"/>
                  </a:ext>
                </a:extLst>
              </a:tr>
              <a:tr h="22595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NZ" sz="900" u="none" strike="noStrike" dirty="0">
                          <a:solidFill>
                            <a:schemeClr val="tx1"/>
                          </a:solidFill>
                          <a:effectLst/>
                        </a:rPr>
                        <a:t>The business owner</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873850"/>
                  </a:ext>
                </a:extLst>
              </a:tr>
              <a:tr h="223200">
                <a:tc>
                  <a:txBody>
                    <a:bodyPr/>
                    <a:lstStyle/>
                    <a:p>
                      <a:pPr algn="r" fontAlgn="ctr"/>
                      <a:r>
                        <a:rPr lang="en-NZ" sz="900" u="none" strike="noStrike" dirty="0">
                          <a:solidFill>
                            <a:schemeClr val="tx1"/>
                          </a:solidFill>
                          <a:effectLst/>
                        </a:rPr>
                        <a:t>Lawyer</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618668"/>
                  </a:ext>
                </a:extLst>
              </a:tr>
              <a:tr h="223200">
                <a:tc>
                  <a:txBody>
                    <a:bodyPr/>
                    <a:lstStyle/>
                    <a:p>
                      <a:pPr algn="r" fontAlgn="ctr"/>
                      <a:r>
                        <a:rPr lang="en-NZ" sz="900" u="none" strike="noStrike">
                          <a:solidFill>
                            <a:schemeClr val="tx1"/>
                          </a:solidFill>
                          <a:effectLst/>
                        </a:rPr>
                        <a:t>Family/friends</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6657944"/>
                  </a:ext>
                </a:extLst>
              </a:tr>
              <a:tr h="223200">
                <a:tc>
                  <a:txBody>
                    <a:bodyPr/>
                    <a:lstStyle/>
                    <a:p>
                      <a:pPr algn="r" fontAlgn="ctr"/>
                      <a:r>
                        <a:rPr lang="en-NZ" sz="900" u="none" strike="noStrike">
                          <a:solidFill>
                            <a:schemeClr val="tx1"/>
                          </a:solidFill>
                          <a:effectLst/>
                        </a:rPr>
                        <a:t>Manager's boss</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5341934"/>
                  </a:ext>
                </a:extLst>
              </a:tr>
              <a:tr h="223200">
                <a:tc>
                  <a:txBody>
                    <a:bodyPr/>
                    <a:lstStyle/>
                    <a:p>
                      <a:pPr algn="r" fontAlgn="ctr"/>
                      <a:r>
                        <a:rPr lang="en-NZ" sz="900" u="none" strike="noStrike">
                          <a:solidFill>
                            <a:schemeClr val="tx1"/>
                          </a:solidFill>
                          <a:effectLst/>
                        </a:rPr>
                        <a:t>The director</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8060184"/>
                  </a:ext>
                </a:extLst>
              </a:tr>
              <a:tr h="223200">
                <a:tc>
                  <a:txBody>
                    <a:bodyPr/>
                    <a:lstStyle/>
                    <a:p>
                      <a:pPr algn="r" fontAlgn="ctr"/>
                      <a:r>
                        <a:rPr lang="en-NZ" sz="900" u="none" strike="noStrike" dirty="0">
                          <a:solidFill>
                            <a:schemeClr val="tx1"/>
                          </a:solidFill>
                          <a:effectLst/>
                        </a:rPr>
                        <a:t>Filed a claim at the Human Rights Review Tribunal</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2911409"/>
                  </a:ext>
                </a:extLst>
              </a:tr>
              <a:tr h="223200">
                <a:tc>
                  <a:txBody>
                    <a:bodyPr/>
                    <a:lstStyle/>
                    <a:p>
                      <a:pPr algn="r" fontAlgn="ctr"/>
                      <a:r>
                        <a:rPr lang="en-NZ" sz="900" u="none" strike="noStrike">
                          <a:solidFill>
                            <a:schemeClr val="tx1"/>
                          </a:solidFill>
                          <a:effectLst/>
                        </a:rPr>
                        <a:t>Other*</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07260946"/>
                  </a:ext>
                </a:extLst>
              </a:tr>
              <a:tr h="223200">
                <a:tc>
                  <a:txBody>
                    <a:bodyPr/>
                    <a:lstStyle/>
                    <a:p>
                      <a:pPr algn="r" fontAlgn="ctr"/>
                      <a:r>
                        <a:rPr lang="en-NZ" sz="900" u="none" strike="noStrike">
                          <a:solidFill>
                            <a:schemeClr val="tx1"/>
                          </a:solidFill>
                          <a:effectLst/>
                        </a:rPr>
                        <a:t>No, I did not make a complaint about the behaviour</a:t>
                      </a:r>
                      <a:endParaRPr lang="en-NZ" sz="900" b="0" i="0" u="none" strike="noStrike">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6264466"/>
                  </a:ext>
                </a:extLst>
              </a:tr>
              <a:tr h="223200">
                <a:tc>
                  <a:txBody>
                    <a:bodyPr/>
                    <a:lstStyle/>
                    <a:p>
                      <a:pPr algn="r" fontAlgn="ctr"/>
                      <a:r>
                        <a:rPr lang="en-NZ" sz="900" u="none" strike="noStrike" dirty="0">
                          <a:solidFill>
                            <a:schemeClr val="tx1"/>
                          </a:solidFill>
                          <a:effectLst/>
                        </a:rPr>
                        <a:t>Can't recall</a:t>
                      </a:r>
                      <a:endParaRPr lang="en-NZ" sz="900" b="0" i="0" u="none" strike="noStrike" dirty="0">
                        <a:solidFill>
                          <a:schemeClr val="tx1"/>
                        </a:solidFill>
                        <a:effectLst/>
                        <a:latin typeface="Arial" panose="020B0604020202020204" pitchFamily="34" charset="0"/>
                      </a:endParaRPr>
                    </a:p>
                  </a:txBody>
                  <a:tcPr marL="4549" marR="4549" marT="454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2685252"/>
                  </a:ext>
                </a:extLst>
              </a:tr>
            </a:tbl>
          </a:graphicData>
        </a:graphic>
      </p:graphicFrame>
      <p:sp>
        <p:nvSpPr>
          <p:cNvPr id="20" name="Rectangle 19">
            <a:extLst>
              <a:ext uri="{FF2B5EF4-FFF2-40B4-BE49-F238E27FC236}">
                <a16:creationId xmlns:a16="http://schemas.microsoft.com/office/drawing/2014/main" id="{AB64E9CD-CF60-0017-C81D-1DEAA1419783}"/>
              </a:ext>
            </a:extLst>
          </p:cNvPr>
          <p:cNvSpPr/>
          <p:nvPr/>
        </p:nvSpPr>
        <p:spPr>
          <a:xfrm>
            <a:off x="8344736" y="1637152"/>
            <a:ext cx="3523414" cy="19986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24" name="Rectangle 23">
            <a:extLst>
              <a:ext uri="{FF2B5EF4-FFF2-40B4-BE49-F238E27FC236}">
                <a16:creationId xmlns:a16="http://schemas.microsoft.com/office/drawing/2014/main" id="{9E5BECB7-794A-50C3-059B-06727C2227D0}"/>
              </a:ext>
            </a:extLst>
          </p:cNvPr>
          <p:cNvSpPr/>
          <p:nvPr/>
        </p:nvSpPr>
        <p:spPr>
          <a:xfrm>
            <a:off x="8344736" y="3770094"/>
            <a:ext cx="3523414" cy="1428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25" name="TextBox 24">
            <a:extLst>
              <a:ext uri="{FF2B5EF4-FFF2-40B4-BE49-F238E27FC236}">
                <a16:creationId xmlns:a16="http://schemas.microsoft.com/office/drawing/2014/main" id="{84E68A10-93D0-F837-4D3E-1B72A7E3A04E}"/>
              </a:ext>
            </a:extLst>
          </p:cNvPr>
          <p:cNvSpPr txBox="1"/>
          <p:nvPr/>
        </p:nvSpPr>
        <p:spPr>
          <a:xfrm>
            <a:off x="8215014" y="1868878"/>
            <a:ext cx="2059709" cy="707886"/>
          </a:xfrm>
          <a:prstGeom prst="rect">
            <a:avLst/>
          </a:prstGeom>
          <a:noFill/>
        </p:spPr>
        <p:txBody>
          <a:bodyPr wrap="square" rtlCol="0">
            <a:spAutoFit/>
          </a:bodyPr>
          <a:lstStyle/>
          <a:p>
            <a:pPr algn="ctr"/>
            <a:r>
              <a:rPr lang="en-NZ" sz="4000" dirty="0">
                <a:latin typeface="+mj-lt"/>
              </a:rPr>
              <a:t>24%</a:t>
            </a:r>
          </a:p>
        </p:txBody>
      </p:sp>
      <p:sp>
        <p:nvSpPr>
          <p:cNvPr id="26" name="TextBox 25">
            <a:extLst>
              <a:ext uri="{FF2B5EF4-FFF2-40B4-BE49-F238E27FC236}">
                <a16:creationId xmlns:a16="http://schemas.microsoft.com/office/drawing/2014/main" id="{F4610703-119D-3E86-E03B-46B635F12BEA}"/>
              </a:ext>
            </a:extLst>
          </p:cNvPr>
          <p:cNvSpPr txBox="1"/>
          <p:nvPr/>
        </p:nvSpPr>
        <p:spPr>
          <a:xfrm>
            <a:off x="8231667" y="3990033"/>
            <a:ext cx="2059709" cy="707886"/>
          </a:xfrm>
          <a:prstGeom prst="rect">
            <a:avLst/>
          </a:prstGeom>
          <a:noFill/>
        </p:spPr>
        <p:txBody>
          <a:bodyPr wrap="square" rtlCol="0">
            <a:spAutoFit/>
          </a:bodyPr>
          <a:lstStyle/>
          <a:p>
            <a:pPr algn="ctr"/>
            <a:r>
              <a:rPr lang="en-NZ" sz="4000" dirty="0">
                <a:latin typeface="+mj-lt"/>
              </a:rPr>
              <a:t>33%</a:t>
            </a:r>
          </a:p>
        </p:txBody>
      </p:sp>
      <p:sp>
        <p:nvSpPr>
          <p:cNvPr id="27" name="Rectangle 26">
            <a:extLst>
              <a:ext uri="{FF2B5EF4-FFF2-40B4-BE49-F238E27FC236}">
                <a16:creationId xmlns:a16="http://schemas.microsoft.com/office/drawing/2014/main" id="{39BAD920-5710-6FCD-60EF-0AF86D8D8175}"/>
              </a:ext>
            </a:extLst>
          </p:cNvPr>
          <p:cNvSpPr/>
          <p:nvPr/>
        </p:nvSpPr>
        <p:spPr>
          <a:xfrm>
            <a:off x="8997484" y="3797701"/>
            <a:ext cx="2333681"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LARGE OR EXTREMELY NEGATIVE IMPACT</a:t>
            </a:r>
          </a:p>
        </p:txBody>
      </p:sp>
      <p:sp>
        <p:nvSpPr>
          <p:cNvPr id="28" name="Rectangle 27">
            <a:extLst>
              <a:ext uri="{FF2B5EF4-FFF2-40B4-BE49-F238E27FC236}">
                <a16:creationId xmlns:a16="http://schemas.microsoft.com/office/drawing/2014/main" id="{4B5CBA53-ECF4-D965-3DFC-BDE5F3F9387D}"/>
              </a:ext>
            </a:extLst>
          </p:cNvPr>
          <p:cNvSpPr/>
          <p:nvPr/>
        </p:nvSpPr>
        <p:spPr>
          <a:xfrm>
            <a:off x="9257168" y="1659131"/>
            <a:ext cx="1621787" cy="307777"/>
          </a:xfrm>
          <a:prstGeom prst="rect">
            <a:avLst/>
          </a:prstGeom>
        </p:spPr>
        <p:txBody>
          <a:bodyPr wrap="none">
            <a:noAutofit/>
          </a:bodyPr>
          <a:lstStyle/>
          <a:p>
            <a:pPr algn="ctr">
              <a:lnSpc>
                <a:spcPct val="80000"/>
              </a:lnSpc>
            </a:pPr>
            <a:r>
              <a:rPr lang="en-NZ" sz="1100" dirty="0">
                <a:solidFill>
                  <a:schemeClr val="accent6"/>
                </a:solidFill>
                <a:cs typeface="Calibri" panose="020F0502020204030204" pitchFamily="34" charset="0"/>
              </a:rPr>
              <a:t>ANY NEGATIVE IMPACT</a:t>
            </a:r>
          </a:p>
        </p:txBody>
      </p:sp>
      <p:sp>
        <p:nvSpPr>
          <p:cNvPr id="29" name="TextBox 28">
            <a:extLst>
              <a:ext uri="{FF2B5EF4-FFF2-40B4-BE49-F238E27FC236}">
                <a16:creationId xmlns:a16="http://schemas.microsoft.com/office/drawing/2014/main" id="{EE5A16D4-2B93-0516-016C-C4E00F883C29}"/>
              </a:ext>
            </a:extLst>
          </p:cNvPr>
          <p:cNvSpPr txBox="1"/>
          <p:nvPr/>
        </p:nvSpPr>
        <p:spPr>
          <a:xfrm>
            <a:off x="10068060" y="4035225"/>
            <a:ext cx="1800089" cy="1092607"/>
          </a:xfrm>
          <a:prstGeom prst="rect">
            <a:avLst/>
          </a:prstGeom>
          <a:noFill/>
        </p:spPr>
        <p:txBody>
          <a:bodyPr wrap="square" rtlCol="0">
            <a:spAutoFit/>
          </a:bodyPr>
          <a:lstStyle/>
          <a:p>
            <a:r>
              <a:rPr lang="en-NZ" sz="1300" dirty="0"/>
              <a:t>…of workers who experienced a large or extremely negative impact </a:t>
            </a:r>
            <a:r>
              <a:rPr lang="en-NZ" sz="1300" b="1" dirty="0"/>
              <a:t>made a formal complaint</a:t>
            </a:r>
          </a:p>
        </p:txBody>
      </p:sp>
      <p:sp>
        <p:nvSpPr>
          <p:cNvPr id="30" name="TextBox 29">
            <a:extLst>
              <a:ext uri="{FF2B5EF4-FFF2-40B4-BE49-F238E27FC236}">
                <a16:creationId xmlns:a16="http://schemas.microsoft.com/office/drawing/2014/main" id="{F93FBEF1-609B-ABE6-E6DC-6672B141D0C5}"/>
              </a:ext>
            </a:extLst>
          </p:cNvPr>
          <p:cNvSpPr txBox="1"/>
          <p:nvPr/>
        </p:nvSpPr>
        <p:spPr>
          <a:xfrm>
            <a:off x="9874673" y="1985866"/>
            <a:ext cx="1800089" cy="892552"/>
          </a:xfrm>
          <a:prstGeom prst="rect">
            <a:avLst/>
          </a:prstGeom>
          <a:noFill/>
        </p:spPr>
        <p:txBody>
          <a:bodyPr wrap="square" rtlCol="0">
            <a:spAutoFit/>
          </a:bodyPr>
          <a:lstStyle/>
          <a:p>
            <a:r>
              <a:rPr lang="en-NZ" sz="1300" dirty="0"/>
              <a:t>…of workers who experienced any negative impact </a:t>
            </a:r>
            <a:r>
              <a:rPr lang="en-NZ" sz="1300" b="1" dirty="0"/>
              <a:t>made a formal complaint</a:t>
            </a:r>
          </a:p>
        </p:txBody>
      </p:sp>
      <p:sp>
        <p:nvSpPr>
          <p:cNvPr id="21" name="Text Placeholder 2">
            <a:extLst>
              <a:ext uri="{FF2B5EF4-FFF2-40B4-BE49-F238E27FC236}">
                <a16:creationId xmlns:a16="http://schemas.microsoft.com/office/drawing/2014/main" id="{F4D871C2-B623-A704-3162-C5955D60CFA2}"/>
              </a:ext>
            </a:extLst>
          </p:cNvPr>
          <p:cNvSpPr txBox="1">
            <a:spLocks/>
          </p:cNvSpPr>
          <p:nvPr/>
        </p:nvSpPr>
        <p:spPr>
          <a:xfrm>
            <a:off x="8551827" y="2982887"/>
            <a:ext cx="3224993" cy="526669"/>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NZ" sz="1100" dirty="0">
                <a:solidFill>
                  <a:schemeClr val="accent6"/>
                </a:solidFill>
                <a:cs typeface="Calibri" panose="020F0502020204030204" pitchFamily="34" charset="0"/>
              </a:rPr>
              <a:t>Disabled workers were more likely to make a formal complaint (38%, vs 23% of non-disabled workers)</a:t>
            </a:r>
            <a:endParaRPr lang="en-NZ" sz="1200" dirty="0">
              <a:solidFill>
                <a:schemeClr val="accent6"/>
              </a:solidFill>
              <a:cs typeface="Calibri" panose="020F0502020204030204" pitchFamily="34" charset="0"/>
            </a:endParaRPr>
          </a:p>
        </p:txBody>
      </p:sp>
    </p:spTree>
    <p:extLst>
      <p:ext uri="{BB962C8B-B14F-4D97-AF65-F5344CB8AC3E}">
        <p14:creationId xmlns:p14="http://schemas.microsoft.com/office/powerpoint/2010/main" val="552619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2B86DB-1F12-D10B-98EC-6D1B6D890102}"/>
              </a:ext>
            </a:extLst>
          </p:cNvPr>
          <p:cNvSpPr/>
          <p:nvPr/>
        </p:nvSpPr>
        <p:spPr>
          <a:xfrm>
            <a:off x="4895309" y="1442515"/>
            <a:ext cx="2369456" cy="456634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22" name="Rectangle 21">
            <a:extLst>
              <a:ext uri="{FF2B5EF4-FFF2-40B4-BE49-F238E27FC236}">
                <a16:creationId xmlns:a16="http://schemas.microsoft.com/office/drawing/2014/main" id="{E19000A7-2A11-E259-95C2-1D4760C697F8}"/>
              </a:ext>
            </a:extLst>
          </p:cNvPr>
          <p:cNvSpPr/>
          <p:nvPr/>
        </p:nvSpPr>
        <p:spPr>
          <a:xfrm>
            <a:off x="2633663" y="1442515"/>
            <a:ext cx="2259695" cy="45663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2" name="Title 1">
            <a:extLst>
              <a:ext uri="{FF2B5EF4-FFF2-40B4-BE49-F238E27FC236}">
                <a16:creationId xmlns:a16="http://schemas.microsoft.com/office/drawing/2014/main" id="{56A2F818-8CC7-0035-AC90-25F34BAD225F}"/>
              </a:ext>
            </a:extLst>
          </p:cNvPr>
          <p:cNvSpPr>
            <a:spLocks noGrp="1"/>
          </p:cNvSpPr>
          <p:nvPr>
            <p:ph type="ctrTitle"/>
          </p:nvPr>
        </p:nvSpPr>
        <p:spPr/>
        <p:txBody>
          <a:bodyPr/>
          <a:lstStyle/>
          <a:p>
            <a:r>
              <a:rPr lang="en-NZ" sz="1500" dirty="0"/>
              <a:t>SATISFACTION WITH RESPONSE TO COMPLAINT</a:t>
            </a:r>
          </a:p>
        </p:txBody>
      </p:sp>
      <p:sp>
        <p:nvSpPr>
          <p:cNvPr id="3" name="Text Placeholder 2">
            <a:extLst>
              <a:ext uri="{FF2B5EF4-FFF2-40B4-BE49-F238E27FC236}">
                <a16:creationId xmlns:a16="http://schemas.microsoft.com/office/drawing/2014/main" id="{DEE75C52-76D2-C5DF-0E3F-5F094C52F75F}"/>
              </a:ext>
            </a:extLst>
          </p:cNvPr>
          <p:cNvSpPr>
            <a:spLocks noGrp="1"/>
          </p:cNvSpPr>
          <p:nvPr>
            <p:ph type="body" sz="quarter" idx="15"/>
          </p:nvPr>
        </p:nvSpPr>
        <p:spPr>
          <a:xfrm>
            <a:off x="360000" y="549332"/>
            <a:ext cx="11232232" cy="710668"/>
          </a:xfrm>
        </p:spPr>
        <p:txBody>
          <a:bodyPr>
            <a:normAutofit/>
          </a:bodyPr>
          <a:lstStyle/>
          <a:p>
            <a:r>
              <a:rPr lang="en-NZ" u="sng" dirty="0"/>
              <a:t>Dis</a:t>
            </a:r>
            <a:r>
              <a:rPr lang="en-NZ" dirty="0"/>
              <a:t>satisfaction with the outcomes of formal complaints is high (43%), especially when the impact of the harassment or bullying is large or extreme (59% dissatisfied).</a:t>
            </a:r>
          </a:p>
        </p:txBody>
      </p:sp>
      <p:sp>
        <p:nvSpPr>
          <p:cNvPr id="7" name="Footer Placeholder 3">
            <a:extLst>
              <a:ext uri="{FF2B5EF4-FFF2-40B4-BE49-F238E27FC236}">
                <a16:creationId xmlns:a16="http://schemas.microsoft.com/office/drawing/2014/main" id="{E07E92C3-F75F-5052-9EB7-CACF0C1D5127}"/>
              </a:ext>
            </a:extLst>
          </p:cNvPr>
          <p:cNvSpPr>
            <a:spLocks noGrp="1"/>
          </p:cNvSpPr>
          <p:nvPr>
            <p:ph type="ftr" sz="quarter" idx="17"/>
          </p:nvPr>
        </p:nvSpPr>
        <p:spPr>
          <a:xfrm>
            <a:off x="359999" y="6247881"/>
            <a:ext cx="9612676" cy="369332"/>
          </a:xfrm>
        </p:spPr>
        <p:txBody>
          <a:bodyPr/>
          <a:lstStyle/>
          <a:p>
            <a:r>
              <a:rPr lang="en-NZ" sz="900" dirty="0"/>
              <a:t>Base: Respondents who made a formal complaint – any impact (358), large or extremely negative impact (163)</a:t>
            </a:r>
          </a:p>
          <a:p>
            <a:r>
              <a:rPr lang="en-NZ" sz="900" i="1" dirty="0"/>
              <a:t>Q31c How satisfied were you with how well the person or organisation responded to your complaint?</a:t>
            </a:r>
          </a:p>
        </p:txBody>
      </p:sp>
      <p:graphicFrame>
        <p:nvGraphicFramePr>
          <p:cNvPr id="9" name="Chart 8">
            <a:extLst>
              <a:ext uri="{FF2B5EF4-FFF2-40B4-BE49-F238E27FC236}">
                <a16:creationId xmlns:a16="http://schemas.microsoft.com/office/drawing/2014/main" id="{BE7A8D60-BB49-DBE7-E326-6E59CA131C87}"/>
              </a:ext>
            </a:extLst>
          </p:cNvPr>
          <p:cNvGraphicFramePr/>
          <p:nvPr>
            <p:extLst>
              <p:ext uri="{D42A27DB-BD31-4B8C-83A1-F6EECF244321}">
                <p14:modId xmlns:p14="http://schemas.microsoft.com/office/powerpoint/2010/main" val="2372154579"/>
              </p:ext>
            </p:extLst>
          </p:nvPr>
        </p:nvGraphicFramePr>
        <p:xfrm>
          <a:off x="2743565" y="1748420"/>
          <a:ext cx="6626225" cy="4371977"/>
        </p:xfrm>
        <a:graphic>
          <a:graphicData uri="http://schemas.openxmlformats.org/drawingml/2006/chart">
            <c:chart xmlns:c="http://schemas.openxmlformats.org/drawingml/2006/chart" xmlns:r="http://schemas.openxmlformats.org/officeDocument/2006/relationships" r:id="rId2"/>
          </a:graphicData>
        </a:graphic>
      </p:graphicFrame>
      <p:sp>
        <p:nvSpPr>
          <p:cNvPr id="10" name="Right Brace 9">
            <a:extLst>
              <a:ext uri="{FF2B5EF4-FFF2-40B4-BE49-F238E27FC236}">
                <a16:creationId xmlns:a16="http://schemas.microsoft.com/office/drawing/2014/main" id="{FFFEC6D4-203E-8C21-EEEA-61321C7D5A1E}"/>
              </a:ext>
            </a:extLst>
          </p:cNvPr>
          <p:cNvSpPr/>
          <p:nvPr/>
        </p:nvSpPr>
        <p:spPr>
          <a:xfrm rot="10800000">
            <a:off x="3245215" y="1895475"/>
            <a:ext cx="273050" cy="1619250"/>
          </a:xfrm>
          <a:prstGeom prst="rightBrace">
            <a:avLst>
              <a:gd name="adj1" fmla="val 0"/>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1100"/>
          </a:p>
        </p:txBody>
      </p:sp>
      <p:sp>
        <p:nvSpPr>
          <p:cNvPr id="11" name="TextBox 10">
            <a:extLst>
              <a:ext uri="{FF2B5EF4-FFF2-40B4-BE49-F238E27FC236}">
                <a16:creationId xmlns:a16="http://schemas.microsoft.com/office/drawing/2014/main" id="{4AFBCA20-D55E-6952-458E-5B02789BA602}"/>
              </a:ext>
            </a:extLst>
          </p:cNvPr>
          <p:cNvSpPr txBox="1"/>
          <p:nvPr/>
        </p:nvSpPr>
        <p:spPr>
          <a:xfrm>
            <a:off x="2388390" y="2455961"/>
            <a:ext cx="1113999" cy="469359"/>
          </a:xfrm>
          <a:prstGeom prst="rect">
            <a:avLst/>
          </a:prstGeom>
          <a:noFill/>
        </p:spPr>
        <p:txBody>
          <a:bodyPr wrap="square">
            <a:spAutoFit/>
          </a:bodyPr>
          <a:lstStyle/>
          <a:p>
            <a:pPr algn="ctr"/>
            <a:r>
              <a:rPr lang="en-NZ" sz="1400" dirty="0">
                <a:solidFill>
                  <a:schemeClr val="accent4"/>
                </a:solidFill>
                <a:latin typeface="+mj-lt"/>
              </a:rPr>
              <a:t>47% </a:t>
            </a:r>
          </a:p>
          <a:p>
            <a:pPr algn="ctr"/>
            <a:r>
              <a:rPr lang="en-NZ" sz="1050" dirty="0"/>
              <a:t>Satisfied</a:t>
            </a:r>
            <a:endParaRPr lang="en-NZ" sz="1400" dirty="0"/>
          </a:p>
        </p:txBody>
      </p:sp>
      <p:sp>
        <p:nvSpPr>
          <p:cNvPr id="12" name="Right Brace 11">
            <a:extLst>
              <a:ext uri="{FF2B5EF4-FFF2-40B4-BE49-F238E27FC236}">
                <a16:creationId xmlns:a16="http://schemas.microsoft.com/office/drawing/2014/main" id="{F7E12C8E-57B6-642A-DCAC-7C17CC928D04}"/>
              </a:ext>
            </a:extLst>
          </p:cNvPr>
          <p:cNvSpPr/>
          <p:nvPr/>
        </p:nvSpPr>
        <p:spPr>
          <a:xfrm rot="10800000">
            <a:off x="3245214" y="3829633"/>
            <a:ext cx="255360" cy="1475930"/>
          </a:xfrm>
          <a:prstGeom prst="rightBrace">
            <a:avLst>
              <a:gd name="adj1" fmla="val 0"/>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1100"/>
          </a:p>
        </p:txBody>
      </p:sp>
      <p:sp>
        <p:nvSpPr>
          <p:cNvPr id="13" name="TextBox 12">
            <a:extLst>
              <a:ext uri="{FF2B5EF4-FFF2-40B4-BE49-F238E27FC236}">
                <a16:creationId xmlns:a16="http://schemas.microsoft.com/office/drawing/2014/main" id="{63A59A09-F467-7816-45A4-3F388F31F138}"/>
              </a:ext>
            </a:extLst>
          </p:cNvPr>
          <p:cNvSpPr txBox="1"/>
          <p:nvPr/>
        </p:nvSpPr>
        <p:spPr>
          <a:xfrm>
            <a:off x="2383809" y="4371069"/>
            <a:ext cx="1266401" cy="469359"/>
          </a:xfrm>
          <a:prstGeom prst="rect">
            <a:avLst/>
          </a:prstGeom>
          <a:noFill/>
        </p:spPr>
        <p:txBody>
          <a:bodyPr wrap="square">
            <a:spAutoFit/>
          </a:bodyPr>
          <a:lstStyle/>
          <a:p>
            <a:pPr algn="ctr"/>
            <a:r>
              <a:rPr lang="en-NZ" sz="1400" dirty="0">
                <a:solidFill>
                  <a:schemeClr val="accent6"/>
                </a:solidFill>
                <a:latin typeface="+mj-lt"/>
              </a:rPr>
              <a:t>43% </a:t>
            </a:r>
          </a:p>
          <a:p>
            <a:pPr algn="ctr"/>
            <a:r>
              <a:rPr lang="en-NZ" sz="1050" dirty="0"/>
              <a:t>Dissatisfied</a:t>
            </a:r>
            <a:endParaRPr lang="en-NZ" sz="1400" dirty="0"/>
          </a:p>
        </p:txBody>
      </p:sp>
      <p:sp>
        <p:nvSpPr>
          <p:cNvPr id="16" name="Right Brace 15">
            <a:extLst>
              <a:ext uri="{FF2B5EF4-FFF2-40B4-BE49-F238E27FC236}">
                <a16:creationId xmlns:a16="http://schemas.microsoft.com/office/drawing/2014/main" id="{17FA4CD3-7C32-6E5F-3420-683E209ADAC1}"/>
              </a:ext>
            </a:extLst>
          </p:cNvPr>
          <p:cNvSpPr/>
          <p:nvPr/>
        </p:nvSpPr>
        <p:spPr>
          <a:xfrm rot="10800000">
            <a:off x="5474064" y="3281687"/>
            <a:ext cx="257174" cy="2023876"/>
          </a:xfrm>
          <a:prstGeom prst="rightBrace">
            <a:avLst>
              <a:gd name="adj1" fmla="val 0"/>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1100"/>
          </a:p>
        </p:txBody>
      </p:sp>
      <p:sp>
        <p:nvSpPr>
          <p:cNvPr id="17" name="TextBox 16">
            <a:extLst>
              <a:ext uri="{FF2B5EF4-FFF2-40B4-BE49-F238E27FC236}">
                <a16:creationId xmlns:a16="http://schemas.microsoft.com/office/drawing/2014/main" id="{E38999B5-FE7C-4719-DDF0-BBDFC9200A02}"/>
              </a:ext>
            </a:extLst>
          </p:cNvPr>
          <p:cNvSpPr txBox="1"/>
          <p:nvPr/>
        </p:nvSpPr>
        <p:spPr>
          <a:xfrm>
            <a:off x="4572787" y="4118338"/>
            <a:ext cx="1266401" cy="469359"/>
          </a:xfrm>
          <a:prstGeom prst="rect">
            <a:avLst/>
          </a:prstGeom>
          <a:noFill/>
        </p:spPr>
        <p:txBody>
          <a:bodyPr wrap="square">
            <a:spAutoFit/>
          </a:bodyPr>
          <a:lstStyle/>
          <a:p>
            <a:pPr algn="ctr"/>
            <a:r>
              <a:rPr lang="en-NZ" sz="1400" dirty="0">
                <a:solidFill>
                  <a:schemeClr val="accent6"/>
                </a:solidFill>
                <a:latin typeface="+mj-lt"/>
              </a:rPr>
              <a:t>59% </a:t>
            </a:r>
          </a:p>
          <a:p>
            <a:pPr algn="ctr"/>
            <a:r>
              <a:rPr lang="en-NZ" sz="1050" dirty="0"/>
              <a:t>Dissatisfied</a:t>
            </a:r>
            <a:endParaRPr lang="en-NZ" sz="1400" dirty="0"/>
          </a:p>
        </p:txBody>
      </p:sp>
      <p:sp>
        <p:nvSpPr>
          <p:cNvPr id="18" name="Right Brace 17">
            <a:extLst>
              <a:ext uri="{FF2B5EF4-FFF2-40B4-BE49-F238E27FC236}">
                <a16:creationId xmlns:a16="http://schemas.microsoft.com/office/drawing/2014/main" id="{30C00E5D-4315-883E-A041-022B8A05F2DD}"/>
              </a:ext>
            </a:extLst>
          </p:cNvPr>
          <p:cNvSpPr/>
          <p:nvPr/>
        </p:nvSpPr>
        <p:spPr>
          <a:xfrm rot="10800000">
            <a:off x="5474064" y="1895473"/>
            <a:ext cx="273050" cy="1169952"/>
          </a:xfrm>
          <a:prstGeom prst="rightBrace">
            <a:avLst>
              <a:gd name="adj1" fmla="val 0"/>
              <a:gd name="adj2"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sz="1100"/>
          </a:p>
        </p:txBody>
      </p:sp>
      <p:sp>
        <p:nvSpPr>
          <p:cNvPr id="19" name="TextBox 18">
            <a:extLst>
              <a:ext uri="{FF2B5EF4-FFF2-40B4-BE49-F238E27FC236}">
                <a16:creationId xmlns:a16="http://schemas.microsoft.com/office/drawing/2014/main" id="{BC3861D8-2CB8-E5D5-9615-74C0D88EC9B3}"/>
              </a:ext>
            </a:extLst>
          </p:cNvPr>
          <p:cNvSpPr txBox="1"/>
          <p:nvPr/>
        </p:nvSpPr>
        <p:spPr>
          <a:xfrm>
            <a:off x="4617239" y="2273362"/>
            <a:ext cx="1113999" cy="469359"/>
          </a:xfrm>
          <a:prstGeom prst="rect">
            <a:avLst/>
          </a:prstGeom>
          <a:noFill/>
        </p:spPr>
        <p:txBody>
          <a:bodyPr wrap="square">
            <a:spAutoFit/>
          </a:bodyPr>
          <a:lstStyle/>
          <a:p>
            <a:pPr algn="ctr"/>
            <a:r>
              <a:rPr lang="en-NZ" sz="1400" dirty="0">
                <a:solidFill>
                  <a:schemeClr val="accent4"/>
                </a:solidFill>
                <a:latin typeface="+mj-lt"/>
              </a:rPr>
              <a:t>32% </a:t>
            </a:r>
          </a:p>
          <a:p>
            <a:pPr algn="ctr"/>
            <a:r>
              <a:rPr lang="en-NZ" sz="1050" dirty="0"/>
              <a:t>Satisfied</a:t>
            </a:r>
            <a:endParaRPr lang="en-NZ" sz="1400" dirty="0"/>
          </a:p>
        </p:txBody>
      </p:sp>
      <p:sp>
        <p:nvSpPr>
          <p:cNvPr id="20" name="Text Placeholder 2">
            <a:extLst>
              <a:ext uri="{FF2B5EF4-FFF2-40B4-BE49-F238E27FC236}">
                <a16:creationId xmlns:a16="http://schemas.microsoft.com/office/drawing/2014/main" id="{E7DB80ED-3E71-A9E5-8849-276D4E2A2594}"/>
              </a:ext>
            </a:extLst>
          </p:cNvPr>
          <p:cNvSpPr txBox="1">
            <a:spLocks/>
          </p:cNvSpPr>
          <p:nvPr/>
        </p:nvSpPr>
        <p:spPr>
          <a:xfrm>
            <a:off x="3195637" y="5305563"/>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cap="all" dirty="0">
                <a:solidFill>
                  <a:schemeClr val="tx1"/>
                </a:solidFill>
              </a:rPr>
              <a:t>ANY NEGATIVE IMPACT</a:t>
            </a:r>
          </a:p>
        </p:txBody>
      </p:sp>
      <p:sp>
        <p:nvSpPr>
          <p:cNvPr id="21" name="Text Placeholder 2">
            <a:extLst>
              <a:ext uri="{FF2B5EF4-FFF2-40B4-BE49-F238E27FC236}">
                <a16:creationId xmlns:a16="http://schemas.microsoft.com/office/drawing/2014/main" id="{8B4C3D4B-720D-9C10-4E60-6F73F1C5E725}"/>
              </a:ext>
            </a:extLst>
          </p:cNvPr>
          <p:cNvSpPr txBox="1">
            <a:spLocks/>
          </p:cNvSpPr>
          <p:nvPr/>
        </p:nvSpPr>
        <p:spPr>
          <a:xfrm>
            <a:off x="5252151" y="5360289"/>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cap="all" dirty="0">
                <a:solidFill>
                  <a:schemeClr val="tx1"/>
                </a:solidFill>
              </a:rPr>
              <a:t>Large or extremely negative impact</a:t>
            </a:r>
          </a:p>
        </p:txBody>
      </p:sp>
      <p:sp>
        <p:nvSpPr>
          <p:cNvPr id="23" name="Text Placeholder 2">
            <a:extLst>
              <a:ext uri="{FF2B5EF4-FFF2-40B4-BE49-F238E27FC236}">
                <a16:creationId xmlns:a16="http://schemas.microsoft.com/office/drawing/2014/main" id="{703323F3-9986-058E-2EC1-0D11DA3E081B}"/>
              </a:ext>
            </a:extLst>
          </p:cNvPr>
          <p:cNvSpPr txBox="1">
            <a:spLocks/>
          </p:cNvSpPr>
          <p:nvPr/>
        </p:nvSpPr>
        <p:spPr>
          <a:xfrm>
            <a:off x="3226433" y="1382212"/>
            <a:ext cx="4084344"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SATISFACTION WITH OUTCOME OF FORMAL COMPLAINT </a:t>
            </a:r>
          </a:p>
        </p:txBody>
      </p:sp>
      <p:sp>
        <p:nvSpPr>
          <p:cNvPr id="27" name="Text Placeholder 2">
            <a:extLst>
              <a:ext uri="{FF2B5EF4-FFF2-40B4-BE49-F238E27FC236}">
                <a16:creationId xmlns:a16="http://schemas.microsoft.com/office/drawing/2014/main" id="{6F674555-4A54-0B6E-AE6E-906F0E05B843}"/>
              </a:ext>
            </a:extLst>
          </p:cNvPr>
          <p:cNvSpPr txBox="1">
            <a:spLocks/>
          </p:cNvSpPr>
          <p:nvPr/>
        </p:nvSpPr>
        <p:spPr>
          <a:xfrm>
            <a:off x="364244" y="3701221"/>
            <a:ext cx="2111455" cy="1772951"/>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solidFill>
                  <a:schemeClr val="accent6"/>
                </a:solidFill>
                <a:cs typeface="Calibri" panose="020F0502020204030204" pitchFamily="34" charset="0"/>
              </a:rPr>
              <a:t>Dissatisfaction (43%) is higher among:</a:t>
            </a:r>
          </a:p>
          <a:p>
            <a:pPr marL="171450" indent="-171450">
              <a:buFont typeface="Arial" panose="020B0604020202020204" pitchFamily="34" charset="0"/>
              <a:buChar char="•"/>
            </a:pPr>
            <a:r>
              <a:rPr lang="en-NZ" sz="1200" dirty="0">
                <a:solidFill>
                  <a:schemeClr val="accent6"/>
                </a:solidFill>
                <a:cs typeface="Calibri" panose="020F0502020204030204" pitchFamily="34" charset="0"/>
              </a:rPr>
              <a:t>NZ European (49%) and Māori (47%) compared to Pacific (26%) and Asian (24%) workers.</a:t>
            </a:r>
          </a:p>
          <a:p>
            <a:pPr marL="171450" indent="-171450">
              <a:buFont typeface="Arial" panose="020B0604020202020204" pitchFamily="34" charset="0"/>
              <a:buChar char="•"/>
            </a:pPr>
            <a:r>
              <a:rPr lang="en-NZ" sz="1200" dirty="0">
                <a:solidFill>
                  <a:schemeClr val="accent6"/>
                </a:solidFill>
                <a:cs typeface="Calibri" panose="020F0502020204030204" pitchFamily="34" charset="0"/>
              </a:rPr>
              <a:t>Workers born in NZ (46%, vs 34% of migrant workers).</a:t>
            </a:r>
          </a:p>
          <a:p>
            <a:pPr>
              <a:spcBef>
                <a:spcPts val="0"/>
              </a:spcBef>
            </a:pPr>
            <a:endParaRPr lang="en-NZ" sz="1200" dirty="0">
              <a:solidFill>
                <a:schemeClr val="accent6"/>
              </a:solidFill>
              <a:cs typeface="Calibri" panose="020F0502020204030204" pitchFamily="34" charset="0"/>
            </a:endParaRPr>
          </a:p>
        </p:txBody>
      </p:sp>
      <p:sp>
        <p:nvSpPr>
          <p:cNvPr id="25" name="TextBox 24">
            <a:extLst>
              <a:ext uri="{FF2B5EF4-FFF2-40B4-BE49-F238E27FC236}">
                <a16:creationId xmlns:a16="http://schemas.microsoft.com/office/drawing/2014/main" id="{0D22105D-4F21-46F9-9754-EA58892DEA8E}"/>
              </a:ext>
            </a:extLst>
          </p:cNvPr>
          <p:cNvSpPr txBox="1"/>
          <p:nvPr/>
        </p:nvSpPr>
        <p:spPr>
          <a:xfrm>
            <a:off x="9391149" y="2010993"/>
            <a:ext cx="2571100" cy="3970318"/>
          </a:xfrm>
          <a:prstGeom prst="rect">
            <a:avLst/>
          </a:prstGeom>
          <a:noFill/>
        </p:spPr>
        <p:txBody>
          <a:bodyPr wrap="square">
            <a:spAutoFit/>
          </a:bodyPr>
          <a:lstStyle/>
          <a:p>
            <a:r>
              <a:rPr lang="en-NZ" sz="1200" i="1" dirty="0"/>
              <a:t>“I was in a situation where both my manager and her manager consistently bullied all of my department. My work was constantly criticised and micro-managed, my manager would yell at us all and would ignore our needs when we said anything. She was frequently unavailable but we would be blamed for not running things by her. Her manager behaved in similar ways and always backed her up. I attempted a meeting with both and was only asked to look at my responses, with no regard for their behaviours that I was responding to! With union support I asked to meet with higher-ups but then resigned and a meeting was not offered.”</a:t>
            </a:r>
            <a:r>
              <a:rPr lang="en-NZ" sz="1200" dirty="0"/>
              <a:t> 40-49 year old Māori woman, who was working in the health care and social assistance sector</a:t>
            </a:r>
          </a:p>
        </p:txBody>
      </p:sp>
      <p:cxnSp>
        <p:nvCxnSpPr>
          <p:cNvPr id="26" name="Straight Connector 25">
            <a:extLst>
              <a:ext uri="{FF2B5EF4-FFF2-40B4-BE49-F238E27FC236}">
                <a16:creationId xmlns:a16="http://schemas.microsoft.com/office/drawing/2014/main" id="{4C3E6706-2F63-6E5D-662C-C154AC919AFB}"/>
              </a:ext>
            </a:extLst>
          </p:cNvPr>
          <p:cNvCxnSpPr>
            <a:cxnSpLocks/>
          </p:cNvCxnSpPr>
          <p:nvPr/>
        </p:nvCxnSpPr>
        <p:spPr>
          <a:xfrm>
            <a:off x="9339945" y="1782400"/>
            <a:ext cx="259200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514AA11-8ACE-A003-4574-4A1CE8C28EB2}"/>
              </a:ext>
            </a:extLst>
          </p:cNvPr>
          <p:cNvGrpSpPr/>
          <p:nvPr/>
        </p:nvGrpSpPr>
        <p:grpSpPr>
          <a:xfrm>
            <a:off x="10442003" y="1551738"/>
            <a:ext cx="461665" cy="461665"/>
            <a:chOff x="8802984" y="1690280"/>
            <a:chExt cx="461665" cy="461665"/>
          </a:xfrm>
        </p:grpSpPr>
        <p:sp>
          <p:nvSpPr>
            <p:cNvPr id="31" name="Oval 30">
              <a:extLst>
                <a:ext uri="{FF2B5EF4-FFF2-40B4-BE49-F238E27FC236}">
                  <a16:creationId xmlns:a16="http://schemas.microsoft.com/office/drawing/2014/main" id="{5E6BA24D-60EA-6CB2-9E37-F81C9C97C5E2}"/>
                </a:ext>
              </a:extLst>
            </p:cNvPr>
            <p:cNvSpPr/>
            <p:nvPr/>
          </p:nvSpPr>
          <p:spPr>
            <a:xfrm>
              <a:off x="8802984" y="1690280"/>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Freeform 25">
              <a:extLst>
                <a:ext uri="{FF2B5EF4-FFF2-40B4-BE49-F238E27FC236}">
                  <a16:creationId xmlns:a16="http://schemas.microsoft.com/office/drawing/2014/main" id="{6DD33358-646C-8CAF-8851-40CB2E838C90}"/>
                </a:ext>
              </a:extLst>
            </p:cNvPr>
            <p:cNvSpPr>
              <a:spLocks noEditPoints="1"/>
            </p:cNvSpPr>
            <p:nvPr/>
          </p:nvSpPr>
          <p:spPr bwMode="auto">
            <a:xfrm flipH="1" flipV="1">
              <a:off x="8891323" y="1799651"/>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grpSp>
    </p:spTree>
    <p:extLst>
      <p:ext uri="{BB962C8B-B14F-4D97-AF65-F5344CB8AC3E}">
        <p14:creationId xmlns:p14="http://schemas.microsoft.com/office/powerpoint/2010/main" val="2994287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AC85ACE5-5262-656D-BE4E-6F568271CE02}"/>
              </a:ext>
            </a:extLst>
          </p:cNvPr>
          <p:cNvSpPr/>
          <p:nvPr/>
        </p:nvSpPr>
        <p:spPr>
          <a:xfrm>
            <a:off x="0" y="1472439"/>
            <a:ext cx="12191999" cy="45243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10858606" cy="369332"/>
          </a:xfrm>
        </p:spPr>
        <p:txBody>
          <a:bodyPr/>
          <a:lstStyle/>
          <a:p>
            <a:r>
              <a:rPr lang="en-NZ" sz="1500" spc="0" dirty="0"/>
              <a:t>REASONS FOR NOT MAKING A COMPLAINT/SEEKING SUPPORT</a:t>
            </a:r>
          </a:p>
        </p:txBody>
      </p:sp>
      <p:sp>
        <p:nvSpPr>
          <p:cNvPr id="10" name="Text Placeholder 2">
            <a:extLst>
              <a:ext uri="{FF2B5EF4-FFF2-40B4-BE49-F238E27FC236}">
                <a16:creationId xmlns:a16="http://schemas.microsoft.com/office/drawing/2014/main" id="{E6931E09-76B9-4F36-B70E-D67C2F726CD3}"/>
              </a:ext>
            </a:extLst>
          </p:cNvPr>
          <p:cNvSpPr txBox="1">
            <a:spLocks/>
          </p:cNvSpPr>
          <p:nvPr/>
        </p:nvSpPr>
        <p:spPr>
          <a:xfrm>
            <a:off x="3909060" y="1339034"/>
            <a:ext cx="4351020"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REASONS FOR NOT MAKING A COMPLAINT OR SEEKING SUPPORT</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511924" y="1391547"/>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p:txBody>
          <a:bodyPr>
            <a:normAutofit lnSpcReduction="10000"/>
          </a:bodyPr>
          <a:lstStyle/>
          <a:p>
            <a:r>
              <a:rPr lang="en-NZ" dirty="0"/>
              <a:t>Workers don’t complain or seek support for fear of the consequences (45%) or that the situation did not warrant it (44%). Distrust in the system is also evident – 35% felt complaining would be ineffective due to the workplace cultural norms, and 28% distrusted their employer to handle it correctly.  A lack of reporting mechanisms is also evident.</a:t>
            </a:r>
          </a:p>
        </p:txBody>
      </p:sp>
      <p:graphicFrame>
        <p:nvGraphicFramePr>
          <p:cNvPr id="29" name="Chart 28">
            <a:extLst>
              <a:ext uri="{FF2B5EF4-FFF2-40B4-BE49-F238E27FC236}">
                <a16:creationId xmlns:a16="http://schemas.microsoft.com/office/drawing/2014/main" id="{4ACD128B-5273-4318-82BB-7406E03F2FBE}"/>
              </a:ext>
            </a:extLst>
          </p:cNvPr>
          <p:cNvGraphicFramePr/>
          <p:nvPr>
            <p:extLst>
              <p:ext uri="{D42A27DB-BD31-4B8C-83A1-F6EECF244321}">
                <p14:modId xmlns:p14="http://schemas.microsoft.com/office/powerpoint/2010/main" val="3953233870"/>
              </p:ext>
            </p:extLst>
          </p:nvPr>
        </p:nvGraphicFramePr>
        <p:xfrm>
          <a:off x="3232881" y="1539082"/>
          <a:ext cx="2894373" cy="4621352"/>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16">
            <a:extLst>
              <a:ext uri="{FF2B5EF4-FFF2-40B4-BE49-F238E27FC236}">
                <a16:creationId xmlns:a16="http://schemas.microsoft.com/office/drawing/2014/main" id="{F8C408B9-CCDB-7308-4C6A-F04E07A07B57}"/>
              </a:ext>
            </a:extLst>
          </p:cNvPr>
          <p:cNvGrpSpPr/>
          <p:nvPr/>
        </p:nvGrpSpPr>
        <p:grpSpPr>
          <a:xfrm>
            <a:off x="5384800" y="5489490"/>
            <a:ext cx="2410753" cy="452220"/>
            <a:chOff x="4462106" y="5556333"/>
            <a:chExt cx="2410753" cy="452220"/>
          </a:xfrm>
        </p:grpSpPr>
        <p:grpSp>
          <p:nvGrpSpPr>
            <p:cNvPr id="14" name="Group 13">
              <a:extLst>
                <a:ext uri="{FF2B5EF4-FFF2-40B4-BE49-F238E27FC236}">
                  <a16:creationId xmlns:a16="http://schemas.microsoft.com/office/drawing/2014/main" id="{5B3909DA-5AA8-48E7-820E-496A06D7A09E}"/>
                </a:ext>
              </a:extLst>
            </p:cNvPr>
            <p:cNvGrpSpPr/>
            <p:nvPr/>
          </p:nvGrpSpPr>
          <p:grpSpPr>
            <a:xfrm>
              <a:off x="4462106" y="5556333"/>
              <a:ext cx="1502560" cy="253916"/>
              <a:chOff x="4462106" y="5556333"/>
              <a:chExt cx="1502560" cy="253916"/>
            </a:xfrm>
          </p:grpSpPr>
          <p:sp>
            <p:nvSpPr>
              <p:cNvPr id="49" name="Rectangle 48">
                <a:extLst>
                  <a:ext uri="{FF2B5EF4-FFF2-40B4-BE49-F238E27FC236}">
                    <a16:creationId xmlns:a16="http://schemas.microsoft.com/office/drawing/2014/main" id="{22BA0B8C-BAEC-E1EB-2646-DB857C734E7B}"/>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FE77FFD2-8F9F-73E1-22E7-429DA56FDA2F}"/>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13" name="Group 12">
              <a:extLst>
                <a:ext uri="{FF2B5EF4-FFF2-40B4-BE49-F238E27FC236}">
                  <a16:creationId xmlns:a16="http://schemas.microsoft.com/office/drawing/2014/main" id="{263C3DF3-6672-37D4-CB68-CCDD297167F8}"/>
                </a:ext>
              </a:extLst>
            </p:cNvPr>
            <p:cNvGrpSpPr/>
            <p:nvPr/>
          </p:nvGrpSpPr>
          <p:grpSpPr>
            <a:xfrm>
              <a:off x="4462106" y="5754637"/>
              <a:ext cx="2410753" cy="253916"/>
              <a:chOff x="4462106" y="5754637"/>
              <a:chExt cx="2410753" cy="253916"/>
            </a:xfrm>
          </p:grpSpPr>
          <p:sp>
            <p:nvSpPr>
              <p:cNvPr id="11" name="Rectangle 10">
                <a:extLst>
                  <a:ext uri="{FF2B5EF4-FFF2-40B4-BE49-F238E27FC236}">
                    <a16:creationId xmlns:a16="http://schemas.microsoft.com/office/drawing/2014/main" id="{50C72FC0-18C6-0DEE-3CF9-760E453059CD}"/>
                  </a:ext>
                </a:extLst>
              </p:cNvPr>
              <p:cNvSpPr/>
              <p:nvPr/>
            </p:nvSpPr>
            <p:spPr>
              <a:xfrm>
                <a:off x="4462106" y="58434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TextBox 49">
                <a:extLst>
                  <a:ext uri="{FF2B5EF4-FFF2-40B4-BE49-F238E27FC236}">
                    <a16:creationId xmlns:a16="http://schemas.microsoft.com/office/drawing/2014/main" id="{63151876-91FA-A91D-CE45-68D8004D2167}"/>
                  </a:ext>
                </a:extLst>
              </p:cNvPr>
              <p:cNvSpPr txBox="1"/>
              <p:nvPr/>
            </p:nvSpPr>
            <p:spPr>
              <a:xfrm>
                <a:off x="4560824" y="5754637"/>
                <a:ext cx="2312035" cy="253916"/>
              </a:xfrm>
              <a:prstGeom prst="rect">
                <a:avLst/>
              </a:prstGeom>
              <a:noFill/>
            </p:spPr>
            <p:txBody>
              <a:bodyPr wrap="square" rtlCol="0">
                <a:spAutoFit/>
              </a:bodyPr>
              <a:lstStyle/>
              <a:p>
                <a:r>
                  <a:rPr lang="en-NZ" sz="1050" dirty="0"/>
                  <a:t>Large or extremely negative impact</a:t>
                </a:r>
              </a:p>
            </p:txBody>
          </p:sp>
        </p:grpSp>
      </p:grpSp>
      <p:graphicFrame>
        <p:nvGraphicFramePr>
          <p:cNvPr id="24" name="Chart 23">
            <a:extLst>
              <a:ext uri="{FF2B5EF4-FFF2-40B4-BE49-F238E27FC236}">
                <a16:creationId xmlns:a16="http://schemas.microsoft.com/office/drawing/2014/main" id="{846B531C-043C-A1A1-B257-FEE352522C25}"/>
              </a:ext>
            </a:extLst>
          </p:cNvPr>
          <p:cNvGraphicFramePr/>
          <p:nvPr>
            <p:extLst>
              <p:ext uri="{D42A27DB-BD31-4B8C-83A1-F6EECF244321}">
                <p14:modId xmlns:p14="http://schemas.microsoft.com/office/powerpoint/2010/main" val="1138975108"/>
              </p:ext>
            </p:extLst>
          </p:nvPr>
        </p:nvGraphicFramePr>
        <p:xfrm>
          <a:off x="9276966" y="1539081"/>
          <a:ext cx="2894373" cy="4456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007681E9-6671-AA58-1F6A-A1D88599DEDE}"/>
              </a:ext>
            </a:extLst>
          </p:cNvPr>
          <p:cNvGraphicFramePr>
            <a:graphicFrameLocks noGrp="1"/>
          </p:cNvGraphicFramePr>
          <p:nvPr/>
        </p:nvGraphicFramePr>
        <p:xfrm>
          <a:off x="491508" y="1665775"/>
          <a:ext cx="2902522" cy="1180840"/>
        </p:xfrm>
        <a:graphic>
          <a:graphicData uri="http://schemas.openxmlformats.org/drawingml/2006/table">
            <a:tbl>
              <a:tblPr>
                <a:tableStyleId>{5C22544A-7EE6-4342-B048-85BDC9FD1C3A}</a:tableStyleId>
              </a:tblPr>
              <a:tblGrid>
                <a:gridCol w="2902522">
                  <a:extLst>
                    <a:ext uri="{9D8B030D-6E8A-4147-A177-3AD203B41FA5}">
                      <a16:colId xmlns:a16="http://schemas.microsoft.com/office/drawing/2014/main" val="2856110965"/>
                    </a:ext>
                  </a:extLst>
                </a:gridCol>
              </a:tblGrid>
              <a:tr h="236746">
                <a:tc>
                  <a:txBody>
                    <a:bodyPr/>
                    <a:lstStyle/>
                    <a:p>
                      <a:pPr algn="r" fontAlgn="ctr"/>
                      <a:r>
                        <a:rPr lang="en-NZ" sz="900" b="1" i="0" u="none" strike="noStrike" dirty="0">
                          <a:solidFill>
                            <a:srgbClr val="000000"/>
                          </a:solidFill>
                          <a:effectLst/>
                          <a:latin typeface="+mn-lt"/>
                        </a:rPr>
                        <a:t>Concern that reporting would affect me negatively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120646"/>
                  </a:ext>
                </a:extLst>
              </a:tr>
              <a:tr h="217289">
                <a:tc>
                  <a:txBody>
                    <a:bodyPr/>
                    <a:lstStyle/>
                    <a:p>
                      <a:pPr algn="r" fontAlgn="ctr"/>
                      <a:r>
                        <a:rPr lang="en-NZ" sz="800" b="0" i="0" u="none" strike="noStrike" dirty="0">
                          <a:solidFill>
                            <a:srgbClr val="000000"/>
                          </a:solidFill>
                          <a:effectLst/>
                          <a:latin typeface="+mn-lt"/>
                        </a:rPr>
                        <a:t>I was concerned about the impact that reporting the issue would have on my job or career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8893565"/>
                  </a:ext>
                </a:extLst>
              </a:tr>
              <a:tr h="217289">
                <a:tc>
                  <a:txBody>
                    <a:bodyPr/>
                    <a:lstStyle/>
                    <a:p>
                      <a:pPr algn="r" fontAlgn="ctr"/>
                      <a:r>
                        <a:rPr lang="en-NZ" sz="800" b="0" i="0" u="none" strike="noStrike">
                          <a:solidFill>
                            <a:srgbClr val="000000"/>
                          </a:solidFill>
                          <a:effectLst/>
                          <a:latin typeface="+mn-lt"/>
                        </a:rPr>
                        <a:t>I was concerned that reporting the issue would make the situation worse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795729"/>
                  </a:ext>
                </a:extLst>
              </a:tr>
              <a:tr h="220075">
                <a:tc>
                  <a:txBody>
                    <a:bodyPr/>
                    <a:lstStyle/>
                    <a:p>
                      <a:pPr algn="r" fontAlgn="ctr"/>
                      <a:r>
                        <a:rPr lang="en-NZ" sz="800" b="0" i="0" u="none" strike="noStrike">
                          <a:solidFill>
                            <a:srgbClr val="000000"/>
                          </a:solidFill>
                          <a:effectLst/>
                          <a:latin typeface="+mn-lt"/>
                        </a:rPr>
                        <a:t>I was worried about my wellbeing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296133"/>
                  </a:ext>
                </a:extLst>
              </a:tr>
              <a:tr h="217289">
                <a:tc>
                  <a:txBody>
                    <a:bodyPr/>
                    <a:lstStyle/>
                    <a:p>
                      <a:pPr algn="r" fontAlgn="ctr"/>
                      <a:r>
                        <a:rPr lang="en-NZ" sz="800" b="0" i="0" u="none" strike="noStrike" dirty="0">
                          <a:solidFill>
                            <a:srgbClr val="000000"/>
                          </a:solidFill>
                          <a:effectLst/>
                          <a:latin typeface="+mn-lt"/>
                        </a:rPr>
                        <a:t>I or someone else had a negative experience after they complained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1323451"/>
                  </a:ext>
                </a:extLst>
              </a:tr>
            </a:tbl>
          </a:graphicData>
        </a:graphic>
      </p:graphicFrame>
      <p:graphicFrame>
        <p:nvGraphicFramePr>
          <p:cNvPr id="15" name="Table 14">
            <a:extLst>
              <a:ext uri="{FF2B5EF4-FFF2-40B4-BE49-F238E27FC236}">
                <a16:creationId xmlns:a16="http://schemas.microsoft.com/office/drawing/2014/main" id="{06B47E1F-542A-0816-3538-7D37DDC9972F}"/>
              </a:ext>
            </a:extLst>
          </p:cNvPr>
          <p:cNvGraphicFramePr>
            <a:graphicFrameLocks noGrp="1"/>
          </p:cNvGraphicFramePr>
          <p:nvPr/>
        </p:nvGraphicFramePr>
        <p:xfrm>
          <a:off x="510072" y="2982446"/>
          <a:ext cx="2894373" cy="1180839"/>
        </p:xfrm>
        <a:graphic>
          <a:graphicData uri="http://schemas.openxmlformats.org/drawingml/2006/table">
            <a:tbl>
              <a:tblPr>
                <a:tableStyleId>{5C22544A-7EE6-4342-B048-85BDC9FD1C3A}</a:tableStyleId>
              </a:tblPr>
              <a:tblGrid>
                <a:gridCol w="2894373">
                  <a:extLst>
                    <a:ext uri="{9D8B030D-6E8A-4147-A177-3AD203B41FA5}">
                      <a16:colId xmlns:a16="http://schemas.microsoft.com/office/drawing/2014/main" val="2936018294"/>
                    </a:ext>
                  </a:extLst>
                </a:gridCol>
              </a:tblGrid>
              <a:tr h="283287">
                <a:tc>
                  <a:txBody>
                    <a:bodyPr/>
                    <a:lstStyle/>
                    <a:p>
                      <a:pPr algn="r" fontAlgn="ctr"/>
                      <a:r>
                        <a:rPr lang="en-NZ" sz="900" b="1" i="0" u="none" strike="noStrike" dirty="0">
                          <a:solidFill>
                            <a:srgbClr val="000000"/>
                          </a:solidFill>
                          <a:effectLst/>
                          <a:latin typeface="+mn-lt"/>
                        </a:rPr>
                        <a:t>Behaviour was not serious enough to escalate, or ended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633137"/>
                  </a:ext>
                </a:extLst>
              </a:tr>
              <a:tr h="224388">
                <a:tc>
                  <a:txBody>
                    <a:bodyPr/>
                    <a:lstStyle/>
                    <a:p>
                      <a:pPr algn="r" fontAlgn="ctr"/>
                      <a:r>
                        <a:rPr lang="en-NZ" sz="800" b="0" i="0" u="none" strike="noStrike" dirty="0">
                          <a:solidFill>
                            <a:srgbClr val="000000"/>
                          </a:solidFill>
                          <a:effectLst/>
                          <a:latin typeface="+mn-lt"/>
                        </a:rPr>
                        <a:t>I dealt with it myself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2360089"/>
                  </a:ext>
                </a:extLst>
              </a:tr>
              <a:tr h="224388">
                <a:tc>
                  <a:txBody>
                    <a:bodyPr/>
                    <a:lstStyle/>
                    <a:p>
                      <a:pPr algn="r" fontAlgn="ctr"/>
                      <a:r>
                        <a:rPr lang="en-NZ" sz="800" b="0" i="0" u="none" strike="noStrike" dirty="0">
                          <a:solidFill>
                            <a:srgbClr val="000000"/>
                          </a:solidFill>
                          <a:effectLst/>
                          <a:latin typeface="+mn-lt"/>
                        </a:rPr>
                        <a:t>I did not think it was serious enough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8751770"/>
                  </a:ext>
                </a:extLst>
              </a:tr>
              <a:tr h="224388">
                <a:tc>
                  <a:txBody>
                    <a:bodyPr/>
                    <a:lstStyle/>
                    <a:p>
                      <a:pPr algn="r" fontAlgn="ctr"/>
                      <a:r>
                        <a:rPr lang="en-NZ" sz="800" b="0" i="0" u="none" strike="noStrike">
                          <a:solidFill>
                            <a:srgbClr val="000000"/>
                          </a:solidFill>
                          <a:effectLst/>
                          <a:latin typeface="+mn-lt"/>
                        </a:rPr>
                        <a:t>The behaviour stopped and has not happened again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781361"/>
                  </a:ext>
                </a:extLst>
              </a:tr>
              <a:tr h="224388">
                <a:tc>
                  <a:txBody>
                    <a:bodyPr/>
                    <a:lstStyle/>
                    <a:p>
                      <a:pPr algn="r" fontAlgn="ctr"/>
                      <a:r>
                        <a:rPr lang="en-NZ" sz="800" b="0" i="0" u="none" strike="noStrike" dirty="0">
                          <a:solidFill>
                            <a:srgbClr val="000000"/>
                          </a:solidFill>
                          <a:effectLst/>
                          <a:latin typeface="+mn-lt"/>
                        </a:rPr>
                        <a:t>I didn't care enough/knew I was leaving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67160"/>
                  </a:ext>
                </a:extLst>
              </a:tr>
            </a:tbl>
          </a:graphicData>
        </a:graphic>
      </p:graphicFrame>
      <p:cxnSp>
        <p:nvCxnSpPr>
          <p:cNvPr id="28" name="Straight Connector 27">
            <a:extLst>
              <a:ext uri="{FF2B5EF4-FFF2-40B4-BE49-F238E27FC236}">
                <a16:creationId xmlns:a16="http://schemas.microsoft.com/office/drawing/2014/main" id="{1D808A69-CE45-BBA6-C07B-9EFF5A260F5D}"/>
              </a:ext>
            </a:extLst>
          </p:cNvPr>
          <p:cNvCxnSpPr>
            <a:cxnSpLocks/>
          </p:cNvCxnSpPr>
          <p:nvPr/>
        </p:nvCxnSpPr>
        <p:spPr>
          <a:xfrm>
            <a:off x="534932" y="2912340"/>
            <a:ext cx="579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Footer Placeholder 3">
            <a:extLst>
              <a:ext uri="{FF2B5EF4-FFF2-40B4-BE49-F238E27FC236}">
                <a16:creationId xmlns:a16="http://schemas.microsoft.com/office/drawing/2014/main" id="{D781D691-2625-F0C3-CB5C-F645BD8C0EA4}"/>
              </a:ext>
            </a:extLst>
          </p:cNvPr>
          <p:cNvSpPr>
            <a:spLocks noGrp="1"/>
          </p:cNvSpPr>
          <p:nvPr>
            <p:ph type="ftr" sz="quarter" idx="17"/>
          </p:nvPr>
        </p:nvSpPr>
        <p:spPr>
          <a:xfrm>
            <a:off x="359999" y="6040136"/>
            <a:ext cx="9269776" cy="784830"/>
          </a:xfrm>
        </p:spPr>
        <p:txBody>
          <a:bodyPr/>
          <a:lstStyle/>
          <a:p>
            <a:r>
              <a:rPr lang="en-NZ" sz="900" dirty="0"/>
              <a:t>*Other reasons include: I was talked out of it/told it was not worth pursuing; I ignored it, I didn’t have to associate with the clients; It was a customer so no actions taken/hard to take action (&lt;1%)</a:t>
            </a:r>
          </a:p>
          <a:p>
            <a:r>
              <a:rPr lang="en-NZ" sz="900" dirty="0"/>
              <a:t>**Also includes: company doesn’t care (&lt;1%)</a:t>
            </a:r>
          </a:p>
          <a:p>
            <a:r>
              <a:rPr lang="en-NZ" sz="900" dirty="0"/>
              <a:t>Base: Respondents who were impacted by sexual harassment, racial harassment, or bullying in the workplace and did not make a formal complaint and/or seek advice – any impact (1,106), large or extremely negative impact (332)</a:t>
            </a:r>
          </a:p>
          <a:p>
            <a:r>
              <a:rPr lang="en-NZ" sz="900" i="1" dirty="0"/>
              <a:t>Q31d Why did you not seek support or advice, or make a formal complaint? </a:t>
            </a:r>
          </a:p>
        </p:txBody>
      </p:sp>
      <p:cxnSp>
        <p:nvCxnSpPr>
          <p:cNvPr id="35" name="Straight Connector 34">
            <a:extLst>
              <a:ext uri="{FF2B5EF4-FFF2-40B4-BE49-F238E27FC236}">
                <a16:creationId xmlns:a16="http://schemas.microsoft.com/office/drawing/2014/main" id="{209693DF-A345-44F4-C89B-9D77F1AD5CB6}"/>
              </a:ext>
            </a:extLst>
          </p:cNvPr>
          <p:cNvCxnSpPr>
            <a:cxnSpLocks/>
          </p:cNvCxnSpPr>
          <p:nvPr/>
        </p:nvCxnSpPr>
        <p:spPr>
          <a:xfrm>
            <a:off x="511924" y="4226790"/>
            <a:ext cx="579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3A0A54AA-2297-0A10-75EE-CC5D2AA6AF65}"/>
              </a:ext>
            </a:extLst>
          </p:cNvPr>
          <p:cNvGraphicFramePr>
            <a:graphicFrameLocks noGrp="1"/>
          </p:cNvGraphicFramePr>
          <p:nvPr/>
        </p:nvGraphicFramePr>
        <p:xfrm>
          <a:off x="499657" y="4340872"/>
          <a:ext cx="2894373" cy="722618"/>
        </p:xfrm>
        <a:graphic>
          <a:graphicData uri="http://schemas.openxmlformats.org/drawingml/2006/table">
            <a:tbl>
              <a:tblPr>
                <a:tableStyleId>{5C22544A-7EE6-4342-B048-85BDC9FD1C3A}</a:tableStyleId>
              </a:tblPr>
              <a:tblGrid>
                <a:gridCol w="2894373">
                  <a:extLst>
                    <a:ext uri="{9D8B030D-6E8A-4147-A177-3AD203B41FA5}">
                      <a16:colId xmlns:a16="http://schemas.microsoft.com/office/drawing/2014/main" val="2326070091"/>
                    </a:ext>
                  </a:extLst>
                </a:gridCol>
              </a:tblGrid>
              <a:tr h="281812">
                <a:tc>
                  <a:txBody>
                    <a:bodyPr/>
                    <a:lstStyle/>
                    <a:p>
                      <a:pPr algn="r" fontAlgn="ctr"/>
                      <a:r>
                        <a:rPr lang="en-NZ" sz="900" b="1" i="0" u="none" strike="noStrike" dirty="0">
                          <a:solidFill>
                            <a:srgbClr val="000000"/>
                          </a:solidFill>
                          <a:effectLst/>
                          <a:latin typeface="+mn-lt"/>
                        </a:rPr>
                        <a:t>It was accepted behaviour in the company or would not change if I complained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389895"/>
                  </a:ext>
                </a:extLst>
              </a:tr>
              <a:tr h="185408">
                <a:tc>
                  <a:txBody>
                    <a:bodyPr/>
                    <a:lstStyle/>
                    <a:p>
                      <a:pPr algn="r" fontAlgn="ctr"/>
                      <a:r>
                        <a:rPr lang="en-NZ" sz="800" b="0" i="0" u="none" strike="noStrike" dirty="0">
                          <a:solidFill>
                            <a:srgbClr val="000000"/>
                          </a:solidFill>
                          <a:effectLst/>
                          <a:latin typeface="+mn-lt"/>
                        </a:rPr>
                        <a:t>I felt it would make no difference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5758552"/>
                  </a:ext>
                </a:extLst>
              </a:tr>
              <a:tr h="247614">
                <a:tc>
                  <a:txBody>
                    <a:bodyPr/>
                    <a:lstStyle/>
                    <a:p>
                      <a:pPr algn="r" fontAlgn="ctr"/>
                      <a:r>
                        <a:rPr lang="en-NZ" sz="800" b="0" i="0" u="none" strike="noStrike" dirty="0">
                          <a:solidFill>
                            <a:srgbClr val="000000"/>
                          </a:solidFill>
                          <a:effectLst/>
                          <a:latin typeface="+mn-lt"/>
                        </a:rPr>
                        <a:t>Accepted norm/common/is embedded in the company/</a:t>
                      </a:r>
                    </a:p>
                    <a:p>
                      <a:pPr algn="r" fontAlgn="ctr"/>
                      <a:r>
                        <a:rPr lang="en-NZ" sz="800" b="0" i="0" u="none" strike="noStrike" dirty="0">
                          <a:solidFill>
                            <a:srgbClr val="000000"/>
                          </a:solidFill>
                          <a:effectLst/>
                          <a:latin typeface="+mn-lt"/>
                        </a:rPr>
                        <a:t>happens to everyone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850443"/>
                  </a:ext>
                </a:extLst>
              </a:tr>
            </a:tbl>
          </a:graphicData>
        </a:graphic>
      </p:graphicFrame>
      <p:cxnSp>
        <p:nvCxnSpPr>
          <p:cNvPr id="36" name="Straight Connector 35">
            <a:extLst>
              <a:ext uri="{FF2B5EF4-FFF2-40B4-BE49-F238E27FC236}">
                <a16:creationId xmlns:a16="http://schemas.microsoft.com/office/drawing/2014/main" id="{2B7D7106-9027-A247-8C1A-CC639F7463E8}"/>
              </a:ext>
            </a:extLst>
          </p:cNvPr>
          <p:cNvCxnSpPr>
            <a:cxnSpLocks/>
          </p:cNvCxnSpPr>
          <p:nvPr/>
        </p:nvCxnSpPr>
        <p:spPr>
          <a:xfrm>
            <a:off x="511924" y="5169765"/>
            <a:ext cx="579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7" name="Table 36">
            <a:extLst>
              <a:ext uri="{FF2B5EF4-FFF2-40B4-BE49-F238E27FC236}">
                <a16:creationId xmlns:a16="http://schemas.microsoft.com/office/drawing/2014/main" id="{4AA2995A-FB3F-B1A9-B18A-865B301CCF40}"/>
              </a:ext>
            </a:extLst>
          </p:cNvPr>
          <p:cNvGraphicFramePr>
            <a:graphicFrameLocks noGrp="1"/>
          </p:cNvGraphicFramePr>
          <p:nvPr/>
        </p:nvGraphicFramePr>
        <p:xfrm>
          <a:off x="491508" y="5242177"/>
          <a:ext cx="2894373" cy="714834"/>
        </p:xfrm>
        <a:graphic>
          <a:graphicData uri="http://schemas.openxmlformats.org/drawingml/2006/table">
            <a:tbl>
              <a:tblPr>
                <a:tableStyleId>{5C22544A-7EE6-4342-B048-85BDC9FD1C3A}</a:tableStyleId>
              </a:tblPr>
              <a:tblGrid>
                <a:gridCol w="2894373">
                  <a:extLst>
                    <a:ext uri="{9D8B030D-6E8A-4147-A177-3AD203B41FA5}">
                      <a16:colId xmlns:a16="http://schemas.microsoft.com/office/drawing/2014/main" val="2326070091"/>
                    </a:ext>
                  </a:extLst>
                </a:gridCol>
              </a:tblGrid>
              <a:tr h="281812">
                <a:tc>
                  <a:txBody>
                    <a:bodyPr/>
                    <a:lstStyle/>
                    <a:p>
                      <a:pPr algn="r" fontAlgn="ctr"/>
                      <a:r>
                        <a:rPr lang="en-NZ" sz="900" b="1" i="0" u="none" strike="noStrike" dirty="0">
                          <a:solidFill>
                            <a:srgbClr val="000000"/>
                          </a:solidFill>
                          <a:effectLst/>
                          <a:latin typeface="+mn-lt"/>
                        </a:rPr>
                        <a:t>My complaint would not be handled appropriately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389895"/>
                  </a:ext>
                </a:extLst>
              </a:tr>
              <a:tr h="185408">
                <a:tc>
                  <a:txBody>
                    <a:bodyPr/>
                    <a:lstStyle/>
                    <a:p>
                      <a:pPr algn="r" fontAlgn="ctr"/>
                      <a:r>
                        <a:rPr lang="en-NZ" sz="800" b="0" i="0" u="none" strike="noStrike" dirty="0">
                          <a:solidFill>
                            <a:srgbClr val="000000"/>
                          </a:solidFill>
                          <a:effectLst/>
                          <a:latin typeface="+mn-lt"/>
                        </a:rPr>
                        <a:t>I felt I would not be believed or supported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5758552"/>
                  </a:ext>
                </a:extLst>
              </a:tr>
              <a:tr h="247614">
                <a:tc>
                  <a:txBody>
                    <a:bodyPr/>
                    <a:lstStyle/>
                    <a:p>
                      <a:pPr algn="r" fontAlgn="ctr"/>
                      <a:r>
                        <a:rPr lang="en-NZ" sz="800" b="0" i="0" u="none" strike="noStrike" dirty="0">
                          <a:solidFill>
                            <a:srgbClr val="000000"/>
                          </a:solidFill>
                          <a:effectLst/>
                          <a:latin typeface="+mn-lt"/>
                        </a:rPr>
                        <a:t>I did not think the incident would be kept confidential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850443"/>
                  </a:ext>
                </a:extLst>
              </a:tr>
            </a:tbl>
          </a:graphicData>
        </a:graphic>
      </p:graphicFrame>
      <p:graphicFrame>
        <p:nvGraphicFramePr>
          <p:cNvPr id="38" name="Table 37">
            <a:extLst>
              <a:ext uri="{FF2B5EF4-FFF2-40B4-BE49-F238E27FC236}">
                <a16:creationId xmlns:a16="http://schemas.microsoft.com/office/drawing/2014/main" id="{446FEF4D-CC72-3420-8E7C-697D5B713CFC}"/>
              </a:ext>
            </a:extLst>
          </p:cNvPr>
          <p:cNvGraphicFramePr>
            <a:graphicFrameLocks noGrp="1"/>
          </p:cNvGraphicFramePr>
          <p:nvPr>
            <p:extLst>
              <p:ext uri="{D42A27DB-BD31-4B8C-83A1-F6EECF244321}">
                <p14:modId xmlns:p14="http://schemas.microsoft.com/office/powerpoint/2010/main" val="2170559703"/>
              </p:ext>
            </p:extLst>
          </p:nvPr>
        </p:nvGraphicFramePr>
        <p:xfrm>
          <a:off x="6521133" y="1694809"/>
          <a:ext cx="2924141" cy="1097420"/>
        </p:xfrm>
        <a:graphic>
          <a:graphicData uri="http://schemas.openxmlformats.org/drawingml/2006/table">
            <a:tbl>
              <a:tblPr>
                <a:tableStyleId>{5C22544A-7EE6-4342-B048-85BDC9FD1C3A}</a:tableStyleId>
              </a:tblPr>
              <a:tblGrid>
                <a:gridCol w="2924141">
                  <a:extLst>
                    <a:ext uri="{9D8B030D-6E8A-4147-A177-3AD203B41FA5}">
                      <a16:colId xmlns:a16="http://schemas.microsoft.com/office/drawing/2014/main" val="2326070091"/>
                    </a:ext>
                  </a:extLst>
                </a:gridCol>
              </a:tblGrid>
              <a:tr h="211994">
                <a:tc>
                  <a:txBody>
                    <a:bodyPr/>
                    <a:lstStyle/>
                    <a:p>
                      <a:pPr algn="r" fontAlgn="ctr"/>
                      <a:r>
                        <a:rPr lang="en-NZ" sz="900" b="1" i="0" u="none" strike="noStrike" dirty="0">
                          <a:solidFill>
                            <a:srgbClr val="000000"/>
                          </a:solidFill>
                          <a:effectLst/>
                          <a:latin typeface="+mn-lt"/>
                        </a:rPr>
                        <a:t>No clear or adequate reporting procedure in place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389895"/>
                  </a:ext>
                </a:extLst>
              </a:tr>
              <a:tr h="193460">
                <a:tc>
                  <a:txBody>
                    <a:bodyPr/>
                    <a:lstStyle/>
                    <a:p>
                      <a:pPr algn="r" fontAlgn="ctr"/>
                      <a:r>
                        <a:rPr lang="en-NZ" sz="800" b="0" i="0" u="none" strike="noStrike" dirty="0">
                          <a:solidFill>
                            <a:srgbClr val="000000"/>
                          </a:solidFill>
                          <a:effectLst/>
                          <a:latin typeface="+mn-lt"/>
                        </a:rPr>
                        <a:t>The person I would normally report the issue to is the perpetrator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5758552"/>
                  </a:ext>
                </a:extLst>
              </a:tr>
              <a:tr h="261938">
                <a:tc>
                  <a:txBody>
                    <a:bodyPr/>
                    <a:lstStyle/>
                    <a:p>
                      <a:pPr algn="r" fontAlgn="ctr"/>
                      <a:r>
                        <a:rPr lang="en-NZ" sz="800" b="0" i="0" u="none" strike="noStrike" dirty="0">
                          <a:solidFill>
                            <a:srgbClr val="000000"/>
                          </a:solidFill>
                          <a:effectLst/>
                          <a:latin typeface="+mn-lt"/>
                        </a:rPr>
                        <a:t>My workplace did not have the procedures, training or people in place to deal with my complaint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850443"/>
                  </a:ext>
                </a:extLst>
              </a:tr>
              <a:tr h="261937">
                <a:tc>
                  <a:txBody>
                    <a:bodyPr/>
                    <a:lstStyle/>
                    <a:p>
                      <a:pPr algn="r" fontAlgn="ctr"/>
                      <a:r>
                        <a:rPr lang="en-NZ" sz="800" b="0" i="0" u="none" strike="noStrike" dirty="0">
                          <a:solidFill>
                            <a:srgbClr val="000000"/>
                          </a:solidFill>
                          <a:effectLst/>
                          <a:latin typeface="+mn-lt"/>
                        </a:rPr>
                        <a:t>I did not know who to go to or how to report the issue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775657"/>
                  </a:ext>
                </a:extLst>
              </a:tr>
              <a:tr h="168091">
                <a:tc>
                  <a:txBody>
                    <a:bodyPr/>
                    <a:lstStyle/>
                    <a:p>
                      <a:pPr algn="r" fontAlgn="ctr"/>
                      <a:r>
                        <a:rPr lang="en-NZ" sz="800" b="0" i="0" u="none" strike="noStrike" dirty="0">
                          <a:solidFill>
                            <a:srgbClr val="000000"/>
                          </a:solidFill>
                          <a:effectLst/>
                          <a:latin typeface="+mn-lt"/>
                        </a:rPr>
                        <a:t>The person I would report it to is a friend/related to the perpetrator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8933724"/>
                  </a:ext>
                </a:extLst>
              </a:tr>
            </a:tbl>
          </a:graphicData>
        </a:graphic>
      </p:graphicFrame>
      <p:graphicFrame>
        <p:nvGraphicFramePr>
          <p:cNvPr id="39" name="Table 38">
            <a:extLst>
              <a:ext uri="{FF2B5EF4-FFF2-40B4-BE49-F238E27FC236}">
                <a16:creationId xmlns:a16="http://schemas.microsoft.com/office/drawing/2014/main" id="{FB9C2C8B-4C70-CC9C-1B9D-3F943CA71E26}"/>
              </a:ext>
            </a:extLst>
          </p:cNvPr>
          <p:cNvGraphicFramePr>
            <a:graphicFrameLocks noGrp="1"/>
          </p:cNvGraphicFramePr>
          <p:nvPr>
            <p:extLst>
              <p:ext uri="{D42A27DB-BD31-4B8C-83A1-F6EECF244321}">
                <p14:modId xmlns:p14="http://schemas.microsoft.com/office/powerpoint/2010/main" val="2211703464"/>
              </p:ext>
            </p:extLst>
          </p:nvPr>
        </p:nvGraphicFramePr>
        <p:xfrm>
          <a:off x="6541128" y="3071310"/>
          <a:ext cx="2924141" cy="596314"/>
        </p:xfrm>
        <a:graphic>
          <a:graphicData uri="http://schemas.openxmlformats.org/drawingml/2006/table">
            <a:tbl>
              <a:tblPr>
                <a:tableStyleId>{5C22544A-7EE6-4342-B048-85BDC9FD1C3A}</a:tableStyleId>
              </a:tblPr>
              <a:tblGrid>
                <a:gridCol w="2924141">
                  <a:extLst>
                    <a:ext uri="{9D8B030D-6E8A-4147-A177-3AD203B41FA5}">
                      <a16:colId xmlns:a16="http://schemas.microsoft.com/office/drawing/2014/main" val="2326070091"/>
                    </a:ext>
                  </a:extLst>
                </a:gridCol>
              </a:tblGrid>
              <a:tr h="204434">
                <a:tc>
                  <a:txBody>
                    <a:bodyPr/>
                    <a:lstStyle/>
                    <a:p>
                      <a:pPr algn="r" fontAlgn="ctr"/>
                      <a:r>
                        <a:rPr lang="en-NZ" sz="900" b="1" i="0" u="none" strike="noStrike" dirty="0">
                          <a:solidFill>
                            <a:srgbClr val="000000"/>
                          </a:solidFill>
                          <a:effectLst/>
                          <a:latin typeface="+mn-lt"/>
                        </a:rPr>
                        <a:t>Felt too scared or embarrassed to report behaviour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389895"/>
                  </a:ext>
                </a:extLst>
              </a:tr>
              <a:tr h="230601">
                <a:tc>
                  <a:txBody>
                    <a:bodyPr/>
                    <a:lstStyle/>
                    <a:p>
                      <a:pPr algn="r" fontAlgn="ctr"/>
                      <a:r>
                        <a:rPr lang="en-NZ" sz="800" b="0" i="0" u="none" strike="noStrike" dirty="0">
                          <a:solidFill>
                            <a:srgbClr val="000000"/>
                          </a:solidFill>
                          <a:effectLst/>
                          <a:latin typeface="+mn-lt"/>
                        </a:rPr>
                        <a:t>I felt embarrassed or ashamed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5758552"/>
                  </a:ext>
                </a:extLst>
              </a:tr>
              <a:tr h="161279">
                <a:tc>
                  <a:txBody>
                    <a:bodyPr/>
                    <a:lstStyle/>
                    <a:p>
                      <a:pPr algn="r" fontAlgn="ctr"/>
                      <a:r>
                        <a:rPr lang="en-NZ" sz="800" b="0" i="0" u="none" strike="noStrike" dirty="0">
                          <a:solidFill>
                            <a:srgbClr val="000000"/>
                          </a:solidFill>
                          <a:effectLst/>
                          <a:latin typeface="+mn-lt"/>
                        </a:rPr>
                        <a:t>I was too scared or frightened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850443"/>
                  </a:ext>
                </a:extLst>
              </a:tr>
            </a:tbl>
          </a:graphicData>
        </a:graphic>
      </p:graphicFrame>
      <p:graphicFrame>
        <p:nvGraphicFramePr>
          <p:cNvPr id="41" name="Table 40">
            <a:extLst>
              <a:ext uri="{FF2B5EF4-FFF2-40B4-BE49-F238E27FC236}">
                <a16:creationId xmlns:a16="http://schemas.microsoft.com/office/drawing/2014/main" id="{082F71B1-61D1-2212-6DA3-5073A826C4D6}"/>
              </a:ext>
            </a:extLst>
          </p:cNvPr>
          <p:cNvGraphicFramePr>
            <a:graphicFrameLocks noGrp="1"/>
          </p:cNvGraphicFramePr>
          <p:nvPr>
            <p:extLst>
              <p:ext uri="{D42A27DB-BD31-4B8C-83A1-F6EECF244321}">
                <p14:modId xmlns:p14="http://schemas.microsoft.com/office/powerpoint/2010/main" val="2894331526"/>
              </p:ext>
            </p:extLst>
          </p:nvPr>
        </p:nvGraphicFramePr>
        <p:xfrm>
          <a:off x="6550901" y="3908543"/>
          <a:ext cx="2894373" cy="1155073"/>
        </p:xfrm>
        <a:graphic>
          <a:graphicData uri="http://schemas.openxmlformats.org/drawingml/2006/table">
            <a:tbl>
              <a:tblPr>
                <a:tableStyleId>{5C22544A-7EE6-4342-B048-85BDC9FD1C3A}</a:tableStyleId>
              </a:tblPr>
              <a:tblGrid>
                <a:gridCol w="2894373">
                  <a:extLst>
                    <a:ext uri="{9D8B030D-6E8A-4147-A177-3AD203B41FA5}">
                      <a16:colId xmlns:a16="http://schemas.microsoft.com/office/drawing/2014/main" val="2936018294"/>
                    </a:ext>
                  </a:extLst>
                </a:gridCol>
              </a:tblGrid>
              <a:tr h="267073">
                <a:tc>
                  <a:txBody>
                    <a:bodyPr/>
                    <a:lstStyle/>
                    <a:p>
                      <a:pPr algn="r" fontAlgn="ctr"/>
                      <a:r>
                        <a:rPr lang="en-NZ" sz="900" b="1" i="0" u="none" strike="noStrike" dirty="0">
                          <a:solidFill>
                            <a:srgbClr val="000000"/>
                          </a:solidFill>
                          <a:effectLst/>
                          <a:latin typeface="+mn-lt"/>
                        </a:rPr>
                        <a:t>Other* (Nett)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633137"/>
                  </a:ext>
                </a:extLst>
              </a:tr>
              <a:tr h="211545">
                <a:tc>
                  <a:txBody>
                    <a:bodyPr/>
                    <a:lstStyle/>
                    <a:p>
                      <a:pPr algn="r" fontAlgn="ctr"/>
                      <a:r>
                        <a:rPr lang="en-NZ" sz="800" b="0" i="0" u="none" strike="noStrike" dirty="0">
                          <a:solidFill>
                            <a:srgbClr val="000000"/>
                          </a:solidFill>
                          <a:effectLst/>
                          <a:latin typeface="+mn-lt"/>
                        </a:rPr>
                        <a:t>Threats were used against me to keep me quiet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2360089"/>
                  </a:ext>
                </a:extLst>
              </a:tr>
              <a:tr h="238864">
                <a:tc>
                  <a:txBody>
                    <a:bodyPr/>
                    <a:lstStyle/>
                    <a:p>
                      <a:pPr algn="r" fontAlgn="ctr"/>
                      <a:r>
                        <a:rPr lang="en-NZ" sz="800" b="0" i="0" u="none" strike="noStrike" dirty="0">
                          <a:solidFill>
                            <a:srgbClr val="000000"/>
                          </a:solidFill>
                          <a:effectLst/>
                          <a:latin typeface="+mn-lt"/>
                        </a:rPr>
                        <a:t>Told my manager/the manager stepped in/resolved it/were already dealing with it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8751770"/>
                  </a:ext>
                </a:extLst>
              </a:tr>
              <a:tr h="211545">
                <a:tc>
                  <a:txBody>
                    <a:bodyPr/>
                    <a:lstStyle/>
                    <a:p>
                      <a:pPr algn="r" fontAlgn="ctr"/>
                      <a:r>
                        <a:rPr lang="en-NZ" sz="800" b="0" i="0" u="none" strike="noStrike" dirty="0">
                          <a:solidFill>
                            <a:srgbClr val="000000"/>
                          </a:solidFill>
                          <a:effectLst/>
                          <a:latin typeface="+mn-lt"/>
                        </a:rPr>
                        <a:t>The perpetrator left/I knew they would be leaving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0781361"/>
                  </a:ext>
                </a:extLst>
              </a:tr>
              <a:tr h="211545">
                <a:tc>
                  <a:txBody>
                    <a:bodyPr/>
                    <a:lstStyle/>
                    <a:p>
                      <a:pPr algn="r" fontAlgn="ctr"/>
                      <a:r>
                        <a:rPr lang="en-NZ" sz="800" b="0" i="0" u="none" strike="noStrike" dirty="0">
                          <a:solidFill>
                            <a:srgbClr val="000000"/>
                          </a:solidFill>
                          <a:effectLst/>
                          <a:latin typeface="+mn-lt"/>
                        </a:rPr>
                        <a:t>Other reasons (please tell us)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67160"/>
                  </a:ext>
                </a:extLst>
              </a:tr>
            </a:tbl>
          </a:graphicData>
        </a:graphic>
      </p:graphicFrame>
      <p:graphicFrame>
        <p:nvGraphicFramePr>
          <p:cNvPr id="42" name="Table 41">
            <a:extLst>
              <a:ext uri="{FF2B5EF4-FFF2-40B4-BE49-F238E27FC236}">
                <a16:creationId xmlns:a16="http://schemas.microsoft.com/office/drawing/2014/main" id="{4700A074-F8CE-61DF-5BA0-23A166B36135}"/>
              </a:ext>
            </a:extLst>
          </p:cNvPr>
          <p:cNvGraphicFramePr>
            <a:graphicFrameLocks noGrp="1"/>
          </p:cNvGraphicFramePr>
          <p:nvPr>
            <p:extLst>
              <p:ext uri="{D42A27DB-BD31-4B8C-83A1-F6EECF244321}">
                <p14:modId xmlns:p14="http://schemas.microsoft.com/office/powerpoint/2010/main" val="4282317390"/>
              </p:ext>
            </p:extLst>
          </p:nvPr>
        </p:nvGraphicFramePr>
        <p:xfrm>
          <a:off x="6530760" y="5342697"/>
          <a:ext cx="2924141" cy="614315"/>
        </p:xfrm>
        <a:graphic>
          <a:graphicData uri="http://schemas.openxmlformats.org/drawingml/2006/table">
            <a:tbl>
              <a:tblPr>
                <a:tableStyleId>{5C22544A-7EE6-4342-B048-85BDC9FD1C3A}</a:tableStyleId>
              </a:tblPr>
              <a:tblGrid>
                <a:gridCol w="2924141">
                  <a:extLst>
                    <a:ext uri="{9D8B030D-6E8A-4147-A177-3AD203B41FA5}">
                      <a16:colId xmlns:a16="http://schemas.microsoft.com/office/drawing/2014/main" val="2326070091"/>
                    </a:ext>
                  </a:extLst>
                </a:gridCol>
              </a:tblGrid>
              <a:tr h="209907">
                <a:tc>
                  <a:txBody>
                    <a:bodyPr/>
                    <a:lstStyle/>
                    <a:p>
                      <a:pPr algn="r" fontAlgn="ctr"/>
                      <a:r>
                        <a:rPr lang="en-NZ" sz="800" b="0" i="0" u="none" strike="noStrike" dirty="0">
                          <a:solidFill>
                            <a:srgbClr val="000000"/>
                          </a:solidFill>
                          <a:effectLst/>
                          <a:latin typeface="+mn-lt"/>
                        </a:rPr>
                        <a:t>I quit the job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389895"/>
                  </a:ext>
                </a:extLst>
              </a:tr>
              <a:tr h="237973">
                <a:tc>
                  <a:txBody>
                    <a:bodyPr/>
                    <a:lstStyle/>
                    <a:p>
                      <a:pPr algn="r" fontAlgn="ctr"/>
                      <a:r>
                        <a:rPr lang="en-NZ" sz="800" b="0" i="0" u="none" strike="noStrike" dirty="0">
                          <a:solidFill>
                            <a:srgbClr val="000000"/>
                          </a:solidFill>
                          <a:effectLst/>
                          <a:latin typeface="+mn-lt"/>
                        </a:rPr>
                        <a:t>I did not want to get the offender(s) into trouble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5758552"/>
                  </a:ext>
                </a:extLst>
              </a:tr>
              <a:tr h="166435">
                <a:tc>
                  <a:txBody>
                    <a:bodyPr/>
                    <a:lstStyle/>
                    <a:p>
                      <a:pPr algn="r" fontAlgn="ctr"/>
                      <a:r>
                        <a:rPr lang="en-NZ" sz="800" b="0" i="0" u="none" strike="noStrike" dirty="0">
                          <a:solidFill>
                            <a:srgbClr val="000000"/>
                          </a:solidFill>
                          <a:effectLst/>
                          <a:latin typeface="+mn-lt"/>
                        </a:rPr>
                        <a:t>Prefer not to say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850443"/>
                  </a:ext>
                </a:extLst>
              </a:tr>
            </a:tbl>
          </a:graphicData>
        </a:graphic>
      </p:graphicFrame>
      <p:cxnSp>
        <p:nvCxnSpPr>
          <p:cNvPr id="44" name="Straight Connector 43">
            <a:extLst>
              <a:ext uri="{FF2B5EF4-FFF2-40B4-BE49-F238E27FC236}">
                <a16:creationId xmlns:a16="http://schemas.microsoft.com/office/drawing/2014/main" id="{FED7566C-202B-1DCA-7D26-6210DC1A87EF}"/>
              </a:ext>
            </a:extLst>
          </p:cNvPr>
          <p:cNvCxnSpPr>
            <a:cxnSpLocks/>
          </p:cNvCxnSpPr>
          <p:nvPr/>
        </p:nvCxnSpPr>
        <p:spPr>
          <a:xfrm>
            <a:off x="6621383" y="2911702"/>
            <a:ext cx="49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AE5A0F-C7AB-530F-754F-74BF26B40621}"/>
              </a:ext>
            </a:extLst>
          </p:cNvPr>
          <p:cNvCxnSpPr>
            <a:cxnSpLocks/>
          </p:cNvCxnSpPr>
          <p:nvPr/>
        </p:nvCxnSpPr>
        <p:spPr>
          <a:xfrm>
            <a:off x="6621383" y="3817333"/>
            <a:ext cx="49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BCE6BA1-7D11-C11A-DA8D-FD68C4C57DE3}"/>
              </a:ext>
            </a:extLst>
          </p:cNvPr>
          <p:cNvCxnSpPr>
            <a:cxnSpLocks/>
          </p:cNvCxnSpPr>
          <p:nvPr/>
        </p:nvCxnSpPr>
        <p:spPr>
          <a:xfrm>
            <a:off x="6621383" y="5210518"/>
            <a:ext cx="493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4EBBFCC-AA2A-CC60-A887-BEB0D7DBC199}"/>
              </a:ext>
            </a:extLst>
          </p:cNvPr>
          <p:cNvCxnSpPr>
            <a:cxnSpLocks/>
          </p:cNvCxnSpPr>
          <p:nvPr/>
        </p:nvCxnSpPr>
        <p:spPr>
          <a:xfrm flipH="1">
            <a:off x="4342796" y="5351933"/>
            <a:ext cx="6087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2">
            <a:extLst>
              <a:ext uri="{FF2B5EF4-FFF2-40B4-BE49-F238E27FC236}">
                <a16:creationId xmlns:a16="http://schemas.microsoft.com/office/drawing/2014/main" id="{31E21162-2D9B-A3D7-FB44-BF557220F985}"/>
              </a:ext>
            </a:extLst>
          </p:cNvPr>
          <p:cNvSpPr txBox="1">
            <a:spLocks/>
          </p:cNvSpPr>
          <p:nvPr/>
        </p:nvSpPr>
        <p:spPr>
          <a:xfrm>
            <a:off x="4664133" y="4932233"/>
            <a:ext cx="1512917" cy="483099"/>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90000"/>
              </a:lnSpc>
              <a:spcBef>
                <a:spcPts val="0"/>
              </a:spcBef>
            </a:pPr>
            <a:r>
              <a:rPr lang="en-NZ" sz="800" dirty="0">
                <a:solidFill>
                  <a:schemeClr val="accent6"/>
                </a:solidFill>
                <a:cs typeface="Calibri" panose="020F0502020204030204" pitchFamily="34" charset="0"/>
              </a:rPr>
              <a:t>Bisexual workers (40%)</a:t>
            </a:r>
          </a:p>
          <a:p>
            <a:pPr>
              <a:lnSpc>
                <a:spcPct val="90000"/>
              </a:lnSpc>
              <a:spcBef>
                <a:spcPts val="0"/>
              </a:spcBef>
            </a:pPr>
            <a:r>
              <a:rPr lang="en-NZ" sz="800" dirty="0">
                <a:solidFill>
                  <a:schemeClr val="accent6"/>
                </a:solidFill>
                <a:cs typeface="Calibri" panose="020F0502020204030204" pitchFamily="34" charset="0"/>
              </a:rPr>
              <a:t>Women (32%, vs 24% of men)</a:t>
            </a:r>
          </a:p>
          <a:p>
            <a:pPr>
              <a:lnSpc>
                <a:spcPct val="90000"/>
              </a:lnSpc>
              <a:spcBef>
                <a:spcPts val="0"/>
              </a:spcBef>
            </a:pPr>
            <a:r>
              <a:rPr lang="en-NZ" sz="800" dirty="0">
                <a:solidFill>
                  <a:schemeClr val="accent6"/>
                </a:solidFill>
                <a:cs typeface="Calibri" panose="020F0502020204030204" pitchFamily="34" charset="0"/>
              </a:rPr>
              <a:t>Pacific workers (32%)</a:t>
            </a:r>
            <a:endParaRPr lang="en-NZ" sz="900" dirty="0">
              <a:solidFill>
                <a:schemeClr val="accent6"/>
              </a:solidFill>
              <a:cs typeface="Calibri" panose="020F0502020204030204" pitchFamily="34" charset="0"/>
            </a:endParaRPr>
          </a:p>
        </p:txBody>
      </p:sp>
      <p:cxnSp>
        <p:nvCxnSpPr>
          <p:cNvPr id="6" name="Straight Connector 5">
            <a:extLst>
              <a:ext uri="{FF2B5EF4-FFF2-40B4-BE49-F238E27FC236}">
                <a16:creationId xmlns:a16="http://schemas.microsoft.com/office/drawing/2014/main" id="{BD312EC6-D2EE-11F5-A9B5-E01FEB2E428C}"/>
              </a:ext>
            </a:extLst>
          </p:cNvPr>
          <p:cNvCxnSpPr/>
          <p:nvPr/>
        </p:nvCxnSpPr>
        <p:spPr>
          <a:xfrm>
            <a:off x="6505941" y="1694809"/>
            <a:ext cx="0" cy="37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1DF2B5D-219D-0437-9F20-3DCF052CAF6A}"/>
              </a:ext>
            </a:extLst>
          </p:cNvPr>
          <p:cNvCxnSpPr>
            <a:cxnSpLocks/>
          </p:cNvCxnSpPr>
          <p:nvPr/>
        </p:nvCxnSpPr>
        <p:spPr>
          <a:xfrm flipH="1">
            <a:off x="10364362" y="1751318"/>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 Placeholder 2">
            <a:extLst>
              <a:ext uri="{FF2B5EF4-FFF2-40B4-BE49-F238E27FC236}">
                <a16:creationId xmlns:a16="http://schemas.microsoft.com/office/drawing/2014/main" id="{E204E22D-6436-48A2-FAFC-13BA59E825FC}"/>
              </a:ext>
            </a:extLst>
          </p:cNvPr>
          <p:cNvSpPr txBox="1">
            <a:spLocks/>
          </p:cNvSpPr>
          <p:nvPr/>
        </p:nvSpPr>
        <p:spPr>
          <a:xfrm>
            <a:off x="10951852" y="1590651"/>
            <a:ext cx="880148" cy="321334"/>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Bisexual workers (43%)</a:t>
            </a:r>
            <a:endParaRPr lang="en-NZ" sz="1000" dirty="0">
              <a:solidFill>
                <a:schemeClr val="accent6"/>
              </a:solidFill>
              <a:cs typeface="Calibri" panose="020F0502020204030204" pitchFamily="34" charset="0"/>
            </a:endParaRPr>
          </a:p>
        </p:txBody>
      </p:sp>
      <p:cxnSp>
        <p:nvCxnSpPr>
          <p:cNvPr id="53" name="Straight Connector 52">
            <a:extLst>
              <a:ext uri="{FF2B5EF4-FFF2-40B4-BE49-F238E27FC236}">
                <a16:creationId xmlns:a16="http://schemas.microsoft.com/office/drawing/2014/main" id="{24F839C7-77A3-1F44-5625-F6FA5F8368C5}"/>
              </a:ext>
            </a:extLst>
          </p:cNvPr>
          <p:cNvCxnSpPr>
            <a:cxnSpLocks/>
          </p:cNvCxnSpPr>
          <p:nvPr/>
        </p:nvCxnSpPr>
        <p:spPr>
          <a:xfrm flipH="1">
            <a:off x="10105744" y="3114023"/>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2">
            <a:extLst>
              <a:ext uri="{FF2B5EF4-FFF2-40B4-BE49-F238E27FC236}">
                <a16:creationId xmlns:a16="http://schemas.microsoft.com/office/drawing/2014/main" id="{FBEC5939-706F-51DA-1E71-07C53B8F381F}"/>
              </a:ext>
            </a:extLst>
          </p:cNvPr>
          <p:cNvSpPr txBox="1">
            <a:spLocks/>
          </p:cNvSpPr>
          <p:nvPr/>
        </p:nvSpPr>
        <p:spPr>
          <a:xfrm>
            <a:off x="10514813" y="2982445"/>
            <a:ext cx="1446278" cy="632563"/>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spcAft>
                <a:spcPts val="600"/>
              </a:spcAft>
            </a:pPr>
            <a:r>
              <a:rPr lang="en-NZ" sz="900" dirty="0">
                <a:solidFill>
                  <a:schemeClr val="accent6"/>
                </a:solidFill>
                <a:cs typeface="Calibri" panose="020F0502020204030204" pitchFamily="34" charset="0"/>
              </a:rPr>
              <a:t>Worker was under 30 years (23%)</a:t>
            </a:r>
          </a:p>
          <a:p>
            <a:pPr>
              <a:spcBef>
                <a:spcPts val="0"/>
              </a:spcBef>
            </a:pPr>
            <a:r>
              <a:rPr lang="en-NZ" sz="900" dirty="0">
                <a:solidFill>
                  <a:schemeClr val="accent6"/>
                </a:solidFill>
                <a:cs typeface="Calibri" panose="020F0502020204030204" pitchFamily="34" charset="0"/>
              </a:rPr>
              <a:t>Women (20%, vs 10% of men)</a:t>
            </a:r>
            <a:endParaRPr lang="en-NZ" sz="1000" dirty="0">
              <a:solidFill>
                <a:schemeClr val="accent6"/>
              </a:solidFill>
              <a:cs typeface="Calibri" panose="020F0502020204030204" pitchFamily="34" charset="0"/>
            </a:endParaRPr>
          </a:p>
        </p:txBody>
      </p:sp>
      <p:cxnSp>
        <p:nvCxnSpPr>
          <p:cNvPr id="55" name="Straight Connector 54">
            <a:extLst>
              <a:ext uri="{FF2B5EF4-FFF2-40B4-BE49-F238E27FC236}">
                <a16:creationId xmlns:a16="http://schemas.microsoft.com/office/drawing/2014/main" id="{90AABBA8-C48C-8D62-8F63-22309D366C1B}"/>
              </a:ext>
            </a:extLst>
          </p:cNvPr>
          <p:cNvCxnSpPr>
            <a:cxnSpLocks/>
          </p:cNvCxnSpPr>
          <p:nvPr/>
        </p:nvCxnSpPr>
        <p:spPr>
          <a:xfrm flipH="1">
            <a:off x="10136813" y="538101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 Placeholder 2">
            <a:extLst>
              <a:ext uri="{FF2B5EF4-FFF2-40B4-BE49-F238E27FC236}">
                <a16:creationId xmlns:a16="http://schemas.microsoft.com/office/drawing/2014/main" id="{77FE6CE4-BFBB-B210-0E71-4584FCCAD0EC}"/>
              </a:ext>
            </a:extLst>
          </p:cNvPr>
          <p:cNvSpPr txBox="1">
            <a:spLocks/>
          </p:cNvSpPr>
          <p:nvPr/>
        </p:nvSpPr>
        <p:spPr>
          <a:xfrm>
            <a:off x="10509114" y="5156529"/>
            <a:ext cx="1332291" cy="448961"/>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Self-employed/</a:t>
            </a:r>
          </a:p>
          <a:p>
            <a:pPr>
              <a:spcBef>
                <a:spcPts val="0"/>
              </a:spcBef>
              <a:spcAft>
                <a:spcPts val="600"/>
              </a:spcAft>
            </a:pPr>
            <a:r>
              <a:rPr lang="en-NZ" sz="900" dirty="0">
                <a:solidFill>
                  <a:schemeClr val="accent6"/>
                </a:solidFill>
                <a:cs typeface="Calibri" panose="020F0502020204030204" pitchFamily="34" charset="0"/>
              </a:rPr>
              <a:t>contractor (23%)</a:t>
            </a:r>
          </a:p>
          <a:p>
            <a:pPr>
              <a:spcBef>
                <a:spcPts val="0"/>
              </a:spcBef>
            </a:pPr>
            <a:r>
              <a:rPr lang="en-NZ" sz="900" dirty="0">
                <a:solidFill>
                  <a:schemeClr val="accent6"/>
                </a:solidFill>
                <a:cs typeface="Calibri" panose="020F0502020204030204" pitchFamily="34" charset="0"/>
              </a:rPr>
              <a:t>Bisexual workers (32%)</a:t>
            </a:r>
            <a:endParaRPr lang="en-NZ" sz="1000" dirty="0">
              <a:solidFill>
                <a:schemeClr val="accent6"/>
              </a:solidFill>
              <a:cs typeface="Calibri" panose="020F0502020204030204" pitchFamily="34" charset="0"/>
            </a:endParaRPr>
          </a:p>
        </p:txBody>
      </p:sp>
    </p:spTree>
    <p:extLst>
      <p:ext uri="{BB962C8B-B14F-4D97-AF65-F5344CB8AC3E}">
        <p14:creationId xmlns:p14="http://schemas.microsoft.com/office/powerpoint/2010/main" val="413862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6C41EE-5E97-8BF6-AD23-B536ADA61871}"/>
              </a:ext>
            </a:extLst>
          </p:cNvPr>
          <p:cNvSpPr/>
          <p:nvPr/>
        </p:nvSpPr>
        <p:spPr>
          <a:xfrm>
            <a:off x="0" y="1439548"/>
            <a:ext cx="6094770" cy="457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32" name="Rectangle 31">
            <a:extLst>
              <a:ext uri="{FF2B5EF4-FFF2-40B4-BE49-F238E27FC236}">
                <a16:creationId xmlns:a16="http://schemas.microsoft.com/office/drawing/2014/main" id="{82408D06-D3C1-16C6-3934-091AEDF6A7F7}"/>
              </a:ext>
            </a:extLst>
          </p:cNvPr>
          <p:cNvSpPr/>
          <p:nvPr/>
        </p:nvSpPr>
        <p:spPr>
          <a:xfrm>
            <a:off x="6098460" y="1439548"/>
            <a:ext cx="6093540" cy="457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cxnSp>
        <p:nvCxnSpPr>
          <p:cNvPr id="33" name="Straight Connector 32">
            <a:extLst>
              <a:ext uri="{FF2B5EF4-FFF2-40B4-BE49-F238E27FC236}">
                <a16:creationId xmlns:a16="http://schemas.microsoft.com/office/drawing/2014/main" id="{9FB2045A-273F-2132-BA38-B76DD7618CB0}"/>
              </a:ext>
            </a:extLst>
          </p:cNvPr>
          <p:cNvCxnSpPr>
            <a:cxnSpLocks/>
          </p:cNvCxnSpPr>
          <p:nvPr/>
        </p:nvCxnSpPr>
        <p:spPr>
          <a:xfrm flipV="1">
            <a:off x="4591321" y="3906571"/>
            <a:ext cx="0" cy="791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BBF66A7-1388-D812-23EA-B88E54619B5F}"/>
              </a:ext>
            </a:extLst>
          </p:cNvPr>
          <p:cNvSpPr>
            <a:spLocks noGrp="1"/>
          </p:cNvSpPr>
          <p:nvPr>
            <p:ph type="ctrTitle"/>
          </p:nvPr>
        </p:nvSpPr>
        <p:spPr/>
        <p:txBody>
          <a:bodyPr/>
          <a:lstStyle/>
          <a:p>
            <a:r>
              <a:rPr lang="en-NZ" sz="1500" dirty="0"/>
              <a:t>UNMET NEED FOR SUPPORT</a:t>
            </a:r>
          </a:p>
        </p:txBody>
      </p:sp>
      <p:sp>
        <p:nvSpPr>
          <p:cNvPr id="3" name="Text Placeholder 2">
            <a:extLst>
              <a:ext uri="{FF2B5EF4-FFF2-40B4-BE49-F238E27FC236}">
                <a16:creationId xmlns:a16="http://schemas.microsoft.com/office/drawing/2014/main" id="{FA3C01A8-59CE-84B2-647F-1ED54B09C392}"/>
              </a:ext>
            </a:extLst>
          </p:cNvPr>
          <p:cNvSpPr>
            <a:spLocks noGrp="1"/>
          </p:cNvSpPr>
          <p:nvPr>
            <p:ph type="body" sz="quarter" idx="15"/>
          </p:nvPr>
        </p:nvSpPr>
        <p:spPr>
          <a:xfrm>
            <a:off x="360000" y="549332"/>
            <a:ext cx="11310890" cy="710668"/>
          </a:xfrm>
        </p:spPr>
        <p:txBody>
          <a:bodyPr>
            <a:normAutofit/>
          </a:bodyPr>
          <a:lstStyle/>
          <a:p>
            <a:r>
              <a:rPr lang="en-NZ" dirty="0"/>
              <a:t>Two in five workers (42%) impacted by harassment/bullying felt that they needed more support than what they got at the time. A need for more support (65%) was much higher among those who were impacted by the behaviour to a large or extreme degree.</a:t>
            </a:r>
          </a:p>
        </p:txBody>
      </p:sp>
      <p:graphicFrame>
        <p:nvGraphicFramePr>
          <p:cNvPr id="10" name="Chart 9">
            <a:extLst>
              <a:ext uri="{FF2B5EF4-FFF2-40B4-BE49-F238E27FC236}">
                <a16:creationId xmlns:a16="http://schemas.microsoft.com/office/drawing/2014/main" id="{B675526E-06E1-AFC3-95AF-13CC9C67ECFD}"/>
              </a:ext>
            </a:extLst>
          </p:cNvPr>
          <p:cNvGraphicFramePr/>
          <p:nvPr>
            <p:extLst>
              <p:ext uri="{D42A27DB-BD31-4B8C-83A1-F6EECF244321}">
                <p14:modId xmlns:p14="http://schemas.microsoft.com/office/powerpoint/2010/main" val="2733395843"/>
              </p:ext>
            </p:extLst>
          </p:nvPr>
        </p:nvGraphicFramePr>
        <p:xfrm>
          <a:off x="1507630" y="2236709"/>
          <a:ext cx="2768032" cy="213419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2">
            <a:extLst>
              <a:ext uri="{FF2B5EF4-FFF2-40B4-BE49-F238E27FC236}">
                <a16:creationId xmlns:a16="http://schemas.microsoft.com/office/drawing/2014/main" id="{188DBD74-BE64-4ED6-E603-D2DCBA4807CA}"/>
              </a:ext>
            </a:extLst>
          </p:cNvPr>
          <p:cNvSpPr txBox="1">
            <a:spLocks/>
          </p:cNvSpPr>
          <p:nvPr/>
        </p:nvSpPr>
        <p:spPr>
          <a:xfrm rot="16200000">
            <a:off x="-614504" y="2920272"/>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cap="all" dirty="0">
                <a:solidFill>
                  <a:schemeClr val="tx1"/>
                </a:solidFill>
              </a:rPr>
              <a:t>ANY NEGATIVE IMPACT</a:t>
            </a:r>
          </a:p>
        </p:txBody>
      </p:sp>
      <p:sp>
        <p:nvSpPr>
          <p:cNvPr id="12" name="Text Placeholder 2">
            <a:extLst>
              <a:ext uri="{FF2B5EF4-FFF2-40B4-BE49-F238E27FC236}">
                <a16:creationId xmlns:a16="http://schemas.microsoft.com/office/drawing/2014/main" id="{AE221A8F-A59F-D22C-6222-5C49F27463A0}"/>
              </a:ext>
            </a:extLst>
          </p:cNvPr>
          <p:cNvSpPr txBox="1">
            <a:spLocks/>
          </p:cNvSpPr>
          <p:nvPr/>
        </p:nvSpPr>
        <p:spPr>
          <a:xfrm>
            <a:off x="3908572" y="3142900"/>
            <a:ext cx="1738997"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accent6"/>
                </a:solidFill>
                <a:latin typeface="+mj-lt"/>
                <a:cs typeface="Calibri" panose="020F0502020204030204" pitchFamily="34" charset="0"/>
              </a:rPr>
              <a:t>42% YES </a:t>
            </a:r>
            <a:endParaRPr lang="en-NZ" sz="2400" dirty="0">
              <a:solidFill>
                <a:schemeClr val="accent6"/>
              </a:solidFill>
              <a:latin typeface="+mj-lt"/>
              <a:cs typeface="Calibri" panose="020F0502020204030204" pitchFamily="34" charset="0"/>
            </a:endParaRPr>
          </a:p>
        </p:txBody>
      </p:sp>
      <p:graphicFrame>
        <p:nvGraphicFramePr>
          <p:cNvPr id="13" name="Chart 12">
            <a:extLst>
              <a:ext uri="{FF2B5EF4-FFF2-40B4-BE49-F238E27FC236}">
                <a16:creationId xmlns:a16="http://schemas.microsoft.com/office/drawing/2014/main" id="{6557F462-83B0-46A6-2062-C60A0630553C}"/>
              </a:ext>
            </a:extLst>
          </p:cNvPr>
          <p:cNvGraphicFramePr/>
          <p:nvPr>
            <p:extLst>
              <p:ext uri="{D42A27DB-BD31-4B8C-83A1-F6EECF244321}">
                <p14:modId xmlns:p14="http://schemas.microsoft.com/office/powerpoint/2010/main" val="1424755135"/>
              </p:ext>
            </p:extLst>
          </p:nvPr>
        </p:nvGraphicFramePr>
        <p:xfrm>
          <a:off x="7578037" y="2260306"/>
          <a:ext cx="2768032" cy="21341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2">
            <a:extLst>
              <a:ext uri="{FF2B5EF4-FFF2-40B4-BE49-F238E27FC236}">
                <a16:creationId xmlns:a16="http://schemas.microsoft.com/office/drawing/2014/main" id="{71759568-7A71-4879-CA21-5EC5F63EE76F}"/>
              </a:ext>
            </a:extLst>
          </p:cNvPr>
          <p:cNvSpPr txBox="1">
            <a:spLocks/>
          </p:cNvSpPr>
          <p:nvPr/>
        </p:nvSpPr>
        <p:spPr>
          <a:xfrm rot="16200000">
            <a:off x="5628212" y="2908886"/>
            <a:ext cx="1812251" cy="71066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1200" cap="all" dirty="0">
                <a:solidFill>
                  <a:schemeClr val="tx1"/>
                </a:solidFill>
              </a:rPr>
              <a:t>Large or extremely negative impact</a:t>
            </a:r>
          </a:p>
        </p:txBody>
      </p:sp>
      <p:sp>
        <p:nvSpPr>
          <p:cNvPr id="15" name="Text Placeholder 2">
            <a:extLst>
              <a:ext uri="{FF2B5EF4-FFF2-40B4-BE49-F238E27FC236}">
                <a16:creationId xmlns:a16="http://schemas.microsoft.com/office/drawing/2014/main" id="{52B4EC7F-07C8-B56D-EAF0-8EAD33089968}"/>
              </a:ext>
            </a:extLst>
          </p:cNvPr>
          <p:cNvSpPr txBox="1">
            <a:spLocks/>
          </p:cNvSpPr>
          <p:nvPr/>
        </p:nvSpPr>
        <p:spPr>
          <a:xfrm>
            <a:off x="10232192" y="3214546"/>
            <a:ext cx="1817690"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2400" b="1" dirty="0">
                <a:solidFill>
                  <a:schemeClr val="accent4"/>
                </a:solidFill>
                <a:latin typeface="+mj-lt"/>
                <a:cs typeface="Calibri" panose="020F0502020204030204" pitchFamily="34" charset="0"/>
              </a:rPr>
              <a:t>65% YES </a:t>
            </a:r>
            <a:endParaRPr lang="en-NZ" sz="2400" dirty="0">
              <a:solidFill>
                <a:schemeClr val="accent4"/>
              </a:solidFill>
              <a:latin typeface="+mj-lt"/>
              <a:cs typeface="Calibri" panose="020F0502020204030204" pitchFamily="34" charset="0"/>
            </a:endParaRPr>
          </a:p>
        </p:txBody>
      </p:sp>
      <p:cxnSp>
        <p:nvCxnSpPr>
          <p:cNvPr id="16" name="Straight Connector 15">
            <a:extLst>
              <a:ext uri="{FF2B5EF4-FFF2-40B4-BE49-F238E27FC236}">
                <a16:creationId xmlns:a16="http://schemas.microsoft.com/office/drawing/2014/main" id="{5C3F746F-4CB4-6265-CB98-38A9D97067B7}"/>
              </a:ext>
            </a:extLst>
          </p:cNvPr>
          <p:cNvCxnSpPr>
            <a:cxnSpLocks/>
          </p:cNvCxnSpPr>
          <p:nvPr/>
        </p:nvCxnSpPr>
        <p:spPr>
          <a:xfrm>
            <a:off x="9860717" y="3380658"/>
            <a:ext cx="44935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0F1A89-5535-4EBC-FEA5-E17CA058E591}"/>
              </a:ext>
            </a:extLst>
          </p:cNvPr>
          <p:cNvCxnSpPr>
            <a:cxnSpLocks/>
          </p:cNvCxnSpPr>
          <p:nvPr/>
        </p:nvCxnSpPr>
        <p:spPr>
          <a:xfrm>
            <a:off x="3826312" y="3312906"/>
            <a:ext cx="18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7CB78A-B416-DDAF-5FCA-A6B00ACC4D9F}"/>
              </a:ext>
            </a:extLst>
          </p:cNvPr>
          <p:cNvCxnSpPr>
            <a:cxnSpLocks/>
          </p:cNvCxnSpPr>
          <p:nvPr/>
        </p:nvCxnSpPr>
        <p:spPr>
          <a:xfrm>
            <a:off x="8485803" y="2364470"/>
            <a:ext cx="0" cy="14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3095EB-8240-09B1-C4FC-A8C52A7A69BB}"/>
              </a:ext>
            </a:extLst>
          </p:cNvPr>
          <p:cNvCxnSpPr>
            <a:cxnSpLocks/>
          </p:cNvCxnSpPr>
          <p:nvPr/>
        </p:nvCxnSpPr>
        <p:spPr>
          <a:xfrm>
            <a:off x="2508548" y="2293701"/>
            <a:ext cx="0" cy="14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F322DC96-2F92-22D3-0BE4-31779F57E39C}"/>
              </a:ext>
            </a:extLst>
          </p:cNvPr>
          <p:cNvSpPr txBox="1">
            <a:spLocks/>
          </p:cNvSpPr>
          <p:nvPr/>
        </p:nvSpPr>
        <p:spPr>
          <a:xfrm>
            <a:off x="4017709" y="3492656"/>
            <a:ext cx="2181464"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solidFill>
                  <a:schemeClr val="accent6"/>
                </a:solidFill>
                <a:latin typeface="+mj-lt"/>
                <a:cs typeface="Calibri" panose="020F0502020204030204" pitchFamily="34" charset="0"/>
              </a:rPr>
              <a:t>NEEDED MORE SUPPORT </a:t>
            </a:r>
            <a:endParaRPr lang="en-NZ" sz="1200" dirty="0">
              <a:solidFill>
                <a:schemeClr val="accent6"/>
              </a:solidFill>
              <a:latin typeface="+mj-lt"/>
              <a:cs typeface="Calibri" panose="020F0502020204030204" pitchFamily="34" charset="0"/>
            </a:endParaRPr>
          </a:p>
        </p:txBody>
      </p:sp>
      <p:sp>
        <p:nvSpPr>
          <p:cNvPr id="27" name="Text Placeholder 2">
            <a:extLst>
              <a:ext uri="{FF2B5EF4-FFF2-40B4-BE49-F238E27FC236}">
                <a16:creationId xmlns:a16="http://schemas.microsoft.com/office/drawing/2014/main" id="{D8C399F6-A18F-E2BB-2953-41EE88580A0F}"/>
              </a:ext>
            </a:extLst>
          </p:cNvPr>
          <p:cNvSpPr txBox="1">
            <a:spLocks/>
          </p:cNvSpPr>
          <p:nvPr/>
        </p:nvSpPr>
        <p:spPr>
          <a:xfrm>
            <a:off x="10360972" y="3592675"/>
            <a:ext cx="2149294"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solidFill>
                  <a:schemeClr val="accent4"/>
                </a:solidFill>
                <a:latin typeface="+mj-lt"/>
                <a:cs typeface="Calibri" panose="020F0502020204030204" pitchFamily="34" charset="0"/>
              </a:rPr>
              <a:t>NEEDED MORE SUPPORT </a:t>
            </a:r>
            <a:endParaRPr lang="en-NZ" sz="1200" dirty="0">
              <a:solidFill>
                <a:schemeClr val="accent4"/>
              </a:solidFill>
              <a:latin typeface="+mj-lt"/>
              <a:cs typeface="Calibri" panose="020F0502020204030204" pitchFamily="34" charset="0"/>
            </a:endParaRPr>
          </a:p>
        </p:txBody>
      </p:sp>
      <p:sp>
        <p:nvSpPr>
          <p:cNvPr id="28" name="Footer Placeholder 3">
            <a:extLst>
              <a:ext uri="{FF2B5EF4-FFF2-40B4-BE49-F238E27FC236}">
                <a16:creationId xmlns:a16="http://schemas.microsoft.com/office/drawing/2014/main" id="{90A6E9EA-18DC-D18B-E503-40F8000B69F6}"/>
              </a:ext>
            </a:extLst>
          </p:cNvPr>
          <p:cNvSpPr>
            <a:spLocks noGrp="1"/>
          </p:cNvSpPr>
          <p:nvPr>
            <p:ph type="ftr" sz="quarter" idx="17"/>
          </p:nvPr>
        </p:nvSpPr>
        <p:spPr>
          <a:xfrm>
            <a:off x="359999" y="6247882"/>
            <a:ext cx="9130842" cy="369332"/>
          </a:xfrm>
        </p:spPr>
        <p:txBody>
          <a:bodyPr/>
          <a:lstStyle/>
          <a:p>
            <a:r>
              <a:rPr lang="en-NZ" sz="900" dirty="0"/>
              <a:t>Base: Respondents who were impacted by sexual harassment, racial harassment, or bullying in the workplace – any impact (1,513), large or extremely negative impact (512)</a:t>
            </a:r>
          </a:p>
          <a:p>
            <a:r>
              <a:rPr lang="en-NZ" sz="900" i="1" dirty="0"/>
              <a:t>Q31e Do you feel you needed support (or more support) that you did not get at the time?</a:t>
            </a:r>
          </a:p>
        </p:txBody>
      </p:sp>
      <p:sp>
        <p:nvSpPr>
          <p:cNvPr id="29" name="Text Placeholder 2">
            <a:extLst>
              <a:ext uri="{FF2B5EF4-FFF2-40B4-BE49-F238E27FC236}">
                <a16:creationId xmlns:a16="http://schemas.microsoft.com/office/drawing/2014/main" id="{F58A3FFF-C883-AF12-A68C-ACD2DA589C60}"/>
              </a:ext>
            </a:extLst>
          </p:cNvPr>
          <p:cNvSpPr txBox="1">
            <a:spLocks/>
          </p:cNvSpPr>
          <p:nvPr/>
        </p:nvSpPr>
        <p:spPr>
          <a:xfrm>
            <a:off x="460788" y="4412855"/>
            <a:ext cx="4496201" cy="1472229"/>
          </a:xfrm>
          <a:prstGeom prst="rect">
            <a:avLst/>
          </a:prstGeom>
          <a:solidFill>
            <a:schemeClr val="bg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NZ" sz="1200" dirty="0">
                <a:solidFill>
                  <a:schemeClr val="accent6"/>
                </a:solidFill>
                <a:cs typeface="Calibri" panose="020F0502020204030204" pitchFamily="34" charset="0"/>
              </a:rPr>
              <a:t>The desire for greater support is evident across all demographic subgroups.  Workers who were especially likely to say they needed more support are:</a:t>
            </a:r>
          </a:p>
          <a:p>
            <a:pPr marL="171450" indent="-171450">
              <a:spcBef>
                <a:spcPts val="600"/>
              </a:spcBef>
              <a:buFont typeface="Arial" panose="020B0604020202020204" pitchFamily="34" charset="0"/>
              <a:buChar char="•"/>
            </a:pPr>
            <a:r>
              <a:rPr lang="en-NZ" sz="1200" dirty="0">
                <a:solidFill>
                  <a:schemeClr val="accent6"/>
                </a:solidFill>
                <a:cs typeface="Calibri" panose="020F0502020204030204" pitchFamily="34" charset="0"/>
              </a:rPr>
              <a:t>Workers with a self-identified disability (57%)</a:t>
            </a:r>
          </a:p>
          <a:p>
            <a:pPr marL="171450" indent="-171450">
              <a:spcBef>
                <a:spcPts val="600"/>
              </a:spcBef>
              <a:buFont typeface="Arial" panose="020B0604020202020204" pitchFamily="34" charset="0"/>
              <a:buChar char="•"/>
            </a:pPr>
            <a:r>
              <a:rPr lang="en-NZ" sz="1200" dirty="0">
                <a:solidFill>
                  <a:schemeClr val="accent6"/>
                </a:solidFill>
                <a:cs typeface="Calibri" panose="020F0502020204030204" pitchFamily="34" charset="0"/>
              </a:rPr>
              <a:t>Gay/lesbian workers (54%)</a:t>
            </a:r>
          </a:p>
          <a:p>
            <a:pPr marL="171450" indent="-171450">
              <a:spcBef>
                <a:spcPts val="600"/>
              </a:spcBef>
              <a:buFont typeface="Arial" panose="020B0604020202020204" pitchFamily="34" charset="0"/>
              <a:buChar char="•"/>
            </a:pPr>
            <a:r>
              <a:rPr lang="en-NZ" sz="1200" dirty="0">
                <a:solidFill>
                  <a:schemeClr val="accent6"/>
                </a:solidFill>
                <a:cs typeface="Calibri" panose="020F0502020204030204" pitchFamily="34" charset="0"/>
              </a:rPr>
              <a:t>Bisexual workers (52%)</a:t>
            </a:r>
          </a:p>
        </p:txBody>
      </p:sp>
      <p:sp>
        <p:nvSpPr>
          <p:cNvPr id="34" name="Text Placeholder 2">
            <a:extLst>
              <a:ext uri="{FF2B5EF4-FFF2-40B4-BE49-F238E27FC236}">
                <a16:creationId xmlns:a16="http://schemas.microsoft.com/office/drawing/2014/main" id="{071B720B-454F-325A-D682-5F775BB426CF}"/>
              </a:ext>
            </a:extLst>
          </p:cNvPr>
          <p:cNvSpPr txBox="1">
            <a:spLocks/>
          </p:cNvSpPr>
          <p:nvPr/>
        </p:nvSpPr>
        <p:spPr>
          <a:xfrm>
            <a:off x="7643172" y="1983189"/>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a:solidFill>
                  <a:srgbClr val="959299"/>
                </a:solidFill>
                <a:latin typeface="+mj-lt"/>
                <a:cs typeface="Calibri" panose="020F0502020204030204" pitchFamily="34" charset="0"/>
              </a:rPr>
              <a:t>15% UNSURE</a:t>
            </a:r>
            <a:endParaRPr lang="en-NZ" dirty="0">
              <a:solidFill>
                <a:srgbClr val="959299"/>
              </a:solidFill>
              <a:latin typeface="+mj-lt"/>
              <a:cs typeface="Calibri" panose="020F0502020204030204" pitchFamily="34" charset="0"/>
            </a:endParaRPr>
          </a:p>
        </p:txBody>
      </p:sp>
      <p:sp>
        <p:nvSpPr>
          <p:cNvPr id="35" name="Text Placeholder 2">
            <a:extLst>
              <a:ext uri="{FF2B5EF4-FFF2-40B4-BE49-F238E27FC236}">
                <a16:creationId xmlns:a16="http://schemas.microsoft.com/office/drawing/2014/main" id="{272A2B47-E326-A756-5A93-818D4F303063}"/>
              </a:ext>
            </a:extLst>
          </p:cNvPr>
          <p:cNvSpPr txBox="1">
            <a:spLocks/>
          </p:cNvSpPr>
          <p:nvPr/>
        </p:nvSpPr>
        <p:spPr>
          <a:xfrm>
            <a:off x="6567792" y="3230418"/>
            <a:ext cx="1332125"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NZ" b="1" dirty="0">
                <a:solidFill>
                  <a:schemeClr val="tx1"/>
                </a:solidFill>
                <a:latin typeface="+mj-lt"/>
                <a:cs typeface="Calibri" panose="020F0502020204030204" pitchFamily="34" charset="0"/>
              </a:rPr>
              <a:t>20% NO</a:t>
            </a:r>
            <a:endParaRPr lang="en-NZ" dirty="0">
              <a:solidFill>
                <a:schemeClr val="tx1"/>
              </a:solidFill>
              <a:latin typeface="+mj-lt"/>
              <a:cs typeface="Calibri" panose="020F0502020204030204" pitchFamily="34" charset="0"/>
            </a:endParaRPr>
          </a:p>
        </p:txBody>
      </p:sp>
      <p:sp>
        <p:nvSpPr>
          <p:cNvPr id="36" name="Text Placeholder 2">
            <a:extLst>
              <a:ext uri="{FF2B5EF4-FFF2-40B4-BE49-F238E27FC236}">
                <a16:creationId xmlns:a16="http://schemas.microsoft.com/office/drawing/2014/main" id="{509146E1-9E73-584F-94F5-23565FCB706C}"/>
              </a:ext>
            </a:extLst>
          </p:cNvPr>
          <p:cNvSpPr txBox="1">
            <a:spLocks/>
          </p:cNvSpPr>
          <p:nvPr/>
        </p:nvSpPr>
        <p:spPr>
          <a:xfrm>
            <a:off x="2114845" y="1901322"/>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a:solidFill>
                  <a:srgbClr val="959299"/>
                </a:solidFill>
                <a:latin typeface="+mj-lt"/>
                <a:cs typeface="Calibri" panose="020F0502020204030204" pitchFamily="34" charset="0"/>
              </a:rPr>
              <a:t>18% UNSURE</a:t>
            </a:r>
            <a:endParaRPr lang="en-NZ" dirty="0">
              <a:solidFill>
                <a:srgbClr val="959299"/>
              </a:solidFill>
              <a:latin typeface="+mj-lt"/>
              <a:cs typeface="Calibri" panose="020F0502020204030204" pitchFamily="34" charset="0"/>
            </a:endParaRPr>
          </a:p>
        </p:txBody>
      </p:sp>
      <p:sp>
        <p:nvSpPr>
          <p:cNvPr id="37" name="Text Placeholder 2">
            <a:extLst>
              <a:ext uri="{FF2B5EF4-FFF2-40B4-BE49-F238E27FC236}">
                <a16:creationId xmlns:a16="http://schemas.microsoft.com/office/drawing/2014/main" id="{1C855DA9-C10F-9417-EF7D-48754E121C16}"/>
              </a:ext>
            </a:extLst>
          </p:cNvPr>
          <p:cNvSpPr txBox="1">
            <a:spLocks/>
          </p:cNvSpPr>
          <p:nvPr/>
        </p:nvSpPr>
        <p:spPr>
          <a:xfrm>
            <a:off x="51104" y="3707990"/>
            <a:ext cx="2768031"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b="1" dirty="0">
                <a:solidFill>
                  <a:schemeClr val="tx1"/>
                </a:solidFill>
                <a:latin typeface="+mj-lt"/>
                <a:cs typeface="Calibri" panose="020F0502020204030204" pitchFamily="34" charset="0"/>
              </a:rPr>
              <a:t>41% NO</a:t>
            </a:r>
            <a:endParaRPr lang="en-NZ" dirty="0">
              <a:solidFill>
                <a:schemeClr val="tx1"/>
              </a:solidFill>
              <a:latin typeface="+mj-lt"/>
              <a:cs typeface="Calibri" panose="020F0502020204030204" pitchFamily="34" charset="0"/>
            </a:endParaRPr>
          </a:p>
        </p:txBody>
      </p:sp>
    </p:spTree>
    <p:extLst>
      <p:ext uri="{BB962C8B-B14F-4D97-AF65-F5344CB8AC3E}">
        <p14:creationId xmlns:p14="http://schemas.microsoft.com/office/powerpoint/2010/main" val="683535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23A29-0151-44FF-AACE-E3D6121B3869}"/>
              </a:ext>
            </a:extLst>
          </p:cNvPr>
          <p:cNvSpPr>
            <a:spLocks noGrp="1"/>
          </p:cNvSpPr>
          <p:nvPr>
            <p:ph type="ctrTitle"/>
          </p:nvPr>
        </p:nvSpPr>
        <p:spPr>
          <a:xfrm>
            <a:off x="360000" y="139614"/>
            <a:ext cx="10858606" cy="369332"/>
          </a:xfrm>
        </p:spPr>
        <p:txBody>
          <a:bodyPr/>
          <a:lstStyle/>
          <a:p>
            <a:r>
              <a:rPr lang="en-NZ" sz="1500" spc="0" dirty="0"/>
              <a:t>SUPPORT/SERVICES THAT WOULD HAVE BEEN USEFUL AT THE TIME</a:t>
            </a:r>
          </a:p>
        </p:txBody>
      </p:sp>
      <p:sp>
        <p:nvSpPr>
          <p:cNvPr id="4" name="Footer Placeholder 3">
            <a:extLst>
              <a:ext uri="{FF2B5EF4-FFF2-40B4-BE49-F238E27FC236}">
                <a16:creationId xmlns:a16="http://schemas.microsoft.com/office/drawing/2014/main" id="{C7A8BC1F-5101-484D-9851-36EAA6298339}"/>
              </a:ext>
            </a:extLst>
          </p:cNvPr>
          <p:cNvSpPr>
            <a:spLocks noGrp="1"/>
          </p:cNvSpPr>
          <p:nvPr>
            <p:ph type="ftr" sz="quarter" idx="17"/>
          </p:nvPr>
        </p:nvSpPr>
        <p:spPr>
          <a:xfrm>
            <a:off x="359998" y="6040134"/>
            <a:ext cx="9850801" cy="784830"/>
          </a:xfrm>
        </p:spPr>
        <p:txBody>
          <a:bodyPr/>
          <a:lstStyle/>
          <a:p>
            <a:r>
              <a:rPr lang="en-NZ" sz="900" dirty="0"/>
              <a:t>*Includes: Management to address the situation more promptly; A workable process when the perpetrator is a manager/your boss; A change in work culture; More information/education on how the complaint process works; More support/backbone from my colleagues; Not being racially biased/all cultures being able to express their views; For mediation services/Ombudsman to respond; The perpetrator being fired/reprimanded; Have a meeting/discussion; Other</a:t>
            </a:r>
          </a:p>
          <a:p>
            <a:r>
              <a:rPr lang="en-NZ" sz="900" dirty="0"/>
              <a:t>Base: Respondents who were impacted by sexual harassment, racial harassment, or bullying in the workplace – any impact (1,513), large or extremely negative impact (512)</a:t>
            </a:r>
          </a:p>
          <a:p>
            <a:r>
              <a:rPr lang="en-NZ" sz="900" i="1" dirty="0"/>
              <a:t>Q32 Which of these, if any, would have been useful for you at the time?</a:t>
            </a:r>
          </a:p>
        </p:txBody>
      </p:sp>
      <p:sp>
        <p:nvSpPr>
          <p:cNvPr id="6" name="Rectangle 5">
            <a:extLst>
              <a:ext uri="{FF2B5EF4-FFF2-40B4-BE49-F238E27FC236}">
                <a16:creationId xmlns:a16="http://schemas.microsoft.com/office/drawing/2014/main" id="{D03E25E4-D6F7-4110-99B9-BEF11F3A348C}"/>
              </a:ext>
            </a:extLst>
          </p:cNvPr>
          <p:cNvSpPr/>
          <p:nvPr/>
        </p:nvSpPr>
        <p:spPr>
          <a:xfrm>
            <a:off x="0" y="1439180"/>
            <a:ext cx="12192000" cy="45560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10" name="Text Placeholder 2">
            <a:extLst>
              <a:ext uri="{FF2B5EF4-FFF2-40B4-BE49-F238E27FC236}">
                <a16:creationId xmlns:a16="http://schemas.microsoft.com/office/drawing/2014/main" id="{E6931E09-76B9-4F36-B70E-D67C2F726CD3}"/>
              </a:ext>
            </a:extLst>
          </p:cNvPr>
          <p:cNvSpPr txBox="1">
            <a:spLocks/>
          </p:cNvSpPr>
          <p:nvPr/>
        </p:nvSpPr>
        <p:spPr>
          <a:xfrm>
            <a:off x="4181475" y="1339034"/>
            <a:ext cx="4813697"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dirty="0">
                <a:solidFill>
                  <a:schemeClr val="tx1"/>
                </a:solidFill>
              </a:rPr>
              <a:t>SUPPORT/SERVICES THAT WOULD HAVE BEEN USEFUL AT THE TIME</a:t>
            </a:r>
          </a:p>
        </p:txBody>
      </p:sp>
      <p:sp>
        <p:nvSpPr>
          <p:cNvPr id="18" name="Text Placeholder 2">
            <a:extLst>
              <a:ext uri="{FF2B5EF4-FFF2-40B4-BE49-F238E27FC236}">
                <a16:creationId xmlns:a16="http://schemas.microsoft.com/office/drawing/2014/main" id="{516D5DAC-53AE-4626-B53B-76F41A223DBC}"/>
              </a:ext>
            </a:extLst>
          </p:cNvPr>
          <p:cNvSpPr txBox="1">
            <a:spLocks/>
          </p:cNvSpPr>
          <p:nvPr/>
        </p:nvSpPr>
        <p:spPr>
          <a:xfrm>
            <a:off x="511924" y="1515372"/>
            <a:ext cx="477366"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050" dirty="0">
                <a:solidFill>
                  <a:schemeClr val="tx1"/>
                </a:solidFill>
              </a:rPr>
              <a:t>(%)</a:t>
            </a:r>
          </a:p>
        </p:txBody>
      </p:sp>
      <p:sp>
        <p:nvSpPr>
          <p:cNvPr id="19" name="Text Placeholder 18">
            <a:extLst>
              <a:ext uri="{FF2B5EF4-FFF2-40B4-BE49-F238E27FC236}">
                <a16:creationId xmlns:a16="http://schemas.microsoft.com/office/drawing/2014/main" id="{B2862216-A505-A03F-3BA4-EED7C7F47508}"/>
              </a:ext>
            </a:extLst>
          </p:cNvPr>
          <p:cNvSpPr>
            <a:spLocks noGrp="1"/>
          </p:cNvSpPr>
          <p:nvPr>
            <p:ph type="body" sz="quarter" idx="15"/>
          </p:nvPr>
        </p:nvSpPr>
        <p:spPr>
          <a:xfrm>
            <a:off x="360000" y="549332"/>
            <a:ext cx="11320075" cy="710668"/>
          </a:xfrm>
        </p:spPr>
        <p:txBody>
          <a:bodyPr>
            <a:normAutofit/>
          </a:bodyPr>
          <a:lstStyle/>
          <a:p>
            <a:r>
              <a:rPr lang="en-NZ" dirty="0"/>
              <a:t>An independent review of workplace cultures/policies (31%) and workplace anti-bullying and harassment training (29%) were the most common forms of support or services that would have been useful to workers at the time. </a:t>
            </a:r>
          </a:p>
        </p:txBody>
      </p:sp>
      <p:graphicFrame>
        <p:nvGraphicFramePr>
          <p:cNvPr id="29" name="Chart 28">
            <a:extLst>
              <a:ext uri="{FF2B5EF4-FFF2-40B4-BE49-F238E27FC236}">
                <a16:creationId xmlns:a16="http://schemas.microsoft.com/office/drawing/2014/main" id="{4ACD128B-5273-4318-82BB-7406E03F2FBE}"/>
              </a:ext>
            </a:extLst>
          </p:cNvPr>
          <p:cNvGraphicFramePr/>
          <p:nvPr/>
        </p:nvGraphicFramePr>
        <p:xfrm>
          <a:off x="4284973" y="1539082"/>
          <a:ext cx="7701630" cy="4621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19868E3-2876-B4C6-01B4-3F62765C2C9C}"/>
              </a:ext>
            </a:extLst>
          </p:cNvPr>
          <p:cNvGraphicFramePr>
            <a:graphicFrameLocks noGrp="1"/>
          </p:cNvGraphicFramePr>
          <p:nvPr/>
        </p:nvGraphicFramePr>
        <p:xfrm>
          <a:off x="754545" y="1710740"/>
          <a:ext cx="4091741" cy="4214185"/>
        </p:xfrm>
        <a:graphic>
          <a:graphicData uri="http://schemas.openxmlformats.org/drawingml/2006/table">
            <a:tbl>
              <a:tblPr>
                <a:tableStyleId>{5C22544A-7EE6-4342-B048-85BDC9FD1C3A}</a:tableStyleId>
              </a:tblPr>
              <a:tblGrid>
                <a:gridCol w="4091741">
                  <a:extLst>
                    <a:ext uri="{9D8B030D-6E8A-4147-A177-3AD203B41FA5}">
                      <a16:colId xmlns:a16="http://schemas.microsoft.com/office/drawing/2014/main" val="3320138055"/>
                    </a:ext>
                  </a:extLst>
                </a:gridCol>
              </a:tblGrid>
              <a:tr h="244279">
                <a:tc>
                  <a:txBody>
                    <a:bodyPr/>
                    <a:lstStyle/>
                    <a:p>
                      <a:pPr algn="r" fontAlgn="ctr"/>
                      <a:r>
                        <a:rPr lang="en-NZ" sz="900" b="0" i="0" u="none" strike="noStrike" dirty="0">
                          <a:solidFill>
                            <a:srgbClr val="000000"/>
                          </a:solidFill>
                          <a:effectLst/>
                          <a:latin typeface="+mn-lt"/>
                        </a:rPr>
                        <a:t>Someone independent looking into the workplace culture/policies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2648260"/>
                  </a:ext>
                </a:extLst>
              </a:tr>
              <a:tr h="244279">
                <a:tc>
                  <a:txBody>
                    <a:bodyPr/>
                    <a:lstStyle/>
                    <a:p>
                      <a:pPr algn="r" fontAlgn="ctr"/>
                      <a:r>
                        <a:rPr lang="en-NZ" sz="900" b="0" i="0" u="none" strike="noStrike">
                          <a:solidFill>
                            <a:srgbClr val="000000"/>
                          </a:solidFill>
                          <a:effectLst/>
                          <a:latin typeface="+mn-lt"/>
                        </a:rPr>
                        <a:t>Anti-bullying and harassment training for everyone at the workplace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7863487"/>
                  </a:ext>
                </a:extLst>
              </a:tr>
              <a:tr h="244279">
                <a:tc>
                  <a:txBody>
                    <a:bodyPr/>
                    <a:lstStyle/>
                    <a:p>
                      <a:pPr algn="r" fontAlgn="ctr"/>
                      <a:r>
                        <a:rPr lang="en-NZ" sz="900" b="0" i="0" u="none" strike="noStrike" dirty="0">
                          <a:solidFill>
                            <a:srgbClr val="000000"/>
                          </a:solidFill>
                          <a:effectLst/>
                          <a:latin typeface="+mn-lt"/>
                        </a:rPr>
                        <a:t>Support to make an internal complaint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629235"/>
                  </a:ext>
                </a:extLst>
              </a:tr>
              <a:tr h="244279">
                <a:tc>
                  <a:txBody>
                    <a:bodyPr/>
                    <a:lstStyle/>
                    <a:p>
                      <a:pPr algn="r" fontAlgn="ctr"/>
                      <a:r>
                        <a:rPr lang="en-NZ" sz="900" b="0" i="0" u="none" strike="noStrike" dirty="0">
                          <a:solidFill>
                            <a:srgbClr val="000000"/>
                          </a:solidFill>
                          <a:effectLst/>
                          <a:latin typeface="+mn-lt"/>
                        </a:rPr>
                        <a:t>An independent, free service to help resolve the situation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210741"/>
                  </a:ext>
                </a:extLst>
              </a:tr>
              <a:tr h="244279">
                <a:tc>
                  <a:txBody>
                    <a:bodyPr/>
                    <a:lstStyle/>
                    <a:p>
                      <a:pPr algn="r" fontAlgn="ctr"/>
                      <a:r>
                        <a:rPr lang="en-NZ" sz="900" b="0" i="0" u="none" strike="noStrike" dirty="0">
                          <a:solidFill>
                            <a:srgbClr val="000000"/>
                          </a:solidFill>
                          <a:effectLst/>
                          <a:latin typeface="+mn-lt"/>
                        </a:rPr>
                        <a:t>Counselling/mental health support services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556462"/>
                  </a:ext>
                </a:extLst>
              </a:tr>
              <a:tr h="244279">
                <a:tc>
                  <a:txBody>
                    <a:bodyPr/>
                    <a:lstStyle/>
                    <a:p>
                      <a:pPr algn="r" fontAlgn="ctr"/>
                      <a:r>
                        <a:rPr lang="en-NZ" sz="900" b="0" i="0" u="none" strike="noStrike">
                          <a:solidFill>
                            <a:srgbClr val="000000"/>
                          </a:solidFill>
                          <a:effectLst/>
                          <a:latin typeface="+mn-lt"/>
                        </a:rPr>
                        <a:t>Government financial support so you could leave your job until you found a new one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8841785"/>
                  </a:ext>
                </a:extLst>
              </a:tr>
              <a:tr h="244279">
                <a:tc>
                  <a:txBody>
                    <a:bodyPr/>
                    <a:lstStyle/>
                    <a:p>
                      <a:pPr algn="r" fontAlgn="ctr"/>
                      <a:r>
                        <a:rPr lang="en-NZ" sz="900" b="0" i="0" u="none" strike="noStrike">
                          <a:solidFill>
                            <a:srgbClr val="000000"/>
                          </a:solidFill>
                          <a:effectLst/>
                          <a:latin typeface="+mn-lt"/>
                        </a:rPr>
                        <a:t>Support in finding a new job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8631348"/>
                  </a:ext>
                </a:extLst>
              </a:tr>
              <a:tr h="244279">
                <a:tc>
                  <a:txBody>
                    <a:bodyPr/>
                    <a:lstStyle/>
                    <a:p>
                      <a:pPr algn="r" fontAlgn="ctr"/>
                      <a:r>
                        <a:rPr lang="en-NZ" sz="900" b="0" i="0" u="none" strike="noStrike" dirty="0">
                          <a:solidFill>
                            <a:srgbClr val="000000"/>
                          </a:solidFill>
                          <a:effectLst/>
                          <a:latin typeface="+mn-lt"/>
                        </a:rPr>
                        <a:t>My manager separating me and the other person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0240372"/>
                  </a:ext>
                </a:extLst>
              </a:tr>
              <a:tr h="244279">
                <a:tc>
                  <a:txBody>
                    <a:bodyPr/>
                    <a:lstStyle/>
                    <a:p>
                      <a:pPr algn="r" fontAlgn="ctr"/>
                      <a:r>
                        <a:rPr lang="en-NZ" sz="900" b="0" i="0" u="none" strike="noStrike" dirty="0">
                          <a:solidFill>
                            <a:srgbClr val="000000"/>
                          </a:solidFill>
                          <a:effectLst/>
                          <a:latin typeface="+mn-lt"/>
                        </a:rPr>
                        <a:t>Support to help you access more formal ways of dealing with the situation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9517545"/>
                  </a:ext>
                </a:extLst>
              </a:tr>
              <a:tr h="244279">
                <a:tc>
                  <a:txBody>
                    <a:bodyPr/>
                    <a:lstStyle/>
                    <a:p>
                      <a:pPr algn="r" fontAlgn="ctr"/>
                      <a:r>
                        <a:rPr lang="en-NZ" sz="900" b="0" i="0" u="none" strike="noStrike" dirty="0">
                          <a:solidFill>
                            <a:srgbClr val="000000"/>
                          </a:solidFill>
                          <a:effectLst/>
                          <a:latin typeface="+mn-lt"/>
                        </a:rPr>
                        <a:t>Encouragement to use sick leave to rest/recover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7191831"/>
                  </a:ext>
                </a:extLst>
              </a:tr>
              <a:tr h="305721">
                <a:tc>
                  <a:txBody>
                    <a:bodyPr/>
                    <a:lstStyle/>
                    <a:p>
                      <a:pPr algn="r" fontAlgn="ctr"/>
                      <a:r>
                        <a:rPr lang="en-NZ" sz="900" b="0" i="0" u="none" strike="noStrike">
                          <a:solidFill>
                            <a:srgbClr val="000000"/>
                          </a:solidFill>
                          <a:effectLst/>
                          <a:latin typeface="+mn-lt"/>
                        </a:rPr>
                        <a:t>Someone more senior in your organisation with the same ethnicity or background as you to talk to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7115734"/>
                  </a:ext>
                </a:extLst>
              </a:tr>
              <a:tr h="244279">
                <a:tc>
                  <a:txBody>
                    <a:bodyPr/>
                    <a:lstStyle/>
                    <a:p>
                      <a:pPr algn="r" fontAlgn="ctr"/>
                      <a:r>
                        <a:rPr lang="en-NZ" sz="900" b="0" i="0" u="none" strike="noStrike">
                          <a:solidFill>
                            <a:srgbClr val="000000"/>
                          </a:solidFill>
                          <a:effectLst/>
                          <a:latin typeface="+mn-lt"/>
                        </a:rPr>
                        <a:t>Encouragement to use unpaid leave to rest/recover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8244173"/>
                  </a:ext>
                </a:extLst>
              </a:tr>
              <a:tr h="244279">
                <a:tc>
                  <a:txBody>
                    <a:bodyPr/>
                    <a:lstStyle/>
                    <a:p>
                      <a:pPr algn="r" fontAlgn="ctr"/>
                      <a:r>
                        <a:rPr lang="en-NZ" sz="900" b="0" i="0" u="none" strike="noStrike">
                          <a:solidFill>
                            <a:srgbClr val="000000"/>
                          </a:solidFill>
                          <a:effectLst/>
                          <a:latin typeface="+mn-lt"/>
                        </a:rPr>
                        <a:t>A police investigation into the incident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9682963"/>
                  </a:ext>
                </a:extLst>
              </a:tr>
              <a:tr h="244279">
                <a:tc>
                  <a:txBody>
                    <a:bodyPr/>
                    <a:lstStyle/>
                    <a:p>
                      <a:pPr algn="r" fontAlgn="ctr"/>
                      <a:r>
                        <a:rPr lang="en-NZ" sz="900" b="0" i="0" u="none" strike="noStrike">
                          <a:solidFill>
                            <a:srgbClr val="000000"/>
                          </a:solidFill>
                          <a:effectLst/>
                          <a:latin typeface="+mn-lt"/>
                        </a:rPr>
                        <a:t>More support from my employer as a whole/to take it more seriously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468319"/>
                  </a:ext>
                </a:extLst>
              </a:tr>
              <a:tr h="244279">
                <a:tc>
                  <a:txBody>
                    <a:bodyPr/>
                    <a:lstStyle/>
                    <a:p>
                      <a:pPr algn="r" fontAlgn="ctr"/>
                      <a:r>
                        <a:rPr lang="en-NZ" sz="900" b="0" i="0" u="none" strike="noStrike">
                          <a:solidFill>
                            <a:srgbClr val="000000"/>
                          </a:solidFill>
                          <a:effectLst/>
                          <a:latin typeface="+mn-lt"/>
                        </a:rPr>
                        <a:t>Other*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3453763"/>
                  </a:ext>
                </a:extLst>
              </a:tr>
              <a:tr h="244279">
                <a:tc>
                  <a:txBody>
                    <a:bodyPr/>
                    <a:lstStyle/>
                    <a:p>
                      <a:pPr algn="r" fontAlgn="ctr"/>
                      <a:r>
                        <a:rPr lang="en-NZ" sz="900" b="0" i="0" u="none" strike="noStrike">
                          <a:solidFill>
                            <a:srgbClr val="000000"/>
                          </a:solidFill>
                          <a:effectLst/>
                          <a:latin typeface="+mn-lt"/>
                        </a:rPr>
                        <a:t>Unsure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802757"/>
                  </a:ext>
                </a:extLst>
              </a:tr>
              <a:tr h="244279">
                <a:tc>
                  <a:txBody>
                    <a:bodyPr/>
                    <a:lstStyle/>
                    <a:p>
                      <a:pPr algn="r" fontAlgn="ctr"/>
                      <a:r>
                        <a:rPr lang="en-NZ" sz="900" b="0" i="0" u="none" strike="noStrike" dirty="0">
                          <a:solidFill>
                            <a:srgbClr val="000000"/>
                          </a:solidFill>
                          <a:effectLst/>
                          <a:latin typeface="+mn-lt"/>
                        </a:rPr>
                        <a:t>None of the above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8335740"/>
                  </a:ext>
                </a:extLst>
              </a:tr>
            </a:tbl>
          </a:graphicData>
        </a:graphic>
      </p:graphicFrame>
      <p:grpSp>
        <p:nvGrpSpPr>
          <p:cNvPr id="20" name="Group 19">
            <a:extLst>
              <a:ext uri="{FF2B5EF4-FFF2-40B4-BE49-F238E27FC236}">
                <a16:creationId xmlns:a16="http://schemas.microsoft.com/office/drawing/2014/main" id="{D4BB560E-06E7-3387-A58B-F9EB611216C2}"/>
              </a:ext>
            </a:extLst>
          </p:cNvPr>
          <p:cNvGrpSpPr/>
          <p:nvPr/>
        </p:nvGrpSpPr>
        <p:grpSpPr>
          <a:xfrm>
            <a:off x="9422586" y="5464540"/>
            <a:ext cx="2410753" cy="452220"/>
            <a:chOff x="4462106" y="5556333"/>
            <a:chExt cx="2410753" cy="452220"/>
          </a:xfrm>
        </p:grpSpPr>
        <p:grpSp>
          <p:nvGrpSpPr>
            <p:cNvPr id="21" name="Group 20">
              <a:extLst>
                <a:ext uri="{FF2B5EF4-FFF2-40B4-BE49-F238E27FC236}">
                  <a16:creationId xmlns:a16="http://schemas.microsoft.com/office/drawing/2014/main" id="{BA328E83-5E85-A7CD-1AB5-0165FCA1796B}"/>
                </a:ext>
              </a:extLst>
            </p:cNvPr>
            <p:cNvGrpSpPr/>
            <p:nvPr/>
          </p:nvGrpSpPr>
          <p:grpSpPr>
            <a:xfrm>
              <a:off x="4462106" y="5556333"/>
              <a:ext cx="1502560" cy="253916"/>
              <a:chOff x="4462106" y="5556333"/>
              <a:chExt cx="1502560" cy="253916"/>
            </a:xfrm>
          </p:grpSpPr>
          <p:sp>
            <p:nvSpPr>
              <p:cNvPr id="25" name="Rectangle 24">
                <a:extLst>
                  <a:ext uri="{FF2B5EF4-FFF2-40B4-BE49-F238E27FC236}">
                    <a16:creationId xmlns:a16="http://schemas.microsoft.com/office/drawing/2014/main" id="{DF725211-D17D-BC7B-285F-F4F59BEACCB6}"/>
                  </a:ext>
                </a:extLst>
              </p:cNvPr>
              <p:cNvSpPr/>
              <p:nvPr/>
            </p:nvSpPr>
            <p:spPr>
              <a:xfrm>
                <a:off x="4462106" y="5627679"/>
                <a:ext cx="108000" cy="10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TextBox 25">
                <a:extLst>
                  <a:ext uri="{FF2B5EF4-FFF2-40B4-BE49-F238E27FC236}">
                    <a16:creationId xmlns:a16="http://schemas.microsoft.com/office/drawing/2014/main" id="{0DBD7067-44C4-3273-2D52-D68318660D45}"/>
                  </a:ext>
                </a:extLst>
              </p:cNvPr>
              <p:cNvSpPr txBox="1"/>
              <p:nvPr/>
            </p:nvSpPr>
            <p:spPr>
              <a:xfrm>
                <a:off x="4560824" y="5556333"/>
                <a:ext cx="1403842" cy="253916"/>
              </a:xfrm>
              <a:prstGeom prst="rect">
                <a:avLst/>
              </a:prstGeom>
              <a:noFill/>
            </p:spPr>
            <p:txBody>
              <a:bodyPr wrap="square" rtlCol="0">
                <a:spAutoFit/>
              </a:bodyPr>
              <a:lstStyle/>
              <a:p>
                <a:r>
                  <a:rPr lang="en-NZ" sz="1050" dirty="0"/>
                  <a:t>Any negative impact</a:t>
                </a:r>
              </a:p>
            </p:txBody>
          </p:sp>
        </p:grpSp>
        <p:grpSp>
          <p:nvGrpSpPr>
            <p:cNvPr id="22" name="Group 21">
              <a:extLst>
                <a:ext uri="{FF2B5EF4-FFF2-40B4-BE49-F238E27FC236}">
                  <a16:creationId xmlns:a16="http://schemas.microsoft.com/office/drawing/2014/main" id="{C4710B8C-B9E3-0082-E769-475963A380D5}"/>
                </a:ext>
              </a:extLst>
            </p:cNvPr>
            <p:cNvGrpSpPr/>
            <p:nvPr/>
          </p:nvGrpSpPr>
          <p:grpSpPr>
            <a:xfrm>
              <a:off x="4462106" y="5754637"/>
              <a:ext cx="2410753" cy="253916"/>
              <a:chOff x="4462106" y="5754637"/>
              <a:chExt cx="2410753" cy="253916"/>
            </a:xfrm>
          </p:grpSpPr>
          <p:sp>
            <p:nvSpPr>
              <p:cNvPr id="23" name="Rectangle 22">
                <a:extLst>
                  <a:ext uri="{FF2B5EF4-FFF2-40B4-BE49-F238E27FC236}">
                    <a16:creationId xmlns:a16="http://schemas.microsoft.com/office/drawing/2014/main" id="{B06AC79D-3AFF-E2A2-0C67-483D01D6DCE2}"/>
                  </a:ext>
                </a:extLst>
              </p:cNvPr>
              <p:cNvSpPr/>
              <p:nvPr/>
            </p:nvSpPr>
            <p:spPr>
              <a:xfrm>
                <a:off x="4462106" y="5843439"/>
                <a:ext cx="108000" cy="10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TextBox 23">
                <a:extLst>
                  <a:ext uri="{FF2B5EF4-FFF2-40B4-BE49-F238E27FC236}">
                    <a16:creationId xmlns:a16="http://schemas.microsoft.com/office/drawing/2014/main" id="{E64630A6-4D2D-0FA3-A3A8-BC7E1B9AB307}"/>
                  </a:ext>
                </a:extLst>
              </p:cNvPr>
              <p:cNvSpPr txBox="1"/>
              <p:nvPr/>
            </p:nvSpPr>
            <p:spPr>
              <a:xfrm>
                <a:off x="4560824" y="5754637"/>
                <a:ext cx="2312035" cy="253916"/>
              </a:xfrm>
              <a:prstGeom prst="rect">
                <a:avLst/>
              </a:prstGeom>
              <a:noFill/>
            </p:spPr>
            <p:txBody>
              <a:bodyPr wrap="square" rtlCol="0">
                <a:spAutoFit/>
              </a:bodyPr>
              <a:lstStyle/>
              <a:p>
                <a:r>
                  <a:rPr lang="en-NZ" sz="1050" dirty="0"/>
                  <a:t>Large or extremely negative impact</a:t>
                </a:r>
              </a:p>
            </p:txBody>
          </p:sp>
        </p:grpSp>
      </p:grpSp>
      <p:cxnSp>
        <p:nvCxnSpPr>
          <p:cNvPr id="27" name="Straight Connector 26">
            <a:extLst>
              <a:ext uri="{FF2B5EF4-FFF2-40B4-BE49-F238E27FC236}">
                <a16:creationId xmlns:a16="http://schemas.microsoft.com/office/drawing/2014/main" id="{BA1AB960-D057-2CDD-8896-8AACEBC980A7}"/>
              </a:ext>
            </a:extLst>
          </p:cNvPr>
          <p:cNvCxnSpPr>
            <a:cxnSpLocks/>
          </p:cNvCxnSpPr>
          <p:nvPr/>
        </p:nvCxnSpPr>
        <p:spPr>
          <a:xfrm flipH="1">
            <a:off x="5689600" y="4028189"/>
            <a:ext cx="1358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2D92D599-241F-54B0-927B-38711B56B609}"/>
              </a:ext>
            </a:extLst>
          </p:cNvPr>
          <p:cNvSpPr txBox="1">
            <a:spLocks/>
          </p:cNvSpPr>
          <p:nvPr/>
        </p:nvSpPr>
        <p:spPr>
          <a:xfrm>
            <a:off x="6617959" y="3889731"/>
            <a:ext cx="2498332" cy="321323"/>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Public sector (15% vs 7% of private sector)</a:t>
            </a:r>
            <a:endParaRPr lang="en-NZ" sz="1000" dirty="0">
              <a:solidFill>
                <a:schemeClr val="accent6"/>
              </a:solidFill>
              <a:cs typeface="Calibri" panose="020F0502020204030204" pitchFamily="34" charset="0"/>
            </a:endParaRPr>
          </a:p>
        </p:txBody>
      </p:sp>
      <p:cxnSp>
        <p:nvCxnSpPr>
          <p:cNvPr id="30" name="Straight Connector 29">
            <a:extLst>
              <a:ext uri="{FF2B5EF4-FFF2-40B4-BE49-F238E27FC236}">
                <a16:creationId xmlns:a16="http://schemas.microsoft.com/office/drawing/2014/main" id="{9E0E569B-31CE-1A69-2190-B8899CB96192}"/>
              </a:ext>
            </a:extLst>
          </p:cNvPr>
          <p:cNvCxnSpPr>
            <a:cxnSpLocks/>
          </p:cNvCxnSpPr>
          <p:nvPr/>
        </p:nvCxnSpPr>
        <p:spPr>
          <a:xfrm flipH="1">
            <a:off x="5909026" y="3280042"/>
            <a:ext cx="1358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94C2F19A-3C08-15D2-6E90-17BC0197F1FF}"/>
              </a:ext>
            </a:extLst>
          </p:cNvPr>
          <p:cNvSpPr txBox="1">
            <a:spLocks/>
          </p:cNvSpPr>
          <p:nvPr/>
        </p:nvSpPr>
        <p:spPr>
          <a:xfrm>
            <a:off x="6851578" y="3152440"/>
            <a:ext cx="3711724" cy="313698"/>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Private sector (14%, vs 8% in public sector), disabled workers (20%), Pacific workers (18%)</a:t>
            </a:r>
            <a:endParaRPr lang="en-NZ" sz="1000" dirty="0">
              <a:solidFill>
                <a:schemeClr val="accent6"/>
              </a:solidFill>
              <a:cs typeface="Calibri" panose="020F0502020204030204" pitchFamily="34" charset="0"/>
            </a:endParaRPr>
          </a:p>
        </p:txBody>
      </p:sp>
      <p:cxnSp>
        <p:nvCxnSpPr>
          <p:cNvPr id="35" name="Straight Connector 34">
            <a:extLst>
              <a:ext uri="{FF2B5EF4-FFF2-40B4-BE49-F238E27FC236}">
                <a16:creationId xmlns:a16="http://schemas.microsoft.com/office/drawing/2014/main" id="{C8A5F916-68BE-DC63-FCF9-A5A6291450C4}"/>
              </a:ext>
            </a:extLst>
          </p:cNvPr>
          <p:cNvCxnSpPr>
            <a:cxnSpLocks/>
          </p:cNvCxnSpPr>
          <p:nvPr/>
        </p:nvCxnSpPr>
        <p:spPr>
          <a:xfrm flipH="1">
            <a:off x="6172281" y="2774735"/>
            <a:ext cx="1358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2">
            <a:extLst>
              <a:ext uri="{FF2B5EF4-FFF2-40B4-BE49-F238E27FC236}">
                <a16:creationId xmlns:a16="http://schemas.microsoft.com/office/drawing/2014/main" id="{E930064A-019E-BDCB-6D44-7F35BD1ADD05}"/>
              </a:ext>
            </a:extLst>
          </p:cNvPr>
          <p:cNvSpPr txBox="1">
            <a:spLocks/>
          </p:cNvSpPr>
          <p:nvPr/>
        </p:nvSpPr>
        <p:spPr>
          <a:xfrm>
            <a:off x="6969037" y="2703715"/>
            <a:ext cx="2498332" cy="221687"/>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Women (18%, vs 11% of men)</a:t>
            </a:r>
          </a:p>
        </p:txBody>
      </p:sp>
      <p:cxnSp>
        <p:nvCxnSpPr>
          <p:cNvPr id="36" name="Straight Connector 35">
            <a:extLst>
              <a:ext uri="{FF2B5EF4-FFF2-40B4-BE49-F238E27FC236}">
                <a16:creationId xmlns:a16="http://schemas.microsoft.com/office/drawing/2014/main" id="{6838BB9D-2094-FDFB-CD1D-CEC8C409BDCA}"/>
              </a:ext>
            </a:extLst>
          </p:cNvPr>
          <p:cNvCxnSpPr>
            <a:cxnSpLocks/>
          </p:cNvCxnSpPr>
          <p:nvPr/>
        </p:nvCxnSpPr>
        <p:spPr>
          <a:xfrm flipH="1">
            <a:off x="6308212" y="2520551"/>
            <a:ext cx="1358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2">
            <a:extLst>
              <a:ext uri="{FF2B5EF4-FFF2-40B4-BE49-F238E27FC236}">
                <a16:creationId xmlns:a16="http://schemas.microsoft.com/office/drawing/2014/main" id="{0A299248-91BB-C032-C179-7B2B58BEC3EE}"/>
              </a:ext>
            </a:extLst>
          </p:cNvPr>
          <p:cNvSpPr txBox="1">
            <a:spLocks/>
          </p:cNvSpPr>
          <p:nvPr/>
        </p:nvSpPr>
        <p:spPr>
          <a:xfrm>
            <a:off x="6913975" y="2452073"/>
            <a:ext cx="2498332" cy="221732"/>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Healthcare &amp; social assistance (29%)</a:t>
            </a:r>
            <a:endParaRPr lang="en-NZ" sz="1000" dirty="0">
              <a:solidFill>
                <a:schemeClr val="accent6"/>
              </a:solidFill>
              <a:cs typeface="Calibri" panose="020F0502020204030204" pitchFamily="34" charset="0"/>
            </a:endParaRPr>
          </a:p>
        </p:txBody>
      </p:sp>
      <p:cxnSp>
        <p:nvCxnSpPr>
          <p:cNvPr id="37" name="Straight Connector 36">
            <a:extLst>
              <a:ext uri="{FF2B5EF4-FFF2-40B4-BE49-F238E27FC236}">
                <a16:creationId xmlns:a16="http://schemas.microsoft.com/office/drawing/2014/main" id="{83248E59-EF76-4B18-8ECC-5FCB0E4C27F7}"/>
              </a:ext>
            </a:extLst>
          </p:cNvPr>
          <p:cNvCxnSpPr>
            <a:cxnSpLocks/>
          </p:cNvCxnSpPr>
          <p:nvPr/>
        </p:nvCxnSpPr>
        <p:spPr>
          <a:xfrm flipH="1">
            <a:off x="7253851" y="1777994"/>
            <a:ext cx="13585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C80A1667-9BC3-4356-9F1F-46D1831C7F94}"/>
              </a:ext>
            </a:extLst>
          </p:cNvPr>
          <p:cNvSpPr txBox="1">
            <a:spLocks/>
          </p:cNvSpPr>
          <p:nvPr/>
        </p:nvSpPr>
        <p:spPr>
          <a:xfrm>
            <a:off x="7932103" y="1697646"/>
            <a:ext cx="3522779" cy="641112"/>
          </a:xfrm>
          <a:prstGeom prst="rect">
            <a:avLst/>
          </a:prstGeom>
          <a:solidFill>
            <a:schemeClr val="bg1"/>
          </a:solidFill>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NZ" sz="900" dirty="0">
                <a:solidFill>
                  <a:schemeClr val="accent6"/>
                </a:solidFill>
                <a:cs typeface="Calibri" panose="020F0502020204030204" pitchFamily="34" charset="0"/>
              </a:rPr>
              <a:t>Public sector (42%), NFP sector (50%), Healthcare &amp; social assistance (39%), Education &amp; Training (46%), Administrative &amp; support services (41%), Professional, scientific &amp; technical services (38%), Information, media &amp; telecommunications (41%), women (34%, vs 27% men). </a:t>
            </a:r>
            <a:endParaRPr lang="en-NZ" sz="1000" dirty="0">
              <a:solidFill>
                <a:schemeClr val="accent6"/>
              </a:solidFill>
              <a:cs typeface="Calibri" panose="020F0502020204030204" pitchFamily="34" charset="0"/>
            </a:endParaRPr>
          </a:p>
        </p:txBody>
      </p:sp>
    </p:spTree>
    <p:extLst>
      <p:ext uri="{BB962C8B-B14F-4D97-AF65-F5344CB8AC3E}">
        <p14:creationId xmlns:p14="http://schemas.microsoft.com/office/powerpoint/2010/main" val="35793093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2DE3-8BDA-E12C-2956-6F85EA9AA58B}"/>
              </a:ext>
            </a:extLst>
          </p:cNvPr>
          <p:cNvSpPr>
            <a:spLocks noGrp="1"/>
          </p:cNvSpPr>
          <p:nvPr>
            <p:ph type="ctrTitle"/>
          </p:nvPr>
        </p:nvSpPr>
        <p:spPr>
          <a:xfrm>
            <a:off x="8340000" y="2654953"/>
            <a:ext cx="3492000" cy="1200329"/>
          </a:xfrm>
        </p:spPr>
        <p:txBody>
          <a:bodyPr/>
          <a:lstStyle/>
          <a:p>
            <a:r>
              <a:rPr lang="en-NZ" dirty="0"/>
              <a:t>SUMMARY OF FINDINGS AMONG MĀORI WORKERS</a:t>
            </a:r>
          </a:p>
        </p:txBody>
      </p:sp>
      <p:sp>
        <p:nvSpPr>
          <p:cNvPr id="3" name="Text Placeholder 2">
            <a:extLst>
              <a:ext uri="{FF2B5EF4-FFF2-40B4-BE49-F238E27FC236}">
                <a16:creationId xmlns:a16="http://schemas.microsoft.com/office/drawing/2014/main" id="{6CD34F43-8B72-2AAC-011E-F282010C73ED}"/>
              </a:ext>
            </a:extLst>
          </p:cNvPr>
          <p:cNvSpPr>
            <a:spLocks noGrp="1"/>
          </p:cNvSpPr>
          <p:nvPr>
            <p:ph type="body" sz="quarter" idx="10"/>
          </p:nvPr>
        </p:nvSpPr>
        <p:spPr/>
        <p:txBody>
          <a:bodyPr/>
          <a:lstStyle/>
          <a:p>
            <a:r>
              <a:rPr lang="en-NZ" dirty="0"/>
              <a:t>8</a:t>
            </a:r>
          </a:p>
        </p:txBody>
      </p:sp>
    </p:spTree>
    <p:extLst>
      <p:ext uri="{BB962C8B-B14F-4D97-AF65-F5344CB8AC3E}">
        <p14:creationId xmlns:p14="http://schemas.microsoft.com/office/powerpoint/2010/main" val="45487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A9BBF-0398-8595-AEF5-ABEB7715775C}"/>
              </a:ext>
            </a:extLst>
          </p:cNvPr>
          <p:cNvSpPr/>
          <p:nvPr/>
        </p:nvSpPr>
        <p:spPr>
          <a:xfrm>
            <a:off x="0" y="5735782"/>
            <a:ext cx="12192000" cy="8533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Rectangle 71">
            <a:extLst>
              <a:ext uri="{FF2B5EF4-FFF2-40B4-BE49-F238E27FC236}">
                <a16:creationId xmlns:a16="http://schemas.microsoft.com/office/drawing/2014/main" id="{56CF9813-FD1D-6ADB-2557-BAFE81CF685E}"/>
              </a:ext>
            </a:extLst>
          </p:cNvPr>
          <p:cNvSpPr/>
          <p:nvPr/>
        </p:nvSpPr>
        <p:spPr>
          <a:xfrm>
            <a:off x="147815" y="1517008"/>
            <a:ext cx="11878148" cy="5021816"/>
          </a:xfrm>
          <a:prstGeom prst="rect">
            <a:avLst/>
          </a:prstGeom>
          <a:solidFill>
            <a:schemeClr val="bg1">
              <a:lumMod val="8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52" name="Rectangle 51">
            <a:extLst>
              <a:ext uri="{FF2B5EF4-FFF2-40B4-BE49-F238E27FC236}">
                <a16:creationId xmlns:a16="http://schemas.microsoft.com/office/drawing/2014/main" id="{0B82E850-CB03-4FB2-A967-9B30ECA329C4}"/>
              </a:ext>
            </a:extLst>
          </p:cNvPr>
          <p:cNvSpPr/>
          <p:nvPr/>
        </p:nvSpPr>
        <p:spPr>
          <a:xfrm>
            <a:off x="8163459" y="2984740"/>
            <a:ext cx="3622677" cy="3397354"/>
          </a:xfrm>
          <a:prstGeom prst="rect">
            <a:avLst/>
          </a:prstGeom>
          <a:solidFill>
            <a:srgbClr val="80CC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34" name="Rectangle 33">
            <a:extLst>
              <a:ext uri="{FF2B5EF4-FFF2-40B4-BE49-F238E27FC236}">
                <a16:creationId xmlns:a16="http://schemas.microsoft.com/office/drawing/2014/main" id="{C151D19B-1CAE-4338-8A05-14B4A0347FFC}"/>
              </a:ext>
            </a:extLst>
          </p:cNvPr>
          <p:cNvSpPr/>
          <p:nvPr/>
        </p:nvSpPr>
        <p:spPr>
          <a:xfrm>
            <a:off x="4321735" y="2972692"/>
            <a:ext cx="3622677" cy="3408527"/>
          </a:xfrm>
          <a:prstGeom prst="rect">
            <a:avLst/>
          </a:prstGeom>
          <a:solidFill>
            <a:srgbClr val="7A90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5" name="Rectangle 34">
            <a:extLst>
              <a:ext uri="{FF2B5EF4-FFF2-40B4-BE49-F238E27FC236}">
                <a16:creationId xmlns:a16="http://schemas.microsoft.com/office/drawing/2014/main" id="{D21F9822-F588-478A-9CD9-F01AD49D07FD}"/>
              </a:ext>
            </a:extLst>
          </p:cNvPr>
          <p:cNvSpPr/>
          <p:nvPr/>
        </p:nvSpPr>
        <p:spPr>
          <a:xfrm>
            <a:off x="470585" y="2984740"/>
            <a:ext cx="3622677" cy="3408527"/>
          </a:xfrm>
          <a:prstGeom prst="rect">
            <a:avLst/>
          </a:prstGeom>
          <a:solidFill>
            <a:srgbClr val="3A4A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grpSp>
        <p:nvGrpSpPr>
          <p:cNvPr id="7" name="Group 6">
            <a:extLst>
              <a:ext uri="{FF2B5EF4-FFF2-40B4-BE49-F238E27FC236}">
                <a16:creationId xmlns:a16="http://schemas.microsoft.com/office/drawing/2014/main" id="{7686E16D-6114-90E8-C0B6-20B2648BE502}"/>
              </a:ext>
            </a:extLst>
          </p:cNvPr>
          <p:cNvGrpSpPr/>
          <p:nvPr/>
        </p:nvGrpSpPr>
        <p:grpSpPr>
          <a:xfrm>
            <a:off x="457528" y="3114093"/>
            <a:ext cx="3635734" cy="867420"/>
            <a:chOff x="439308" y="3017966"/>
            <a:chExt cx="3635734" cy="867420"/>
          </a:xfrm>
        </p:grpSpPr>
        <p:sp>
          <p:nvSpPr>
            <p:cNvPr id="3" name="Rectangle 2">
              <a:extLst>
                <a:ext uri="{FF2B5EF4-FFF2-40B4-BE49-F238E27FC236}">
                  <a16:creationId xmlns:a16="http://schemas.microsoft.com/office/drawing/2014/main" id="{8628C0B0-EC9A-EC42-5035-C93345F1C797}"/>
                </a:ext>
              </a:extLst>
            </p:cNvPr>
            <p:cNvSpPr/>
            <p:nvPr/>
          </p:nvSpPr>
          <p:spPr>
            <a:xfrm>
              <a:off x="439308" y="3017966"/>
              <a:ext cx="3635734" cy="85755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44" name="Rectangle 43">
              <a:extLst>
                <a:ext uri="{FF2B5EF4-FFF2-40B4-BE49-F238E27FC236}">
                  <a16:creationId xmlns:a16="http://schemas.microsoft.com/office/drawing/2014/main" id="{5C5072B5-90BB-457C-BBA3-38D8E1FDC591}"/>
                </a:ext>
              </a:extLst>
            </p:cNvPr>
            <p:cNvSpPr/>
            <p:nvPr/>
          </p:nvSpPr>
          <p:spPr>
            <a:xfrm>
              <a:off x="1578441" y="3174718"/>
              <a:ext cx="2306738"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report being </a:t>
              </a:r>
              <a:b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b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‘sexually harassed’</a:t>
              </a:r>
              <a:b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b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 in their working life.</a:t>
              </a:r>
            </a:p>
          </p:txBody>
        </p:sp>
        <p:sp>
          <p:nvSpPr>
            <p:cNvPr id="26" name="Text Placeholder 2">
              <a:extLst>
                <a:ext uri="{FF2B5EF4-FFF2-40B4-BE49-F238E27FC236}">
                  <a16:creationId xmlns:a16="http://schemas.microsoft.com/office/drawing/2014/main" id="{5B3121D0-7775-7F88-0BAE-4E513E449C5D}"/>
                </a:ext>
              </a:extLst>
            </p:cNvPr>
            <p:cNvSpPr txBox="1">
              <a:spLocks/>
            </p:cNvSpPr>
            <p:nvPr/>
          </p:nvSpPr>
          <p:spPr>
            <a:xfrm>
              <a:off x="540376" y="3339088"/>
              <a:ext cx="1072882"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17</a:t>
              </a:r>
              <a:r>
                <a:rPr kumimoji="0" lang="en-NZ" sz="14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a:t>
              </a:r>
              <a:r>
                <a:rPr kumimoji="0" lang="en-NZ" sz="28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 </a:t>
              </a:r>
              <a:endParaRPr kumimoji="0" lang="en-NZ" sz="2800" b="0"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D1676346-0904-1058-A459-8E6164EE3758}"/>
              </a:ext>
            </a:extLst>
          </p:cNvPr>
          <p:cNvGrpSpPr/>
          <p:nvPr/>
        </p:nvGrpSpPr>
        <p:grpSpPr>
          <a:xfrm>
            <a:off x="470142" y="4047000"/>
            <a:ext cx="3630251" cy="1200329"/>
            <a:chOff x="448733" y="2191639"/>
            <a:chExt cx="3630251" cy="1200329"/>
          </a:xfrm>
        </p:grpSpPr>
        <p:sp>
          <p:nvSpPr>
            <p:cNvPr id="30" name="Rectangle 29">
              <a:extLst>
                <a:ext uri="{FF2B5EF4-FFF2-40B4-BE49-F238E27FC236}">
                  <a16:creationId xmlns:a16="http://schemas.microsoft.com/office/drawing/2014/main" id="{F0A2AA05-21AB-51A6-6FC4-427C4773A112}"/>
                </a:ext>
              </a:extLst>
            </p:cNvPr>
            <p:cNvSpPr/>
            <p:nvPr/>
          </p:nvSpPr>
          <p:spPr>
            <a:xfrm>
              <a:off x="448733" y="2191639"/>
              <a:ext cx="3630251" cy="12003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1" name="Rectangle 30">
              <a:extLst>
                <a:ext uri="{FF2B5EF4-FFF2-40B4-BE49-F238E27FC236}">
                  <a16:creationId xmlns:a16="http://schemas.microsoft.com/office/drawing/2014/main" id="{D63C5CEB-9542-3D0E-C4A6-89423F7C925D}"/>
                </a:ext>
              </a:extLst>
            </p:cNvPr>
            <p:cNvSpPr/>
            <p:nvPr/>
          </p:nvSpPr>
          <p:spPr>
            <a:xfrm>
              <a:off x="1600833" y="2434159"/>
              <a:ext cx="2306739"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in the last 5 years experienced one or more of the sexual harassment behaviours measured in the survey.</a:t>
              </a:r>
            </a:p>
          </p:txBody>
        </p:sp>
        <p:sp>
          <p:nvSpPr>
            <p:cNvPr id="32" name="Text Placeholder 2">
              <a:extLst>
                <a:ext uri="{FF2B5EF4-FFF2-40B4-BE49-F238E27FC236}">
                  <a16:creationId xmlns:a16="http://schemas.microsoft.com/office/drawing/2014/main" id="{958F0792-E213-5F3C-2CEC-3D5E9C603E79}"/>
                </a:ext>
              </a:extLst>
            </p:cNvPr>
            <p:cNvSpPr txBox="1">
              <a:spLocks/>
            </p:cNvSpPr>
            <p:nvPr/>
          </p:nvSpPr>
          <p:spPr>
            <a:xfrm>
              <a:off x="592139" y="2590912"/>
              <a:ext cx="1068053"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30</a:t>
              </a:r>
              <a:r>
                <a:rPr kumimoji="0" lang="en-NZ" sz="14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a:t>
              </a:r>
              <a:r>
                <a:rPr kumimoji="0" lang="en-NZ" sz="28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 </a:t>
              </a:r>
              <a:endParaRPr kumimoji="0" lang="en-NZ" sz="2800" b="0"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endParaRPr>
            </a:p>
          </p:txBody>
        </p:sp>
      </p:grpSp>
      <p:grpSp>
        <p:nvGrpSpPr>
          <p:cNvPr id="33" name="Group 32">
            <a:extLst>
              <a:ext uri="{FF2B5EF4-FFF2-40B4-BE49-F238E27FC236}">
                <a16:creationId xmlns:a16="http://schemas.microsoft.com/office/drawing/2014/main" id="{464F9BFB-AEF4-25D1-70FD-C53DB314F8A5}"/>
              </a:ext>
            </a:extLst>
          </p:cNvPr>
          <p:cNvGrpSpPr/>
          <p:nvPr/>
        </p:nvGrpSpPr>
        <p:grpSpPr>
          <a:xfrm>
            <a:off x="448734" y="5329473"/>
            <a:ext cx="3651659" cy="896247"/>
            <a:chOff x="448734" y="2495721"/>
            <a:chExt cx="3517657" cy="896247"/>
          </a:xfrm>
        </p:grpSpPr>
        <p:sp>
          <p:nvSpPr>
            <p:cNvPr id="37" name="Rectangle 36">
              <a:extLst>
                <a:ext uri="{FF2B5EF4-FFF2-40B4-BE49-F238E27FC236}">
                  <a16:creationId xmlns:a16="http://schemas.microsoft.com/office/drawing/2014/main" id="{B73CBAB0-027A-8F41-0951-FD1FB22A725B}"/>
                </a:ext>
              </a:extLst>
            </p:cNvPr>
            <p:cNvSpPr/>
            <p:nvPr/>
          </p:nvSpPr>
          <p:spPr>
            <a:xfrm>
              <a:off x="448734" y="2495721"/>
              <a:ext cx="3517657" cy="89624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8" name="Rectangle 37">
              <a:extLst>
                <a:ext uri="{FF2B5EF4-FFF2-40B4-BE49-F238E27FC236}">
                  <a16:creationId xmlns:a16="http://schemas.microsoft.com/office/drawing/2014/main" id="{D96AD6BF-C062-7711-8BD9-9B233A5E9976}"/>
                </a:ext>
              </a:extLst>
            </p:cNvPr>
            <p:cNvSpPr/>
            <p:nvPr/>
          </p:nvSpPr>
          <p:spPr>
            <a:xfrm>
              <a:off x="1511834" y="2580014"/>
              <a:ext cx="2105653"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are aware of sexual harassment affecting others in their workplace in the last 5 years.</a:t>
              </a:r>
            </a:p>
          </p:txBody>
        </p:sp>
        <p:sp>
          <p:nvSpPr>
            <p:cNvPr id="39" name="Text Placeholder 2">
              <a:extLst>
                <a:ext uri="{FF2B5EF4-FFF2-40B4-BE49-F238E27FC236}">
                  <a16:creationId xmlns:a16="http://schemas.microsoft.com/office/drawing/2014/main" id="{F6094BC1-F87E-5B30-F889-30B5AC612808}"/>
                </a:ext>
              </a:extLst>
            </p:cNvPr>
            <p:cNvSpPr txBox="1">
              <a:spLocks/>
            </p:cNvSpPr>
            <p:nvPr/>
          </p:nvSpPr>
          <p:spPr>
            <a:xfrm>
              <a:off x="525902" y="2614060"/>
              <a:ext cx="1054664" cy="544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23</a:t>
              </a:r>
              <a:r>
                <a:rPr kumimoji="0" lang="en-NZ" sz="14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a:t>
              </a:r>
              <a:r>
                <a:rPr kumimoji="0" lang="en-NZ" sz="2400" b="1"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rPr>
                <a:t> </a:t>
              </a:r>
              <a:endParaRPr kumimoji="0" lang="en-NZ" sz="2400" b="0" i="0" u="none" strike="noStrike" kern="1200" cap="none" spc="0" normalizeH="0" baseline="0" noProof="0" dirty="0">
                <a:ln>
                  <a:noFill/>
                </a:ln>
                <a:solidFill>
                  <a:srgbClr val="3A4A60">
                    <a:lumMod val="75000"/>
                  </a:srgbClr>
                </a:solidFill>
                <a:effectLst/>
                <a:uLnTx/>
                <a:uFillTx/>
                <a:latin typeface="Arial Black"/>
                <a:ea typeface="+mn-ea"/>
                <a:cs typeface="Calibri" panose="020F0502020204030204" pitchFamily="34" charset="0"/>
              </a:endParaRPr>
            </a:p>
          </p:txBody>
        </p:sp>
      </p:grpSp>
      <p:grpSp>
        <p:nvGrpSpPr>
          <p:cNvPr id="41" name="Group 40">
            <a:extLst>
              <a:ext uri="{FF2B5EF4-FFF2-40B4-BE49-F238E27FC236}">
                <a16:creationId xmlns:a16="http://schemas.microsoft.com/office/drawing/2014/main" id="{C291900F-8A1A-0E9B-E57D-6C2032612769}"/>
              </a:ext>
            </a:extLst>
          </p:cNvPr>
          <p:cNvGrpSpPr/>
          <p:nvPr/>
        </p:nvGrpSpPr>
        <p:grpSpPr>
          <a:xfrm>
            <a:off x="4318985" y="3114093"/>
            <a:ext cx="3813065" cy="859671"/>
            <a:chOff x="448734" y="2537004"/>
            <a:chExt cx="3813065" cy="859671"/>
          </a:xfrm>
        </p:grpSpPr>
        <p:sp>
          <p:nvSpPr>
            <p:cNvPr id="42" name="Rectangle 41">
              <a:extLst>
                <a:ext uri="{FF2B5EF4-FFF2-40B4-BE49-F238E27FC236}">
                  <a16:creationId xmlns:a16="http://schemas.microsoft.com/office/drawing/2014/main" id="{82D1693C-9FD2-6A46-D763-EF2EC21D446D}"/>
                </a:ext>
              </a:extLst>
            </p:cNvPr>
            <p:cNvSpPr/>
            <p:nvPr/>
          </p:nvSpPr>
          <p:spPr>
            <a:xfrm>
              <a:off x="448734" y="2537004"/>
              <a:ext cx="3635734" cy="85496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45" name="Rectangle 44">
              <a:extLst>
                <a:ext uri="{FF2B5EF4-FFF2-40B4-BE49-F238E27FC236}">
                  <a16:creationId xmlns:a16="http://schemas.microsoft.com/office/drawing/2014/main" id="{5C9DEA59-34A4-C360-25EB-53483232A400}"/>
                </a:ext>
              </a:extLst>
            </p:cNvPr>
            <p:cNvSpPr/>
            <p:nvPr/>
          </p:nvSpPr>
          <p:spPr>
            <a:xfrm>
              <a:off x="1707175" y="2686007"/>
              <a:ext cx="2554624"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report being </a:t>
              </a:r>
              <a:b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b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‘racially harassed’</a:t>
              </a:r>
              <a:b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b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 in their working life.</a:t>
              </a:r>
            </a:p>
          </p:txBody>
        </p:sp>
        <p:sp>
          <p:nvSpPr>
            <p:cNvPr id="46" name="Text Placeholder 2">
              <a:extLst>
                <a:ext uri="{FF2B5EF4-FFF2-40B4-BE49-F238E27FC236}">
                  <a16:creationId xmlns:a16="http://schemas.microsoft.com/office/drawing/2014/main" id="{107AEF1B-222E-B11C-48AA-32C0D020E7A9}"/>
                </a:ext>
              </a:extLst>
            </p:cNvPr>
            <p:cNvSpPr txBox="1">
              <a:spLocks/>
            </p:cNvSpPr>
            <p:nvPr/>
          </p:nvSpPr>
          <p:spPr>
            <a:xfrm>
              <a:off x="534772" y="2804995"/>
              <a:ext cx="1072882"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15</a:t>
              </a:r>
              <a:r>
                <a:rPr kumimoji="0" lang="en-NZ" sz="14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a:t>
              </a:r>
              <a:r>
                <a:rPr kumimoji="0" lang="en-NZ" sz="28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 </a:t>
              </a:r>
              <a:endParaRPr kumimoji="0" lang="en-NZ" sz="2800" b="0"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4D134393-91B8-D857-8245-A076B88475D2}"/>
              </a:ext>
            </a:extLst>
          </p:cNvPr>
          <p:cNvGrpSpPr/>
          <p:nvPr/>
        </p:nvGrpSpPr>
        <p:grpSpPr>
          <a:xfrm>
            <a:off x="4308678" y="4042316"/>
            <a:ext cx="3635734" cy="1200329"/>
            <a:chOff x="448734" y="2191639"/>
            <a:chExt cx="3635734" cy="1200329"/>
          </a:xfrm>
        </p:grpSpPr>
        <p:sp>
          <p:nvSpPr>
            <p:cNvPr id="50" name="Rectangle 49">
              <a:extLst>
                <a:ext uri="{FF2B5EF4-FFF2-40B4-BE49-F238E27FC236}">
                  <a16:creationId xmlns:a16="http://schemas.microsoft.com/office/drawing/2014/main" id="{F5E18F09-0B1E-F10D-3AFB-B2CBE9C5B60C}"/>
                </a:ext>
              </a:extLst>
            </p:cNvPr>
            <p:cNvSpPr/>
            <p:nvPr/>
          </p:nvSpPr>
          <p:spPr>
            <a:xfrm>
              <a:off x="448734" y="2191639"/>
              <a:ext cx="3635734" cy="12003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51" name="Rectangle 50">
              <a:extLst>
                <a:ext uri="{FF2B5EF4-FFF2-40B4-BE49-F238E27FC236}">
                  <a16:creationId xmlns:a16="http://schemas.microsoft.com/office/drawing/2014/main" id="{7379AE16-2C0C-E6FB-2AB7-5FDE5BE94F61}"/>
                </a:ext>
              </a:extLst>
            </p:cNvPr>
            <p:cNvSpPr/>
            <p:nvPr/>
          </p:nvSpPr>
          <p:spPr>
            <a:xfrm>
              <a:off x="1716221" y="2426652"/>
              <a:ext cx="2306739"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in the last 5 years experienced one or more of the racial harassment behaviours measured in the survey.</a:t>
              </a:r>
            </a:p>
          </p:txBody>
        </p:sp>
        <p:sp>
          <p:nvSpPr>
            <p:cNvPr id="53" name="Text Placeholder 2">
              <a:extLst>
                <a:ext uri="{FF2B5EF4-FFF2-40B4-BE49-F238E27FC236}">
                  <a16:creationId xmlns:a16="http://schemas.microsoft.com/office/drawing/2014/main" id="{1C463A09-9193-9F54-98F0-C7205DD271D3}"/>
                </a:ext>
              </a:extLst>
            </p:cNvPr>
            <p:cNvSpPr txBox="1">
              <a:spLocks/>
            </p:cNvSpPr>
            <p:nvPr/>
          </p:nvSpPr>
          <p:spPr>
            <a:xfrm>
              <a:off x="592139" y="2590912"/>
              <a:ext cx="1068053"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39</a:t>
              </a:r>
              <a:r>
                <a:rPr kumimoji="0" lang="en-NZ" sz="14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a:t>
              </a:r>
              <a:r>
                <a:rPr kumimoji="0" lang="en-NZ" sz="28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 </a:t>
              </a:r>
              <a:endParaRPr kumimoji="0" lang="en-NZ" sz="2800" b="0"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314E29FD-9E1B-990B-B2E2-8F709EB11B2D}"/>
              </a:ext>
            </a:extLst>
          </p:cNvPr>
          <p:cNvGrpSpPr/>
          <p:nvPr/>
        </p:nvGrpSpPr>
        <p:grpSpPr>
          <a:xfrm>
            <a:off x="4300766" y="5325441"/>
            <a:ext cx="3651560" cy="897576"/>
            <a:chOff x="448735" y="2494392"/>
            <a:chExt cx="3527957" cy="897576"/>
          </a:xfrm>
        </p:grpSpPr>
        <p:sp>
          <p:nvSpPr>
            <p:cNvPr id="55" name="Rectangle 54">
              <a:extLst>
                <a:ext uri="{FF2B5EF4-FFF2-40B4-BE49-F238E27FC236}">
                  <a16:creationId xmlns:a16="http://schemas.microsoft.com/office/drawing/2014/main" id="{5C110DEC-242E-2169-F9F4-32A82CD66D8B}"/>
                </a:ext>
              </a:extLst>
            </p:cNvPr>
            <p:cNvSpPr/>
            <p:nvPr/>
          </p:nvSpPr>
          <p:spPr>
            <a:xfrm>
              <a:off x="448735" y="2494392"/>
              <a:ext cx="3527957" cy="8975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56" name="Rectangle 55">
              <a:extLst>
                <a:ext uri="{FF2B5EF4-FFF2-40B4-BE49-F238E27FC236}">
                  <a16:creationId xmlns:a16="http://schemas.microsoft.com/office/drawing/2014/main" id="{4DEC258D-33FB-1B20-5DAB-8AEF2110A3C7}"/>
                </a:ext>
              </a:extLst>
            </p:cNvPr>
            <p:cNvSpPr/>
            <p:nvPr/>
          </p:nvSpPr>
          <p:spPr>
            <a:xfrm>
              <a:off x="1725275" y="2637121"/>
              <a:ext cx="1998117"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are aware of racial harassment affecting others in their workplace in the last 5 years.</a:t>
              </a:r>
            </a:p>
          </p:txBody>
        </p:sp>
        <p:sp>
          <p:nvSpPr>
            <p:cNvPr id="57" name="Text Placeholder 2">
              <a:extLst>
                <a:ext uri="{FF2B5EF4-FFF2-40B4-BE49-F238E27FC236}">
                  <a16:creationId xmlns:a16="http://schemas.microsoft.com/office/drawing/2014/main" id="{14344573-B120-8C32-66B7-3E7418C0F52C}"/>
                </a:ext>
              </a:extLst>
            </p:cNvPr>
            <p:cNvSpPr txBox="1">
              <a:spLocks/>
            </p:cNvSpPr>
            <p:nvPr/>
          </p:nvSpPr>
          <p:spPr>
            <a:xfrm>
              <a:off x="613040" y="2730286"/>
              <a:ext cx="1054664" cy="544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29</a:t>
              </a:r>
              <a:r>
                <a:rPr kumimoji="0" lang="en-NZ" sz="14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a:t>
              </a:r>
              <a:r>
                <a:rPr kumimoji="0" lang="en-NZ" sz="2400" b="1"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rPr>
                <a:t> </a:t>
              </a:r>
              <a:endParaRPr kumimoji="0" lang="en-NZ" sz="2400" b="0" i="0" u="none" strike="noStrike" kern="1200" cap="none" spc="0" normalizeH="0" baseline="0" noProof="0" dirty="0">
                <a:ln>
                  <a:noFill/>
                </a:ln>
                <a:solidFill>
                  <a:srgbClr val="3A4A60"/>
                </a:solidFill>
                <a:effectLst/>
                <a:uLnTx/>
                <a:uFillTx/>
                <a:latin typeface="Arial Black"/>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82A78689-0EA5-9437-E9EE-53E506223FB5}"/>
              </a:ext>
            </a:extLst>
          </p:cNvPr>
          <p:cNvGrpSpPr/>
          <p:nvPr/>
        </p:nvGrpSpPr>
        <p:grpSpPr>
          <a:xfrm>
            <a:off x="8134575" y="3114093"/>
            <a:ext cx="3651561" cy="918572"/>
            <a:chOff x="430514" y="3002197"/>
            <a:chExt cx="3527958" cy="918572"/>
          </a:xfrm>
        </p:grpSpPr>
        <p:sp>
          <p:nvSpPr>
            <p:cNvPr id="59" name="Rectangle 58">
              <a:extLst>
                <a:ext uri="{FF2B5EF4-FFF2-40B4-BE49-F238E27FC236}">
                  <a16:creationId xmlns:a16="http://schemas.microsoft.com/office/drawing/2014/main" id="{9D340C2B-CD14-CED1-D7D9-C34287E5C509}"/>
                </a:ext>
              </a:extLst>
            </p:cNvPr>
            <p:cNvSpPr/>
            <p:nvPr/>
          </p:nvSpPr>
          <p:spPr>
            <a:xfrm>
              <a:off x="430514" y="3002197"/>
              <a:ext cx="3527958" cy="8736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60" name="Rectangle 59">
              <a:extLst>
                <a:ext uri="{FF2B5EF4-FFF2-40B4-BE49-F238E27FC236}">
                  <a16:creationId xmlns:a16="http://schemas.microsoft.com/office/drawing/2014/main" id="{2BA9B1D6-7895-B006-5CF2-D500D40C6CFF}"/>
                </a:ext>
              </a:extLst>
            </p:cNvPr>
            <p:cNvSpPr/>
            <p:nvPr/>
          </p:nvSpPr>
          <p:spPr>
            <a:xfrm>
              <a:off x="1612110" y="3210101"/>
              <a:ext cx="2306738"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report being </a:t>
              </a:r>
              <a:b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b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‘bullied’</a:t>
              </a:r>
              <a:b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b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 in their working life.</a:t>
              </a:r>
            </a:p>
          </p:txBody>
        </p:sp>
        <p:sp>
          <p:nvSpPr>
            <p:cNvPr id="61" name="Text Placeholder 2">
              <a:extLst>
                <a:ext uri="{FF2B5EF4-FFF2-40B4-BE49-F238E27FC236}">
                  <a16:creationId xmlns:a16="http://schemas.microsoft.com/office/drawing/2014/main" id="{C31D82FE-51FD-EECD-EF93-17F1D6255315}"/>
                </a:ext>
              </a:extLst>
            </p:cNvPr>
            <p:cNvSpPr txBox="1">
              <a:spLocks/>
            </p:cNvSpPr>
            <p:nvPr/>
          </p:nvSpPr>
          <p:spPr>
            <a:xfrm>
              <a:off x="587310" y="3324224"/>
              <a:ext cx="1072882"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40</a:t>
              </a:r>
              <a:r>
                <a:rPr kumimoji="0" lang="en-NZ" sz="14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a:t>
              </a:r>
              <a:r>
                <a:rPr kumimoji="0" lang="en-NZ" sz="28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 </a:t>
              </a:r>
              <a:endParaRPr kumimoji="0" lang="en-NZ" sz="2800" b="0"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A342949-36C5-1319-2520-1FF5A7849204}"/>
              </a:ext>
            </a:extLst>
          </p:cNvPr>
          <p:cNvGrpSpPr/>
          <p:nvPr/>
        </p:nvGrpSpPr>
        <p:grpSpPr>
          <a:xfrm>
            <a:off x="8134575" y="4058674"/>
            <a:ext cx="3651561" cy="1200329"/>
            <a:chOff x="448734" y="2191639"/>
            <a:chExt cx="3527958" cy="1200329"/>
          </a:xfrm>
        </p:grpSpPr>
        <p:sp>
          <p:nvSpPr>
            <p:cNvPr id="63" name="Rectangle 62">
              <a:extLst>
                <a:ext uri="{FF2B5EF4-FFF2-40B4-BE49-F238E27FC236}">
                  <a16:creationId xmlns:a16="http://schemas.microsoft.com/office/drawing/2014/main" id="{0774EA32-7BF8-C3A7-2C3D-A0E054140252}"/>
                </a:ext>
              </a:extLst>
            </p:cNvPr>
            <p:cNvSpPr/>
            <p:nvPr/>
          </p:nvSpPr>
          <p:spPr>
            <a:xfrm>
              <a:off x="448734" y="2191639"/>
              <a:ext cx="3527958" cy="12003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64" name="Rectangle 63">
              <a:extLst>
                <a:ext uri="{FF2B5EF4-FFF2-40B4-BE49-F238E27FC236}">
                  <a16:creationId xmlns:a16="http://schemas.microsoft.com/office/drawing/2014/main" id="{28BBAC21-0F1D-E228-4FDF-8560A7C9B561}"/>
                </a:ext>
              </a:extLst>
            </p:cNvPr>
            <p:cNvSpPr/>
            <p:nvPr/>
          </p:nvSpPr>
          <p:spPr>
            <a:xfrm>
              <a:off x="1603504" y="2350294"/>
              <a:ext cx="2159339"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experienced one or more of bullying behaviours measured in the survey ‘often’ or ‘always’ in the last 12 months.</a:t>
              </a:r>
            </a:p>
          </p:txBody>
        </p:sp>
        <p:sp>
          <p:nvSpPr>
            <p:cNvPr id="65" name="Text Placeholder 2">
              <a:extLst>
                <a:ext uri="{FF2B5EF4-FFF2-40B4-BE49-F238E27FC236}">
                  <a16:creationId xmlns:a16="http://schemas.microsoft.com/office/drawing/2014/main" id="{AFA8D6D8-BF8B-7357-1F52-B7D84FB57D39}"/>
                </a:ext>
              </a:extLst>
            </p:cNvPr>
            <p:cNvSpPr txBox="1">
              <a:spLocks/>
            </p:cNvSpPr>
            <p:nvPr/>
          </p:nvSpPr>
          <p:spPr>
            <a:xfrm>
              <a:off x="592139" y="2590912"/>
              <a:ext cx="1068053"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20</a:t>
              </a:r>
              <a:r>
                <a:rPr kumimoji="0" lang="en-NZ" sz="14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a:t>
              </a:r>
              <a:r>
                <a:rPr kumimoji="0" lang="en-NZ" sz="28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 </a:t>
              </a:r>
              <a:endParaRPr kumimoji="0" lang="en-NZ" sz="2800" b="0"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endParaRPr>
            </a:p>
          </p:txBody>
        </p:sp>
      </p:grpSp>
      <p:grpSp>
        <p:nvGrpSpPr>
          <p:cNvPr id="66" name="Group 65">
            <a:extLst>
              <a:ext uri="{FF2B5EF4-FFF2-40B4-BE49-F238E27FC236}">
                <a16:creationId xmlns:a16="http://schemas.microsoft.com/office/drawing/2014/main" id="{60AAB240-0998-657A-C576-28EB3ED9C3D3}"/>
              </a:ext>
            </a:extLst>
          </p:cNvPr>
          <p:cNvGrpSpPr/>
          <p:nvPr/>
        </p:nvGrpSpPr>
        <p:grpSpPr>
          <a:xfrm>
            <a:off x="8134577" y="5343913"/>
            <a:ext cx="3651560" cy="897576"/>
            <a:chOff x="448735" y="2494392"/>
            <a:chExt cx="3527957" cy="897576"/>
          </a:xfrm>
        </p:grpSpPr>
        <p:sp>
          <p:nvSpPr>
            <p:cNvPr id="67" name="Rectangle 66">
              <a:extLst>
                <a:ext uri="{FF2B5EF4-FFF2-40B4-BE49-F238E27FC236}">
                  <a16:creationId xmlns:a16="http://schemas.microsoft.com/office/drawing/2014/main" id="{21958FE7-CAAB-5DCA-73A5-9C5484A65A85}"/>
                </a:ext>
              </a:extLst>
            </p:cNvPr>
            <p:cNvSpPr/>
            <p:nvPr/>
          </p:nvSpPr>
          <p:spPr>
            <a:xfrm>
              <a:off x="448735" y="2494392"/>
              <a:ext cx="3527957" cy="8975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68" name="Rectangle 67">
              <a:extLst>
                <a:ext uri="{FF2B5EF4-FFF2-40B4-BE49-F238E27FC236}">
                  <a16:creationId xmlns:a16="http://schemas.microsoft.com/office/drawing/2014/main" id="{E34D6833-E7FA-DB61-EBD0-6EC8CB1601B2}"/>
                </a:ext>
              </a:extLst>
            </p:cNvPr>
            <p:cNvSpPr/>
            <p:nvPr/>
          </p:nvSpPr>
          <p:spPr>
            <a:xfrm>
              <a:off x="1630549" y="2634289"/>
              <a:ext cx="1899261"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…of workers are aware of bullying affecting others in their workplace in the last 5 years.</a:t>
              </a:r>
            </a:p>
          </p:txBody>
        </p:sp>
        <p:sp>
          <p:nvSpPr>
            <p:cNvPr id="69" name="Text Placeholder 2">
              <a:extLst>
                <a:ext uri="{FF2B5EF4-FFF2-40B4-BE49-F238E27FC236}">
                  <a16:creationId xmlns:a16="http://schemas.microsoft.com/office/drawing/2014/main" id="{3C13B3E0-6215-7800-FE3A-FAFCF5C89DB3}"/>
                </a:ext>
              </a:extLst>
            </p:cNvPr>
            <p:cNvSpPr txBox="1">
              <a:spLocks/>
            </p:cNvSpPr>
            <p:nvPr/>
          </p:nvSpPr>
          <p:spPr>
            <a:xfrm>
              <a:off x="629008" y="2668335"/>
              <a:ext cx="1054664" cy="544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0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44</a:t>
              </a:r>
              <a:r>
                <a:rPr kumimoji="0" lang="en-NZ" sz="14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a:t>
              </a:r>
              <a:r>
                <a:rPr kumimoji="0" lang="en-NZ" sz="2400" b="1"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rPr>
                <a:t> </a:t>
              </a:r>
              <a:endParaRPr kumimoji="0" lang="en-NZ" sz="2400" b="0" i="0" u="none" strike="noStrike" kern="1200" cap="none" spc="0" normalizeH="0" baseline="0" noProof="0" dirty="0">
                <a:ln>
                  <a:noFill/>
                </a:ln>
                <a:solidFill>
                  <a:srgbClr val="93C1BF">
                    <a:lumMod val="50000"/>
                  </a:srgbClr>
                </a:solidFill>
                <a:effectLst/>
                <a:uLnTx/>
                <a:uFillTx/>
                <a:latin typeface="Arial Black"/>
                <a:ea typeface="+mn-ea"/>
                <a:cs typeface="Calibri" panose="020F0502020204030204" pitchFamily="34" charset="0"/>
              </a:endParaRPr>
            </a:p>
          </p:txBody>
        </p:sp>
      </p:grpSp>
      <p:sp>
        <p:nvSpPr>
          <p:cNvPr id="48" name="Text Placeholder 5">
            <a:extLst>
              <a:ext uri="{FF2B5EF4-FFF2-40B4-BE49-F238E27FC236}">
                <a16:creationId xmlns:a16="http://schemas.microsoft.com/office/drawing/2014/main" id="{7BC61F93-410E-8AD7-6F11-7594528261A1}"/>
              </a:ext>
            </a:extLst>
          </p:cNvPr>
          <p:cNvSpPr txBox="1">
            <a:spLocks/>
          </p:cNvSpPr>
          <p:nvPr/>
        </p:nvSpPr>
        <p:spPr>
          <a:xfrm>
            <a:off x="448734" y="2089567"/>
            <a:ext cx="11573600" cy="710668"/>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800" b="1"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Prevalence rates show harassment and bullying affects all sectors in New Zealand and cuts across all socio-economic groups.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8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However, as shown in the body of this report a number of groups are disproportionately affected, e.g. Māori, Pacific Peoples, and Asian workers, as well as disabled workers, and bisexual workers.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48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Differences in prevalence rates using the labels of sexual harassment and racial harassment versus the behavioural definitions points to a gap in worker understanding of what constitutes these types of harassment.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2200" b="0" i="0" u="none" strike="noStrike" kern="1200" cap="none" spc="0" normalizeH="0" baseline="0" noProof="0" dirty="0">
              <a:ln>
                <a:noFill/>
              </a:ln>
              <a:solidFill>
                <a:srgbClr val="333333"/>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Z" sz="1600" b="0"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endParaRPr>
          </a:p>
        </p:txBody>
      </p:sp>
      <p:sp>
        <p:nvSpPr>
          <p:cNvPr id="71" name="Title 3">
            <a:extLst>
              <a:ext uri="{FF2B5EF4-FFF2-40B4-BE49-F238E27FC236}">
                <a16:creationId xmlns:a16="http://schemas.microsoft.com/office/drawing/2014/main" id="{8F6DB4E6-85C5-26C7-C026-9B282E7DE370}"/>
              </a:ext>
            </a:extLst>
          </p:cNvPr>
          <p:cNvSpPr txBox="1">
            <a:spLocks/>
          </p:cNvSpPr>
          <p:nvPr/>
        </p:nvSpPr>
        <p:spPr>
          <a:xfrm>
            <a:off x="360000" y="180000"/>
            <a:ext cx="9462957" cy="1109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NZ" sz="2000" b="0" i="0" u="none" strike="noStrike" kern="1200" cap="none" spc="0" normalizeH="0" baseline="0" noProof="0" dirty="0">
                <a:ln>
                  <a:noFill/>
                </a:ln>
                <a:solidFill>
                  <a:srgbClr val="FFFFFF"/>
                </a:solidFill>
                <a:effectLst/>
                <a:uLnTx/>
                <a:uFillTx/>
                <a:latin typeface="Arial Black" panose="020B0A04020102020204" pitchFamily="34" charset="0"/>
                <a:ea typeface="+mj-ea"/>
                <a:cs typeface="+mj-cs"/>
              </a:rPr>
              <a:t>SUMMARY OF KEY INSIGHTS</a:t>
            </a:r>
          </a:p>
        </p:txBody>
      </p:sp>
      <p:sp>
        <p:nvSpPr>
          <p:cNvPr id="73" name="Rectangle 72">
            <a:extLst>
              <a:ext uri="{FF2B5EF4-FFF2-40B4-BE49-F238E27FC236}">
                <a16:creationId xmlns:a16="http://schemas.microsoft.com/office/drawing/2014/main" id="{437AF1CE-E3DC-B0B4-D079-E1EF3BE7632A}"/>
              </a:ext>
            </a:extLst>
          </p:cNvPr>
          <p:cNvSpPr/>
          <p:nvPr/>
        </p:nvSpPr>
        <p:spPr>
          <a:xfrm>
            <a:off x="4845299" y="777898"/>
            <a:ext cx="4871550" cy="28123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The negative impacts of</a:t>
            </a:r>
            <a:endPar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endParaRPr>
          </a:p>
        </p:txBody>
      </p:sp>
      <p:sp>
        <p:nvSpPr>
          <p:cNvPr id="74" name="Rectangle 73">
            <a:extLst>
              <a:ext uri="{FF2B5EF4-FFF2-40B4-BE49-F238E27FC236}">
                <a16:creationId xmlns:a16="http://schemas.microsoft.com/office/drawing/2014/main" id="{FF8A0AC5-8DE3-C78A-F75D-BD89DA70B121}"/>
              </a:ext>
            </a:extLst>
          </p:cNvPr>
          <p:cNvSpPr/>
          <p:nvPr/>
        </p:nvSpPr>
        <p:spPr>
          <a:xfrm>
            <a:off x="448734" y="1507140"/>
            <a:ext cx="392637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400" b="1" i="0" u="none" strike="noStrike" kern="1200" cap="none" spc="0" normalizeH="0" baseline="0" noProof="0" dirty="0">
                <a:ln>
                  <a:noFill/>
                </a:ln>
                <a:solidFill>
                  <a:srgbClr val="333333">
                    <a:lumMod val="60000"/>
                    <a:lumOff val="4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PREVALENCE RATES</a:t>
            </a:r>
            <a:endParaRPr kumimoji="0" lang="en-NZ" sz="1400" b="0" i="0" u="none" strike="noStrike" kern="1200" cap="none" spc="0" normalizeH="0" baseline="0" noProof="0" dirty="0">
              <a:ln>
                <a:noFill/>
              </a:ln>
              <a:solidFill>
                <a:srgbClr val="333333">
                  <a:lumMod val="60000"/>
                  <a:lumOff val="4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Placeholder 2">
            <a:extLst>
              <a:ext uri="{FF2B5EF4-FFF2-40B4-BE49-F238E27FC236}">
                <a16:creationId xmlns:a16="http://schemas.microsoft.com/office/drawing/2014/main" id="{16B91A45-A1D6-2EC7-EEAB-A9BEE14C81FC}"/>
              </a:ext>
            </a:extLst>
          </p:cNvPr>
          <p:cNvSpPr txBox="1">
            <a:spLocks/>
          </p:cNvSpPr>
          <p:nvPr/>
        </p:nvSpPr>
        <p:spPr>
          <a:xfrm>
            <a:off x="1265129" y="2617828"/>
            <a:ext cx="1869369"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SEXUAL HARASSMENT</a:t>
            </a:r>
          </a:p>
        </p:txBody>
      </p:sp>
      <p:sp>
        <p:nvSpPr>
          <p:cNvPr id="19" name="Text Placeholder 2">
            <a:extLst>
              <a:ext uri="{FF2B5EF4-FFF2-40B4-BE49-F238E27FC236}">
                <a16:creationId xmlns:a16="http://schemas.microsoft.com/office/drawing/2014/main" id="{461AF5A1-2996-7981-D9BB-A37F59648B1A}"/>
              </a:ext>
            </a:extLst>
          </p:cNvPr>
          <p:cNvSpPr txBox="1">
            <a:spLocks/>
          </p:cNvSpPr>
          <p:nvPr/>
        </p:nvSpPr>
        <p:spPr>
          <a:xfrm>
            <a:off x="5183013" y="2592638"/>
            <a:ext cx="1869369"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RACIAL HARASSMENT</a:t>
            </a:r>
          </a:p>
        </p:txBody>
      </p:sp>
      <p:sp>
        <p:nvSpPr>
          <p:cNvPr id="20" name="Text Placeholder 2">
            <a:extLst>
              <a:ext uri="{FF2B5EF4-FFF2-40B4-BE49-F238E27FC236}">
                <a16:creationId xmlns:a16="http://schemas.microsoft.com/office/drawing/2014/main" id="{6C2EE779-124C-C485-A401-93AECB0B9DF8}"/>
              </a:ext>
            </a:extLst>
          </p:cNvPr>
          <p:cNvSpPr txBox="1">
            <a:spLocks/>
          </p:cNvSpPr>
          <p:nvPr/>
        </p:nvSpPr>
        <p:spPr>
          <a:xfrm>
            <a:off x="9588581" y="2617828"/>
            <a:ext cx="897941"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Arial" panose="020B0604020202020204" pitchFamily="34" charset="0"/>
              </a:rPr>
              <a:t>BULLYING</a:t>
            </a:r>
          </a:p>
        </p:txBody>
      </p:sp>
    </p:spTree>
    <p:extLst>
      <p:ext uri="{BB962C8B-B14F-4D97-AF65-F5344CB8AC3E}">
        <p14:creationId xmlns:p14="http://schemas.microsoft.com/office/powerpoint/2010/main" val="122289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21F9822-F588-478A-9CD9-F01AD49D07FD}"/>
              </a:ext>
            </a:extLst>
          </p:cNvPr>
          <p:cNvSpPr/>
          <p:nvPr/>
        </p:nvSpPr>
        <p:spPr>
          <a:xfrm>
            <a:off x="491851" y="2298940"/>
            <a:ext cx="3622677" cy="3408527"/>
          </a:xfrm>
          <a:prstGeom prst="rect">
            <a:avLst/>
          </a:prstGeom>
          <a:solidFill>
            <a:srgbClr val="3A4A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 Placeholder 2">
            <a:extLst>
              <a:ext uri="{FF2B5EF4-FFF2-40B4-BE49-F238E27FC236}">
                <a16:creationId xmlns:a16="http://schemas.microsoft.com/office/drawing/2014/main" id="{16B91A45-A1D6-2EC7-EEAB-A9BEE14C81FC}"/>
              </a:ext>
            </a:extLst>
          </p:cNvPr>
          <p:cNvSpPr txBox="1">
            <a:spLocks/>
          </p:cNvSpPr>
          <p:nvPr/>
        </p:nvSpPr>
        <p:spPr>
          <a:xfrm>
            <a:off x="1286395" y="1932028"/>
            <a:ext cx="1869369"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solidFill>
                  <a:schemeClr val="tx1"/>
                </a:solidFill>
              </a:rPr>
              <a:t>SEXUAL HARASSMENT</a:t>
            </a:r>
          </a:p>
        </p:txBody>
      </p:sp>
      <p:grpSp>
        <p:nvGrpSpPr>
          <p:cNvPr id="7" name="Group 6">
            <a:extLst>
              <a:ext uri="{FF2B5EF4-FFF2-40B4-BE49-F238E27FC236}">
                <a16:creationId xmlns:a16="http://schemas.microsoft.com/office/drawing/2014/main" id="{7686E16D-6114-90E8-C0B6-20B2648BE502}"/>
              </a:ext>
            </a:extLst>
          </p:cNvPr>
          <p:cNvGrpSpPr/>
          <p:nvPr/>
        </p:nvGrpSpPr>
        <p:grpSpPr>
          <a:xfrm>
            <a:off x="478794" y="2440993"/>
            <a:ext cx="3635734" cy="867420"/>
            <a:chOff x="439308" y="3017966"/>
            <a:chExt cx="3635734" cy="867420"/>
          </a:xfrm>
        </p:grpSpPr>
        <p:sp>
          <p:nvSpPr>
            <p:cNvPr id="3" name="Rectangle 2">
              <a:extLst>
                <a:ext uri="{FF2B5EF4-FFF2-40B4-BE49-F238E27FC236}">
                  <a16:creationId xmlns:a16="http://schemas.microsoft.com/office/drawing/2014/main" id="{8628C0B0-EC9A-EC42-5035-C93345F1C797}"/>
                </a:ext>
              </a:extLst>
            </p:cNvPr>
            <p:cNvSpPr/>
            <p:nvPr/>
          </p:nvSpPr>
          <p:spPr>
            <a:xfrm>
              <a:off x="439308" y="3017966"/>
              <a:ext cx="3635734" cy="85755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4" name="Rectangle 43">
              <a:extLst>
                <a:ext uri="{FF2B5EF4-FFF2-40B4-BE49-F238E27FC236}">
                  <a16:creationId xmlns:a16="http://schemas.microsoft.com/office/drawing/2014/main" id="{5C5072B5-90BB-457C-BBA3-38D8E1FDC591}"/>
                </a:ext>
              </a:extLst>
            </p:cNvPr>
            <p:cNvSpPr/>
            <p:nvPr/>
          </p:nvSpPr>
          <p:spPr>
            <a:xfrm>
              <a:off x="1578441" y="3174718"/>
              <a:ext cx="2306738"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report being </a:t>
              </a:r>
              <a:br>
                <a:rPr lang="en-NZ" sz="1200" dirty="0">
                  <a:solidFill>
                    <a:schemeClr val="tx1"/>
                  </a:solidFill>
                  <a:cs typeface="Arial" panose="020B0604020202020204" pitchFamily="34" charset="0"/>
                </a:rPr>
              </a:br>
              <a:r>
                <a:rPr lang="en-NZ" sz="1200" dirty="0">
                  <a:solidFill>
                    <a:schemeClr val="tx1"/>
                  </a:solidFill>
                  <a:cs typeface="Arial" panose="020B0604020202020204" pitchFamily="34" charset="0"/>
                </a:rPr>
                <a:t>‘sexually harassed’</a:t>
              </a:r>
              <a:br>
                <a:rPr lang="en-NZ" sz="1200" dirty="0">
                  <a:solidFill>
                    <a:schemeClr val="tx1"/>
                  </a:solidFill>
                  <a:cs typeface="Arial" panose="020B0604020202020204" pitchFamily="34" charset="0"/>
                </a:rPr>
              </a:br>
              <a:r>
                <a:rPr lang="en-NZ" sz="1200" dirty="0">
                  <a:solidFill>
                    <a:schemeClr val="tx1"/>
                  </a:solidFill>
                  <a:cs typeface="Arial" panose="020B0604020202020204" pitchFamily="34" charset="0"/>
                </a:rPr>
                <a:t> in their working life.</a:t>
              </a:r>
            </a:p>
          </p:txBody>
        </p:sp>
        <p:sp>
          <p:nvSpPr>
            <p:cNvPr id="26" name="Text Placeholder 2">
              <a:extLst>
                <a:ext uri="{FF2B5EF4-FFF2-40B4-BE49-F238E27FC236}">
                  <a16:creationId xmlns:a16="http://schemas.microsoft.com/office/drawing/2014/main" id="{5B3121D0-7775-7F88-0BAE-4E513E449C5D}"/>
                </a:ext>
              </a:extLst>
            </p:cNvPr>
            <p:cNvSpPr txBox="1">
              <a:spLocks/>
            </p:cNvSpPr>
            <p:nvPr/>
          </p:nvSpPr>
          <p:spPr>
            <a:xfrm>
              <a:off x="540376" y="3300988"/>
              <a:ext cx="1072882"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6">
                      <a:lumMod val="75000"/>
                    </a:schemeClr>
                  </a:solidFill>
                  <a:latin typeface="+mj-lt"/>
                  <a:cs typeface="Calibri" panose="020F0502020204030204" pitchFamily="34" charset="0"/>
                </a:rPr>
                <a:t>20</a:t>
              </a:r>
              <a:r>
                <a:rPr lang="en-NZ" sz="1400" b="1" dirty="0">
                  <a:solidFill>
                    <a:schemeClr val="accent6">
                      <a:lumMod val="75000"/>
                    </a:schemeClr>
                  </a:solidFill>
                  <a:latin typeface="+mj-lt"/>
                  <a:cs typeface="Calibri" panose="020F0502020204030204" pitchFamily="34" charset="0"/>
                </a:rPr>
                <a:t>%</a:t>
              </a:r>
              <a:r>
                <a:rPr lang="en-NZ" sz="2800" b="1" dirty="0">
                  <a:solidFill>
                    <a:schemeClr val="accent6">
                      <a:lumMod val="75000"/>
                    </a:schemeClr>
                  </a:solidFill>
                  <a:latin typeface="+mj-lt"/>
                  <a:cs typeface="Calibri" panose="020F0502020204030204" pitchFamily="34" charset="0"/>
                </a:rPr>
                <a:t> </a:t>
              </a:r>
              <a:endParaRPr lang="en-NZ" sz="2800" dirty="0">
                <a:solidFill>
                  <a:schemeClr val="accent6">
                    <a:lumMod val="75000"/>
                  </a:schemeClr>
                </a:solidFill>
                <a:latin typeface="+mj-lt"/>
                <a:cs typeface="Calibri" panose="020F0502020204030204" pitchFamily="34" charset="0"/>
              </a:endParaRPr>
            </a:p>
          </p:txBody>
        </p:sp>
      </p:grpSp>
      <p:grpSp>
        <p:nvGrpSpPr>
          <p:cNvPr id="28" name="Group 27">
            <a:extLst>
              <a:ext uri="{FF2B5EF4-FFF2-40B4-BE49-F238E27FC236}">
                <a16:creationId xmlns:a16="http://schemas.microsoft.com/office/drawing/2014/main" id="{D1676346-0904-1058-A459-8E6164EE3758}"/>
              </a:ext>
            </a:extLst>
          </p:cNvPr>
          <p:cNvGrpSpPr/>
          <p:nvPr/>
        </p:nvGrpSpPr>
        <p:grpSpPr>
          <a:xfrm>
            <a:off x="487945" y="3361200"/>
            <a:ext cx="3635734" cy="1200329"/>
            <a:chOff x="448734" y="2191639"/>
            <a:chExt cx="3635734" cy="1200329"/>
          </a:xfrm>
        </p:grpSpPr>
        <p:sp>
          <p:nvSpPr>
            <p:cNvPr id="30" name="Rectangle 29">
              <a:extLst>
                <a:ext uri="{FF2B5EF4-FFF2-40B4-BE49-F238E27FC236}">
                  <a16:creationId xmlns:a16="http://schemas.microsoft.com/office/drawing/2014/main" id="{F0A2AA05-21AB-51A6-6FC4-427C4773A112}"/>
                </a:ext>
              </a:extLst>
            </p:cNvPr>
            <p:cNvSpPr/>
            <p:nvPr/>
          </p:nvSpPr>
          <p:spPr>
            <a:xfrm>
              <a:off x="448734" y="2191639"/>
              <a:ext cx="3635734" cy="12003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1" name="Rectangle 30">
              <a:extLst>
                <a:ext uri="{FF2B5EF4-FFF2-40B4-BE49-F238E27FC236}">
                  <a16:creationId xmlns:a16="http://schemas.microsoft.com/office/drawing/2014/main" id="{D63C5CEB-9542-3D0E-C4A6-89423F7C925D}"/>
                </a:ext>
              </a:extLst>
            </p:cNvPr>
            <p:cNvSpPr/>
            <p:nvPr/>
          </p:nvSpPr>
          <p:spPr>
            <a:xfrm>
              <a:off x="1600833" y="2434159"/>
              <a:ext cx="2306739"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in the last 5 years experienced one or more of the sexual harassment behaviours measured in the survey.</a:t>
              </a:r>
            </a:p>
          </p:txBody>
        </p:sp>
        <p:sp>
          <p:nvSpPr>
            <p:cNvPr id="32" name="Text Placeholder 2">
              <a:extLst>
                <a:ext uri="{FF2B5EF4-FFF2-40B4-BE49-F238E27FC236}">
                  <a16:creationId xmlns:a16="http://schemas.microsoft.com/office/drawing/2014/main" id="{958F0792-E213-5F3C-2CEC-3D5E9C603E79}"/>
                </a:ext>
              </a:extLst>
            </p:cNvPr>
            <p:cNvSpPr txBox="1">
              <a:spLocks/>
            </p:cNvSpPr>
            <p:nvPr/>
          </p:nvSpPr>
          <p:spPr>
            <a:xfrm>
              <a:off x="515139" y="2590912"/>
              <a:ext cx="1068053"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6">
                      <a:lumMod val="75000"/>
                    </a:schemeClr>
                  </a:solidFill>
                  <a:latin typeface="+mj-lt"/>
                  <a:cs typeface="Calibri" panose="020F0502020204030204" pitchFamily="34" charset="0"/>
                </a:rPr>
                <a:t>34</a:t>
              </a:r>
              <a:r>
                <a:rPr lang="en-NZ" sz="1400" b="1" dirty="0">
                  <a:solidFill>
                    <a:schemeClr val="accent6">
                      <a:lumMod val="75000"/>
                    </a:schemeClr>
                  </a:solidFill>
                  <a:latin typeface="+mj-lt"/>
                  <a:cs typeface="Calibri" panose="020F0502020204030204" pitchFamily="34" charset="0"/>
                </a:rPr>
                <a:t>%</a:t>
              </a:r>
              <a:r>
                <a:rPr lang="en-NZ" sz="2800" b="1" dirty="0">
                  <a:solidFill>
                    <a:schemeClr val="accent6">
                      <a:lumMod val="75000"/>
                    </a:schemeClr>
                  </a:solidFill>
                  <a:latin typeface="+mj-lt"/>
                  <a:cs typeface="Calibri" panose="020F0502020204030204" pitchFamily="34" charset="0"/>
                </a:rPr>
                <a:t> </a:t>
              </a:r>
              <a:endParaRPr lang="en-NZ" sz="2800" dirty="0">
                <a:solidFill>
                  <a:schemeClr val="accent6">
                    <a:lumMod val="75000"/>
                  </a:schemeClr>
                </a:solidFill>
                <a:latin typeface="+mj-lt"/>
                <a:cs typeface="Calibri" panose="020F0502020204030204" pitchFamily="34" charset="0"/>
              </a:endParaRPr>
            </a:p>
          </p:txBody>
        </p:sp>
      </p:grpSp>
      <p:grpSp>
        <p:nvGrpSpPr>
          <p:cNvPr id="33" name="Group 32">
            <a:extLst>
              <a:ext uri="{FF2B5EF4-FFF2-40B4-BE49-F238E27FC236}">
                <a16:creationId xmlns:a16="http://schemas.microsoft.com/office/drawing/2014/main" id="{464F9BFB-AEF4-25D1-70FD-C53DB314F8A5}"/>
              </a:ext>
            </a:extLst>
          </p:cNvPr>
          <p:cNvGrpSpPr/>
          <p:nvPr/>
        </p:nvGrpSpPr>
        <p:grpSpPr>
          <a:xfrm>
            <a:off x="470000" y="4643673"/>
            <a:ext cx="3763113" cy="896247"/>
            <a:chOff x="448734" y="2495721"/>
            <a:chExt cx="3635734" cy="896247"/>
          </a:xfrm>
        </p:grpSpPr>
        <p:sp>
          <p:nvSpPr>
            <p:cNvPr id="37" name="Rectangle 36">
              <a:extLst>
                <a:ext uri="{FF2B5EF4-FFF2-40B4-BE49-F238E27FC236}">
                  <a16:creationId xmlns:a16="http://schemas.microsoft.com/office/drawing/2014/main" id="{B73CBAB0-027A-8F41-0951-FD1FB22A725B}"/>
                </a:ext>
              </a:extLst>
            </p:cNvPr>
            <p:cNvSpPr/>
            <p:nvPr/>
          </p:nvSpPr>
          <p:spPr>
            <a:xfrm>
              <a:off x="448734" y="2495721"/>
              <a:ext cx="3635734" cy="89624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8" name="Rectangle 37">
              <a:extLst>
                <a:ext uri="{FF2B5EF4-FFF2-40B4-BE49-F238E27FC236}">
                  <a16:creationId xmlns:a16="http://schemas.microsoft.com/office/drawing/2014/main" id="{D96AD6BF-C062-7711-8BD9-9B233A5E9976}"/>
                </a:ext>
              </a:extLst>
            </p:cNvPr>
            <p:cNvSpPr/>
            <p:nvPr/>
          </p:nvSpPr>
          <p:spPr>
            <a:xfrm>
              <a:off x="1511834" y="2580014"/>
              <a:ext cx="2105653"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are aware of sexual harassment affecting others in their workplace in the last 5 years.</a:t>
              </a:r>
            </a:p>
          </p:txBody>
        </p:sp>
        <p:sp>
          <p:nvSpPr>
            <p:cNvPr id="39" name="Text Placeholder 2">
              <a:extLst>
                <a:ext uri="{FF2B5EF4-FFF2-40B4-BE49-F238E27FC236}">
                  <a16:creationId xmlns:a16="http://schemas.microsoft.com/office/drawing/2014/main" id="{F6094BC1-F87E-5B30-F889-30B5AC612808}"/>
                </a:ext>
              </a:extLst>
            </p:cNvPr>
            <p:cNvSpPr txBox="1">
              <a:spLocks/>
            </p:cNvSpPr>
            <p:nvPr/>
          </p:nvSpPr>
          <p:spPr>
            <a:xfrm>
              <a:off x="525902" y="2614060"/>
              <a:ext cx="1054664" cy="544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6">
                      <a:lumMod val="75000"/>
                    </a:schemeClr>
                  </a:solidFill>
                  <a:latin typeface="+mj-lt"/>
                  <a:cs typeface="Calibri" panose="020F0502020204030204" pitchFamily="34" charset="0"/>
                </a:rPr>
                <a:t>24</a:t>
              </a:r>
              <a:r>
                <a:rPr lang="en-NZ" sz="1400" b="1" dirty="0">
                  <a:solidFill>
                    <a:schemeClr val="accent6">
                      <a:lumMod val="75000"/>
                    </a:schemeClr>
                  </a:solidFill>
                  <a:latin typeface="+mj-lt"/>
                  <a:cs typeface="Calibri" panose="020F0502020204030204" pitchFamily="34" charset="0"/>
                </a:rPr>
                <a:t>%</a:t>
              </a:r>
              <a:r>
                <a:rPr lang="en-NZ" sz="2400" b="1" dirty="0">
                  <a:solidFill>
                    <a:schemeClr val="accent6">
                      <a:lumMod val="75000"/>
                    </a:schemeClr>
                  </a:solidFill>
                  <a:latin typeface="+mj-lt"/>
                  <a:cs typeface="Calibri" panose="020F0502020204030204" pitchFamily="34" charset="0"/>
                </a:rPr>
                <a:t> </a:t>
              </a:r>
              <a:endParaRPr lang="en-NZ" sz="2400" dirty="0">
                <a:solidFill>
                  <a:schemeClr val="accent6">
                    <a:lumMod val="75000"/>
                  </a:schemeClr>
                </a:solidFill>
                <a:latin typeface="+mj-lt"/>
                <a:cs typeface="Calibri" panose="020F0502020204030204" pitchFamily="34" charset="0"/>
              </a:endParaRPr>
            </a:p>
          </p:txBody>
        </p:sp>
      </p:grpSp>
      <p:sp>
        <p:nvSpPr>
          <p:cNvPr id="71" name="Title 3">
            <a:extLst>
              <a:ext uri="{FF2B5EF4-FFF2-40B4-BE49-F238E27FC236}">
                <a16:creationId xmlns:a16="http://schemas.microsoft.com/office/drawing/2014/main" id="{8F6DB4E6-85C5-26C7-C026-9B282E7DE370}"/>
              </a:ext>
            </a:extLst>
          </p:cNvPr>
          <p:cNvSpPr txBox="1">
            <a:spLocks/>
          </p:cNvSpPr>
          <p:nvPr/>
        </p:nvSpPr>
        <p:spPr>
          <a:xfrm>
            <a:off x="360000" y="317648"/>
            <a:ext cx="9462957" cy="1109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pPr>
              <a:spcBef>
                <a:spcPts val="1000"/>
              </a:spcBef>
            </a:pPr>
            <a:r>
              <a:rPr lang="en-NZ" sz="1600" dirty="0">
                <a:latin typeface="+mn-lt"/>
                <a:ea typeface="+mn-ea"/>
                <a:cs typeface="Arial" panose="020B0604020202020204" pitchFamily="34" charset="0"/>
              </a:rPr>
              <a:t>In the last five years, one in three (34%) Māori workers have personally experienced sexual harassment. Differences in prevalence rates using the labels of sexual harassment versus the behavioural definition points to a gap in worker understanding of what constitutes sexual harassment.</a:t>
            </a:r>
          </a:p>
        </p:txBody>
      </p:sp>
      <p:sp>
        <p:nvSpPr>
          <p:cNvPr id="74" name="Rectangle 73">
            <a:extLst>
              <a:ext uri="{FF2B5EF4-FFF2-40B4-BE49-F238E27FC236}">
                <a16:creationId xmlns:a16="http://schemas.microsoft.com/office/drawing/2014/main" id="{FF8A0AC5-8DE3-C78A-F75D-BD89DA70B121}"/>
              </a:ext>
            </a:extLst>
          </p:cNvPr>
          <p:cNvSpPr/>
          <p:nvPr/>
        </p:nvSpPr>
        <p:spPr>
          <a:xfrm>
            <a:off x="448734" y="1507140"/>
            <a:ext cx="3926376" cy="307777"/>
          </a:xfrm>
          <a:prstGeom prst="rect">
            <a:avLst/>
          </a:prstGeom>
        </p:spPr>
        <p:txBody>
          <a:bodyPr wrap="square">
            <a:spAutoFit/>
          </a:bodyPr>
          <a:lstStyle/>
          <a:p>
            <a:pPr>
              <a:spcAft>
                <a:spcPts val="800"/>
              </a:spcAft>
            </a:pPr>
            <a:r>
              <a:rPr lang="en-NZ" sz="1400" b="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PREVALENCE RATES</a:t>
            </a:r>
            <a:endParaRPr lang="en-NZ" sz="1400"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269133E0-EAF9-09D2-72C1-2B832EF999BA}"/>
              </a:ext>
            </a:extLst>
          </p:cNvPr>
          <p:cNvSpPr txBox="1"/>
          <p:nvPr/>
        </p:nvSpPr>
        <p:spPr>
          <a:xfrm>
            <a:off x="4801098" y="2529603"/>
            <a:ext cx="7200000" cy="3046988"/>
          </a:xfrm>
          <a:prstGeom prst="rect">
            <a:avLst/>
          </a:prstGeom>
          <a:noFill/>
        </p:spPr>
        <p:txBody>
          <a:bodyPr wrap="square">
            <a:spAutoFit/>
          </a:bodyPr>
          <a:lstStyle/>
          <a:p>
            <a:r>
              <a:rPr lang="en-NZ" sz="1200" i="1" dirty="0">
                <a:cs typeface="Arial" panose="020B0604020202020204" pitchFamily="34" charset="0"/>
              </a:rPr>
              <a:t>“I’m gay, not obviously, but at the time was sensitive to whom I was. The jokes and crude jokes about sexuality and race were constant amongst some members of staff. Female staff were also joked about in an inappropriate way.”</a:t>
            </a:r>
          </a:p>
          <a:p>
            <a:r>
              <a:rPr lang="en-NZ" sz="1200" dirty="0">
                <a:cs typeface="Arial" panose="020B0604020202020204" pitchFamily="34" charset="0"/>
              </a:rPr>
              <a:t>- Māori male who was working in the professional, scientific, and technical services sector</a:t>
            </a:r>
          </a:p>
          <a:p>
            <a:endParaRPr lang="en-NZ" sz="1200" dirty="0">
              <a:cs typeface="Arial" panose="020B0604020202020204" pitchFamily="34" charset="0"/>
            </a:endParaRPr>
          </a:p>
          <a:p>
            <a:r>
              <a:rPr lang="en-NZ" sz="1200" i="1" dirty="0">
                <a:cs typeface="Arial" panose="020B0604020202020204" pitchFamily="34" charset="0"/>
              </a:rPr>
              <a:t>“When I was 16, working in a supermarket, an older manager (at least in his 30s) would make sexual remarks towards me and hit on me.”</a:t>
            </a:r>
          </a:p>
          <a:p>
            <a:r>
              <a:rPr lang="en-NZ" sz="1200" dirty="0">
                <a:cs typeface="Arial" panose="020B0604020202020204" pitchFamily="34" charset="0"/>
              </a:rPr>
              <a:t>- </a:t>
            </a:r>
            <a:r>
              <a:rPr lang="en-NZ" sz="1200" dirty="0">
                <a:latin typeface="+mn-lt"/>
                <a:ea typeface="+mn-ea"/>
                <a:cs typeface="Arial" panose="020B0604020202020204" pitchFamily="34" charset="0"/>
              </a:rPr>
              <a:t>Māori </a:t>
            </a:r>
            <a:r>
              <a:rPr lang="en-NZ" sz="1200" dirty="0">
                <a:cs typeface="Arial" panose="020B0604020202020204" pitchFamily="34" charset="0"/>
              </a:rPr>
              <a:t>female who was working in the retail trade sector</a:t>
            </a:r>
          </a:p>
          <a:p>
            <a:pPr marL="171450" indent="-171450">
              <a:buFontTx/>
              <a:buChar char="-"/>
            </a:pPr>
            <a:endParaRPr lang="en-NZ" sz="1200" dirty="0">
              <a:cs typeface="Arial" panose="020B0604020202020204" pitchFamily="34" charset="0"/>
            </a:endParaRPr>
          </a:p>
          <a:p>
            <a:r>
              <a:rPr lang="en-NZ" sz="1200" i="1" dirty="0">
                <a:cs typeface="Arial" panose="020B0604020202020204" pitchFamily="34" charset="0"/>
              </a:rPr>
              <a:t>“I was sexually harassed twice by a client whilst performing work duties, he would not take no for an answer, it was a very uncomfortable situation to be in &amp; because of the nature of the job task that I was carrying out at the time of the incident I was unable to leave as the client was having personal care done.” </a:t>
            </a:r>
          </a:p>
          <a:p>
            <a:r>
              <a:rPr lang="en-NZ" sz="1200" dirty="0">
                <a:cs typeface="Arial" panose="020B0604020202020204" pitchFamily="34" charset="0"/>
              </a:rPr>
              <a:t>- </a:t>
            </a:r>
            <a:r>
              <a:rPr lang="en-NZ" sz="1200" dirty="0">
                <a:latin typeface="+mn-lt"/>
                <a:ea typeface="+mn-ea"/>
                <a:cs typeface="Arial" panose="020B0604020202020204" pitchFamily="34" charset="0"/>
              </a:rPr>
              <a:t>Māori f</a:t>
            </a:r>
            <a:r>
              <a:rPr lang="en-NZ" sz="1200" dirty="0">
                <a:cs typeface="Arial" panose="020B0604020202020204" pitchFamily="34" charset="0"/>
              </a:rPr>
              <a:t>emale who was working in the health care and social assistance sector</a:t>
            </a:r>
          </a:p>
          <a:p>
            <a:endParaRPr lang="en-NZ" sz="1200" dirty="0">
              <a:cs typeface="Arial" panose="020B0604020202020204" pitchFamily="34" charset="0"/>
            </a:endParaRPr>
          </a:p>
          <a:p>
            <a:r>
              <a:rPr lang="en-NZ" sz="1200" i="1" dirty="0">
                <a:cs typeface="Arial" panose="020B0604020202020204" pitchFamily="34" charset="0"/>
              </a:rPr>
              <a:t>“Shown/flashed genitals in the workplace, ass slaps, breast touching, unwanted sexual remarks, forceful comments to engage in sex.” </a:t>
            </a:r>
          </a:p>
          <a:p>
            <a:r>
              <a:rPr lang="en-NZ" sz="1200" dirty="0">
                <a:latin typeface="+mn-lt"/>
                <a:ea typeface="+mn-ea"/>
                <a:cs typeface="Arial" panose="020B0604020202020204" pitchFamily="34" charset="0"/>
              </a:rPr>
              <a:t>- Māori f</a:t>
            </a:r>
            <a:r>
              <a:rPr lang="en-NZ" sz="1200" dirty="0">
                <a:cs typeface="Arial" panose="020B0604020202020204" pitchFamily="34" charset="0"/>
              </a:rPr>
              <a:t>emale who was working in the professional, scientific, and technical services sector</a:t>
            </a:r>
          </a:p>
        </p:txBody>
      </p:sp>
      <p:cxnSp>
        <p:nvCxnSpPr>
          <p:cNvPr id="70" name="Straight Connector 69">
            <a:extLst>
              <a:ext uri="{FF2B5EF4-FFF2-40B4-BE49-F238E27FC236}">
                <a16:creationId xmlns:a16="http://schemas.microsoft.com/office/drawing/2014/main" id="{725CED9E-76C3-8F29-9CA2-81CF86DB6602}"/>
              </a:ext>
            </a:extLst>
          </p:cNvPr>
          <p:cNvCxnSpPr>
            <a:cxnSpLocks/>
          </p:cNvCxnSpPr>
          <p:nvPr/>
        </p:nvCxnSpPr>
        <p:spPr>
          <a:xfrm>
            <a:off x="4211847" y="2298940"/>
            <a:ext cx="7814116"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12B2045F-AE77-4740-205E-C76B3EAACA7D}"/>
              </a:ext>
            </a:extLst>
          </p:cNvPr>
          <p:cNvSpPr/>
          <p:nvPr/>
        </p:nvSpPr>
        <p:spPr>
          <a:xfrm>
            <a:off x="7872822" y="2068278"/>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Freeform 25">
            <a:extLst>
              <a:ext uri="{FF2B5EF4-FFF2-40B4-BE49-F238E27FC236}">
                <a16:creationId xmlns:a16="http://schemas.microsoft.com/office/drawing/2014/main" id="{56D637FC-92F6-CDAB-955F-7DD19C31E891}"/>
              </a:ext>
            </a:extLst>
          </p:cNvPr>
          <p:cNvSpPr>
            <a:spLocks noEditPoints="1"/>
          </p:cNvSpPr>
          <p:nvPr/>
        </p:nvSpPr>
        <p:spPr bwMode="auto">
          <a:xfrm flipH="1" flipV="1">
            <a:off x="7961161" y="2177649"/>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23" name="Title 1">
            <a:extLst>
              <a:ext uri="{FF2B5EF4-FFF2-40B4-BE49-F238E27FC236}">
                <a16:creationId xmlns:a16="http://schemas.microsoft.com/office/drawing/2014/main" id="{1072122E-36B7-565A-231D-5DDE8DFE3915}"/>
              </a:ext>
            </a:extLst>
          </p:cNvPr>
          <p:cNvSpPr>
            <a:spLocks noGrp="1"/>
          </p:cNvSpPr>
          <p:nvPr>
            <p:ph type="ctrTitle"/>
          </p:nvPr>
        </p:nvSpPr>
        <p:spPr>
          <a:xfrm>
            <a:off x="360000" y="180000"/>
            <a:ext cx="10996258" cy="369332"/>
          </a:xfrm>
        </p:spPr>
        <p:txBody>
          <a:bodyPr/>
          <a:lstStyle/>
          <a:p>
            <a:r>
              <a:rPr lang="en-NZ" sz="1500" dirty="0"/>
              <a:t>SUMMARY OF PREVALENCE OF WORKPLACE SEXUAL HARASSMENT AMONG MĀORI WORKERS</a:t>
            </a:r>
            <a:endParaRPr lang="en-NZ" sz="1500" spc="0" dirty="0"/>
          </a:p>
        </p:txBody>
      </p:sp>
    </p:spTree>
    <p:extLst>
      <p:ext uri="{BB962C8B-B14F-4D97-AF65-F5344CB8AC3E}">
        <p14:creationId xmlns:p14="http://schemas.microsoft.com/office/powerpoint/2010/main" val="2709716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151D19B-1CAE-4338-8A05-14B4A0347FFC}"/>
              </a:ext>
            </a:extLst>
          </p:cNvPr>
          <p:cNvSpPr/>
          <p:nvPr/>
        </p:nvSpPr>
        <p:spPr>
          <a:xfrm>
            <a:off x="488402" y="2299592"/>
            <a:ext cx="3622677" cy="3408527"/>
          </a:xfrm>
          <a:prstGeom prst="rect">
            <a:avLst/>
          </a:prstGeom>
          <a:solidFill>
            <a:srgbClr val="7A90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9" name="Text Placeholder 2">
            <a:extLst>
              <a:ext uri="{FF2B5EF4-FFF2-40B4-BE49-F238E27FC236}">
                <a16:creationId xmlns:a16="http://schemas.microsoft.com/office/drawing/2014/main" id="{461AF5A1-2996-7981-D9BB-A37F59648B1A}"/>
              </a:ext>
            </a:extLst>
          </p:cNvPr>
          <p:cNvSpPr txBox="1">
            <a:spLocks/>
          </p:cNvSpPr>
          <p:nvPr/>
        </p:nvSpPr>
        <p:spPr>
          <a:xfrm>
            <a:off x="1360313" y="1919538"/>
            <a:ext cx="1869369"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solidFill>
                  <a:schemeClr val="tx1"/>
                </a:solidFill>
              </a:rPr>
              <a:t>RACIAL HARASSMENT</a:t>
            </a:r>
          </a:p>
        </p:txBody>
      </p:sp>
      <p:grpSp>
        <p:nvGrpSpPr>
          <p:cNvPr id="41" name="Group 40">
            <a:extLst>
              <a:ext uri="{FF2B5EF4-FFF2-40B4-BE49-F238E27FC236}">
                <a16:creationId xmlns:a16="http://schemas.microsoft.com/office/drawing/2014/main" id="{C291900F-8A1A-0E9B-E57D-6C2032612769}"/>
              </a:ext>
            </a:extLst>
          </p:cNvPr>
          <p:cNvGrpSpPr/>
          <p:nvPr/>
        </p:nvGrpSpPr>
        <p:grpSpPr>
          <a:xfrm>
            <a:off x="485652" y="2440993"/>
            <a:ext cx="3813065" cy="859671"/>
            <a:chOff x="448734" y="2537004"/>
            <a:chExt cx="3813065" cy="859671"/>
          </a:xfrm>
        </p:grpSpPr>
        <p:sp>
          <p:nvSpPr>
            <p:cNvPr id="42" name="Rectangle 41">
              <a:extLst>
                <a:ext uri="{FF2B5EF4-FFF2-40B4-BE49-F238E27FC236}">
                  <a16:creationId xmlns:a16="http://schemas.microsoft.com/office/drawing/2014/main" id="{82D1693C-9FD2-6A46-D763-EF2EC21D446D}"/>
                </a:ext>
              </a:extLst>
            </p:cNvPr>
            <p:cNvSpPr/>
            <p:nvPr/>
          </p:nvSpPr>
          <p:spPr>
            <a:xfrm>
              <a:off x="448734" y="2537004"/>
              <a:ext cx="3635734" cy="85496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5" name="Rectangle 44">
              <a:extLst>
                <a:ext uri="{FF2B5EF4-FFF2-40B4-BE49-F238E27FC236}">
                  <a16:creationId xmlns:a16="http://schemas.microsoft.com/office/drawing/2014/main" id="{5C9DEA59-34A4-C360-25EB-53483232A400}"/>
                </a:ext>
              </a:extLst>
            </p:cNvPr>
            <p:cNvSpPr/>
            <p:nvPr/>
          </p:nvSpPr>
          <p:spPr>
            <a:xfrm>
              <a:off x="1707175" y="2686007"/>
              <a:ext cx="2554624"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report being </a:t>
              </a:r>
              <a:br>
                <a:rPr lang="en-NZ" sz="1200" dirty="0">
                  <a:solidFill>
                    <a:schemeClr val="tx1"/>
                  </a:solidFill>
                  <a:cs typeface="Arial" panose="020B0604020202020204" pitchFamily="34" charset="0"/>
                </a:rPr>
              </a:br>
              <a:r>
                <a:rPr lang="en-NZ" sz="1200" dirty="0">
                  <a:solidFill>
                    <a:schemeClr val="tx1"/>
                  </a:solidFill>
                  <a:cs typeface="Arial" panose="020B0604020202020204" pitchFamily="34" charset="0"/>
                </a:rPr>
                <a:t>‘racially harassed’</a:t>
              </a:r>
              <a:br>
                <a:rPr lang="en-NZ" sz="1200" dirty="0">
                  <a:solidFill>
                    <a:schemeClr val="tx1"/>
                  </a:solidFill>
                  <a:cs typeface="Arial" panose="020B0604020202020204" pitchFamily="34" charset="0"/>
                </a:rPr>
              </a:br>
              <a:r>
                <a:rPr lang="en-NZ" sz="1200" dirty="0">
                  <a:solidFill>
                    <a:schemeClr val="tx1"/>
                  </a:solidFill>
                  <a:cs typeface="Arial" panose="020B0604020202020204" pitchFamily="34" charset="0"/>
                </a:rPr>
                <a:t> in their working life.</a:t>
              </a:r>
            </a:p>
          </p:txBody>
        </p:sp>
        <p:sp>
          <p:nvSpPr>
            <p:cNvPr id="46" name="Text Placeholder 2">
              <a:extLst>
                <a:ext uri="{FF2B5EF4-FFF2-40B4-BE49-F238E27FC236}">
                  <a16:creationId xmlns:a16="http://schemas.microsoft.com/office/drawing/2014/main" id="{107AEF1B-222E-B11C-48AA-32C0D020E7A9}"/>
                </a:ext>
              </a:extLst>
            </p:cNvPr>
            <p:cNvSpPr txBox="1">
              <a:spLocks/>
            </p:cNvSpPr>
            <p:nvPr/>
          </p:nvSpPr>
          <p:spPr>
            <a:xfrm>
              <a:off x="534772" y="2804995"/>
              <a:ext cx="1072882"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6"/>
                  </a:solidFill>
                  <a:latin typeface="+mj-lt"/>
                  <a:cs typeface="Calibri" panose="020F0502020204030204" pitchFamily="34" charset="0"/>
                </a:rPr>
                <a:t>25</a:t>
              </a:r>
              <a:r>
                <a:rPr lang="en-NZ" sz="1400" b="1" dirty="0">
                  <a:solidFill>
                    <a:schemeClr val="accent6"/>
                  </a:solidFill>
                  <a:latin typeface="+mj-lt"/>
                  <a:cs typeface="Calibri" panose="020F0502020204030204" pitchFamily="34" charset="0"/>
                </a:rPr>
                <a:t>%</a:t>
              </a:r>
              <a:r>
                <a:rPr lang="en-NZ" sz="2800" b="1" dirty="0">
                  <a:solidFill>
                    <a:schemeClr val="accent6"/>
                  </a:solidFill>
                  <a:latin typeface="+mj-lt"/>
                  <a:cs typeface="Calibri" panose="020F0502020204030204" pitchFamily="34" charset="0"/>
                </a:rPr>
                <a:t> </a:t>
              </a:r>
              <a:endParaRPr lang="en-NZ" sz="2800" dirty="0">
                <a:solidFill>
                  <a:schemeClr val="accent6"/>
                </a:solidFill>
                <a:latin typeface="+mj-lt"/>
                <a:cs typeface="Calibri" panose="020F0502020204030204" pitchFamily="34" charset="0"/>
              </a:endParaRPr>
            </a:p>
          </p:txBody>
        </p:sp>
      </p:grpSp>
      <p:grpSp>
        <p:nvGrpSpPr>
          <p:cNvPr id="47" name="Group 46">
            <a:extLst>
              <a:ext uri="{FF2B5EF4-FFF2-40B4-BE49-F238E27FC236}">
                <a16:creationId xmlns:a16="http://schemas.microsoft.com/office/drawing/2014/main" id="{4D134393-91B8-D857-8245-A076B88475D2}"/>
              </a:ext>
            </a:extLst>
          </p:cNvPr>
          <p:cNvGrpSpPr/>
          <p:nvPr/>
        </p:nvGrpSpPr>
        <p:grpSpPr>
          <a:xfrm>
            <a:off x="475345" y="3359980"/>
            <a:ext cx="3635734" cy="1200329"/>
            <a:chOff x="448734" y="2191639"/>
            <a:chExt cx="3635734" cy="1200329"/>
          </a:xfrm>
        </p:grpSpPr>
        <p:sp>
          <p:nvSpPr>
            <p:cNvPr id="50" name="Rectangle 49">
              <a:extLst>
                <a:ext uri="{FF2B5EF4-FFF2-40B4-BE49-F238E27FC236}">
                  <a16:creationId xmlns:a16="http://schemas.microsoft.com/office/drawing/2014/main" id="{F5E18F09-0B1E-F10D-3AFB-B2CBE9C5B60C}"/>
                </a:ext>
              </a:extLst>
            </p:cNvPr>
            <p:cNvSpPr/>
            <p:nvPr/>
          </p:nvSpPr>
          <p:spPr>
            <a:xfrm>
              <a:off x="448734" y="2191639"/>
              <a:ext cx="3635734" cy="12003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1" name="Rectangle 50">
              <a:extLst>
                <a:ext uri="{FF2B5EF4-FFF2-40B4-BE49-F238E27FC236}">
                  <a16:creationId xmlns:a16="http://schemas.microsoft.com/office/drawing/2014/main" id="{7379AE16-2C0C-E6FB-2AB7-5FDE5BE94F61}"/>
                </a:ext>
              </a:extLst>
            </p:cNvPr>
            <p:cNvSpPr/>
            <p:nvPr/>
          </p:nvSpPr>
          <p:spPr>
            <a:xfrm>
              <a:off x="1716221" y="2426652"/>
              <a:ext cx="2306739"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in the last 5 years experienced one or more of the racial harassment behaviours measured in the survey.</a:t>
              </a:r>
            </a:p>
          </p:txBody>
        </p:sp>
        <p:sp>
          <p:nvSpPr>
            <p:cNvPr id="53" name="Text Placeholder 2">
              <a:extLst>
                <a:ext uri="{FF2B5EF4-FFF2-40B4-BE49-F238E27FC236}">
                  <a16:creationId xmlns:a16="http://schemas.microsoft.com/office/drawing/2014/main" id="{1C463A09-9193-9F54-98F0-C7205DD271D3}"/>
                </a:ext>
              </a:extLst>
            </p:cNvPr>
            <p:cNvSpPr txBox="1">
              <a:spLocks/>
            </p:cNvSpPr>
            <p:nvPr/>
          </p:nvSpPr>
          <p:spPr>
            <a:xfrm>
              <a:off x="566739" y="2590912"/>
              <a:ext cx="1068053"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6"/>
                  </a:solidFill>
                  <a:latin typeface="+mj-lt"/>
                  <a:cs typeface="Calibri" panose="020F0502020204030204" pitchFamily="34" charset="0"/>
                </a:rPr>
                <a:t>52</a:t>
              </a:r>
              <a:r>
                <a:rPr lang="en-NZ" sz="1400" b="1" dirty="0">
                  <a:solidFill>
                    <a:schemeClr val="accent6"/>
                  </a:solidFill>
                  <a:latin typeface="+mj-lt"/>
                  <a:cs typeface="Calibri" panose="020F0502020204030204" pitchFamily="34" charset="0"/>
                </a:rPr>
                <a:t>%</a:t>
              </a:r>
              <a:r>
                <a:rPr lang="en-NZ" sz="2800" b="1" dirty="0">
                  <a:solidFill>
                    <a:schemeClr val="accent6"/>
                  </a:solidFill>
                  <a:latin typeface="+mj-lt"/>
                  <a:cs typeface="Calibri" panose="020F0502020204030204" pitchFamily="34" charset="0"/>
                </a:rPr>
                <a:t> </a:t>
              </a:r>
              <a:endParaRPr lang="en-NZ" sz="2800" dirty="0">
                <a:solidFill>
                  <a:schemeClr val="accent6"/>
                </a:solidFill>
                <a:latin typeface="+mj-lt"/>
                <a:cs typeface="Calibri" panose="020F0502020204030204" pitchFamily="34" charset="0"/>
              </a:endParaRPr>
            </a:p>
          </p:txBody>
        </p:sp>
      </p:grpSp>
      <p:grpSp>
        <p:nvGrpSpPr>
          <p:cNvPr id="54" name="Group 53">
            <a:extLst>
              <a:ext uri="{FF2B5EF4-FFF2-40B4-BE49-F238E27FC236}">
                <a16:creationId xmlns:a16="http://schemas.microsoft.com/office/drawing/2014/main" id="{314E29FD-9E1B-990B-B2E2-8F709EB11B2D}"/>
              </a:ext>
            </a:extLst>
          </p:cNvPr>
          <p:cNvGrpSpPr/>
          <p:nvPr/>
        </p:nvGrpSpPr>
        <p:grpSpPr>
          <a:xfrm>
            <a:off x="467432" y="4649547"/>
            <a:ext cx="3763113" cy="897576"/>
            <a:chOff x="448734" y="2494392"/>
            <a:chExt cx="3635734" cy="897576"/>
          </a:xfrm>
        </p:grpSpPr>
        <p:sp>
          <p:nvSpPr>
            <p:cNvPr id="55" name="Rectangle 54">
              <a:extLst>
                <a:ext uri="{FF2B5EF4-FFF2-40B4-BE49-F238E27FC236}">
                  <a16:creationId xmlns:a16="http://schemas.microsoft.com/office/drawing/2014/main" id="{5C110DEC-242E-2169-F9F4-32A82CD66D8B}"/>
                </a:ext>
              </a:extLst>
            </p:cNvPr>
            <p:cNvSpPr/>
            <p:nvPr/>
          </p:nvSpPr>
          <p:spPr>
            <a:xfrm>
              <a:off x="448734" y="2494392"/>
              <a:ext cx="3635734" cy="8975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6" name="Rectangle 55">
              <a:extLst>
                <a:ext uri="{FF2B5EF4-FFF2-40B4-BE49-F238E27FC236}">
                  <a16:creationId xmlns:a16="http://schemas.microsoft.com/office/drawing/2014/main" id="{4DEC258D-33FB-1B20-5DAB-8AEF2110A3C7}"/>
                </a:ext>
              </a:extLst>
            </p:cNvPr>
            <p:cNvSpPr/>
            <p:nvPr/>
          </p:nvSpPr>
          <p:spPr>
            <a:xfrm>
              <a:off x="1725275" y="2637121"/>
              <a:ext cx="1998117"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are aware of racial harassment affecting others in their workplace in the last 5 years.</a:t>
              </a:r>
            </a:p>
          </p:txBody>
        </p:sp>
        <p:sp>
          <p:nvSpPr>
            <p:cNvPr id="57" name="Text Placeholder 2">
              <a:extLst>
                <a:ext uri="{FF2B5EF4-FFF2-40B4-BE49-F238E27FC236}">
                  <a16:creationId xmlns:a16="http://schemas.microsoft.com/office/drawing/2014/main" id="{14344573-B120-8C32-66B7-3E7418C0F52C}"/>
                </a:ext>
              </a:extLst>
            </p:cNvPr>
            <p:cNvSpPr txBox="1">
              <a:spLocks/>
            </p:cNvSpPr>
            <p:nvPr/>
          </p:nvSpPr>
          <p:spPr>
            <a:xfrm>
              <a:off x="588500" y="2730286"/>
              <a:ext cx="1054664" cy="544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6"/>
                  </a:solidFill>
                  <a:latin typeface="+mj-lt"/>
                  <a:cs typeface="Calibri" panose="020F0502020204030204" pitchFamily="34" charset="0"/>
                </a:rPr>
                <a:t>34</a:t>
              </a:r>
              <a:r>
                <a:rPr lang="en-NZ" sz="1400" b="1" dirty="0">
                  <a:solidFill>
                    <a:schemeClr val="accent6"/>
                  </a:solidFill>
                  <a:latin typeface="+mj-lt"/>
                  <a:cs typeface="Calibri" panose="020F0502020204030204" pitchFamily="34" charset="0"/>
                </a:rPr>
                <a:t>%</a:t>
              </a:r>
              <a:r>
                <a:rPr lang="en-NZ" sz="2400" b="1" dirty="0">
                  <a:solidFill>
                    <a:schemeClr val="accent6"/>
                  </a:solidFill>
                  <a:latin typeface="+mj-lt"/>
                  <a:cs typeface="Calibri" panose="020F0502020204030204" pitchFamily="34" charset="0"/>
                </a:rPr>
                <a:t> </a:t>
              </a:r>
              <a:endParaRPr lang="en-NZ" sz="2400" dirty="0">
                <a:solidFill>
                  <a:schemeClr val="accent6"/>
                </a:solidFill>
                <a:latin typeface="+mj-lt"/>
                <a:cs typeface="Calibri" panose="020F0502020204030204" pitchFamily="34" charset="0"/>
              </a:endParaRPr>
            </a:p>
          </p:txBody>
        </p:sp>
      </p:grpSp>
      <p:sp>
        <p:nvSpPr>
          <p:cNvPr id="71" name="Title 3">
            <a:extLst>
              <a:ext uri="{FF2B5EF4-FFF2-40B4-BE49-F238E27FC236}">
                <a16:creationId xmlns:a16="http://schemas.microsoft.com/office/drawing/2014/main" id="{8F6DB4E6-85C5-26C7-C026-9B282E7DE370}"/>
              </a:ext>
            </a:extLst>
          </p:cNvPr>
          <p:cNvSpPr txBox="1">
            <a:spLocks/>
          </p:cNvSpPr>
          <p:nvPr/>
        </p:nvSpPr>
        <p:spPr>
          <a:xfrm>
            <a:off x="360000" y="317653"/>
            <a:ext cx="10901558" cy="1109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pPr>
              <a:spcBef>
                <a:spcPts val="1000"/>
              </a:spcBef>
            </a:pPr>
            <a:r>
              <a:rPr lang="en-NZ" sz="1600" dirty="0">
                <a:latin typeface="+mn-lt"/>
                <a:ea typeface="+mn-ea"/>
                <a:cs typeface="Arial" panose="020B0604020202020204" pitchFamily="34" charset="0"/>
              </a:rPr>
              <a:t>In the last five years over half (52%) of Māori workers have experienced at least one of the racial harassment behaviours we measured. Similar to sexual harassment, difference in lifetime vs. behavioural prevalence figures suggests a gap in understanding in what could be considered racial harassment in the workplace.</a:t>
            </a:r>
          </a:p>
        </p:txBody>
      </p:sp>
      <p:sp>
        <p:nvSpPr>
          <p:cNvPr id="74" name="Rectangle 73">
            <a:extLst>
              <a:ext uri="{FF2B5EF4-FFF2-40B4-BE49-F238E27FC236}">
                <a16:creationId xmlns:a16="http://schemas.microsoft.com/office/drawing/2014/main" id="{FF8A0AC5-8DE3-C78A-F75D-BD89DA70B121}"/>
              </a:ext>
            </a:extLst>
          </p:cNvPr>
          <p:cNvSpPr/>
          <p:nvPr/>
        </p:nvSpPr>
        <p:spPr>
          <a:xfrm>
            <a:off x="448734" y="1507140"/>
            <a:ext cx="3926376" cy="307777"/>
          </a:xfrm>
          <a:prstGeom prst="rect">
            <a:avLst/>
          </a:prstGeom>
        </p:spPr>
        <p:txBody>
          <a:bodyPr wrap="square">
            <a:spAutoFit/>
          </a:bodyPr>
          <a:lstStyle/>
          <a:p>
            <a:pPr>
              <a:spcAft>
                <a:spcPts val="800"/>
              </a:spcAft>
            </a:pPr>
            <a:r>
              <a:rPr lang="en-NZ" sz="1400" b="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PREVALENCE RATES</a:t>
            </a:r>
            <a:endParaRPr lang="en-NZ" sz="1400"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348BA3BA-22AF-50EA-5682-A07FC01BF12A}"/>
              </a:ext>
            </a:extLst>
          </p:cNvPr>
          <p:cNvSpPr txBox="1"/>
          <p:nvPr/>
        </p:nvSpPr>
        <p:spPr>
          <a:xfrm>
            <a:off x="4825963" y="2520403"/>
            <a:ext cx="7200000" cy="3108543"/>
          </a:xfrm>
          <a:prstGeom prst="rect">
            <a:avLst/>
          </a:prstGeom>
          <a:noFill/>
        </p:spPr>
        <p:txBody>
          <a:bodyPr wrap="square">
            <a:spAutoFit/>
          </a:bodyPr>
          <a:lstStyle/>
          <a:p>
            <a:r>
              <a:rPr lang="en-NZ" sz="1200" i="1" dirty="0">
                <a:cs typeface="Arial" panose="020B0604020202020204" pitchFamily="34" charset="0"/>
              </a:rPr>
              <a:t>“Little off-hand jokes about being Māori, poor and having lots of kids. Also a couple of times rumours about myself harassing someone and it getting taken out of proportion, but when talking to that person everything seems fine.”</a:t>
            </a:r>
            <a:br>
              <a:rPr lang="en-NZ" sz="1200" dirty="0">
                <a:cs typeface="Arial" panose="020B0604020202020204" pitchFamily="34" charset="0"/>
              </a:rPr>
            </a:br>
            <a:r>
              <a:rPr lang="en-NZ" sz="1200" dirty="0">
                <a:cs typeface="Arial" panose="020B0604020202020204" pitchFamily="34" charset="0"/>
              </a:rPr>
              <a:t>- </a:t>
            </a:r>
            <a:r>
              <a:rPr lang="en-NZ" sz="1200" dirty="0">
                <a:latin typeface="+mn-lt"/>
                <a:ea typeface="+mn-ea"/>
                <a:cs typeface="Arial" panose="020B0604020202020204" pitchFamily="34" charset="0"/>
              </a:rPr>
              <a:t>Māori m</a:t>
            </a:r>
            <a:r>
              <a:rPr lang="en-NZ" sz="1200" dirty="0">
                <a:cs typeface="Arial" panose="020B0604020202020204" pitchFamily="34" charset="0"/>
              </a:rPr>
              <a:t>ale who was working in the retail trade sector</a:t>
            </a:r>
          </a:p>
          <a:p>
            <a:endParaRPr lang="en-NZ" sz="1200" dirty="0">
              <a:cs typeface="Arial" panose="020B0604020202020204" pitchFamily="34" charset="0"/>
            </a:endParaRPr>
          </a:p>
          <a:p>
            <a:r>
              <a:rPr lang="en-NZ" sz="1200" i="1" dirty="0">
                <a:cs typeface="Arial" panose="020B0604020202020204" pitchFamily="34" charset="0"/>
              </a:rPr>
              <a:t>“[In my current job] I deal with racism from other departments. I work for [a government organisation] and we will get excluded from events, but they will call on us to do </a:t>
            </a:r>
            <a:r>
              <a:rPr lang="en-NZ" sz="1200" i="1" dirty="0" err="1">
                <a:cs typeface="Arial" panose="020B0604020202020204" pitchFamily="34" charset="0"/>
              </a:rPr>
              <a:t>pōwhiri</a:t>
            </a:r>
            <a:r>
              <a:rPr lang="en-NZ" sz="1200" i="1" dirty="0">
                <a:cs typeface="Arial" panose="020B0604020202020204" pitchFamily="34" charset="0"/>
              </a:rPr>
              <a:t> etc. when they need a token Māori. Staff will often ignore us when walking into the office, they have the kind of looking down on you attitude... just a whole lot of being treated differently.” </a:t>
            </a:r>
          </a:p>
          <a:p>
            <a:r>
              <a:rPr lang="en-NZ" sz="1200" dirty="0">
                <a:cs typeface="Arial" panose="020B0604020202020204" pitchFamily="34" charset="0"/>
              </a:rPr>
              <a:t>- </a:t>
            </a:r>
            <a:r>
              <a:rPr lang="en-NZ" sz="1200" dirty="0">
                <a:latin typeface="+mn-lt"/>
                <a:ea typeface="+mn-ea"/>
                <a:cs typeface="Arial" panose="020B0604020202020204" pitchFamily="34" charset="0"/>
              </a:rPr>
              <a:t>Māori f</a:t>
            </a:r>
            <a:r>
              <a:rPr lang="en-NZ" sz="1200" dirty="0">
                <a:cs typeface="Arial" panose="020B0604020202020204" pitchFamily="34" charset="0"/>
              </a:rPr>
              <a:t>emale who was working in the public administration and safety sector</a:t>
            </a:r>
          </a:p>
          <a:p>
            <a:pPr marL="171450" indent="-171450">
              <a:buFontTx/>
              <a:buChar char="-"/>
            </a:pPr>
            <a:endParaRPr lang="en-NZ" sz="1200" dirty="0">
              <a:cs typeface="Arial" panose="020B0604020202020204" pitchFamily="34" charset="0"/>
            </a:endParaRPr>
          </a:p>
          <a:p>
            <a:r>
              <a:rPr lang="en-NZ" sz="1200" i="1" dirty="0">
                <a:cs typeface="Arial" panose="020B0604020202020204" pitchFamily="34" charset="0"/>
              </a:rPr>
              <a:t>“Being Māori is often looked down on and people just make jokes about Māori people being thieves and criminals without a second thought.”</a:t>
            </a:r>
          </a:p>
          <a:p>
            <a:r>
              <a:rPr lang="en-NZ" sz="1200" i="1" dirty="0">
                <a:cs typeface="Arial" panose="020B0604020202020204" pitchFamily="34" charset="0"/>
              </a:rPr>
              <a:t>- </a:t>
            </a:r>
            <a:r>
              <a:rPr lang="en-NZ" sz="1200" dirty="0">
                <a:latin typeface="+mn-lt"/>
                <a:ea typeface="+mn-ea"/>
                <a:cs typeface="Arial" panose="020B0604020202020204" pitchFamily="34" charset="0"/>
              </a:rPr>
              <a:t>Māori f</a:t>
            </a:r>
            <a:r>
              <a:rPr lang="en-NZ" sz="1200" dirty="0">
                <a:cs typeface="Arial" panose="020B0604020202020204" pitchFamily="34" charset="0"/>
              </a:rPr>
              <a:t>emale who was working in the retail trade sector</a:t>
            </a:r>
          </a:p>
          <a:p>
            <a:endParaRPr lang="en-NZ" sz="1200" dirty="0">
              <a:cs typeface="Arial" panose="020B0604020202020204" pitchFamily="34" charset="0"/>
            </a:endParaRPr>
          </a:p>
          <a:p>
            <a:endParaRPr lang="en-NZ" sz="1400" dirty="0">
              <a:highlight>
                <a:srgbClr val="FFFF00"/>
              </a:highlight>
            </a:endParaRPr>
          </a:p>
          <a:p>
            <a:endParaRPr lang="en-NZ" sz="1400" dirty="0">
              <a:highlight>
                <a:srgbClr val="FFFF00"/>
              </a:highlight>
            </a:endParaRPr>
          </a:p>
        </p:txBody>
      </p:sp>
      <p:cxnSp>
        <p:nvCxnSpPr>
          <p:cNvPr id="76" name="Straight Connector 75">
            <a:extLst>
              <a:ext uri="{FF2B5EF4-FFF2-40B4-BE49-F238E27FC236}">
                <a16:creationId xmlns:a16="http://schemas.microsoft.com/office/drawing/2014/main" id="{EFE67138-D860-25F6-4CA3-18574FD12145}"/>
              </a:ext>
            </a:extLst>
          </p:cNvPr>
          <p:cNvCxnSpPr>
            <a:cxnSpLocks/>
          </p:cNvCxnSpPr>
          <p:nvPr/>
        </p:nvCxnSpPr>
        <p:spPr>
          <a:xfrm>
            <a:off x="4211847" y="2298940"/>
            <a:ext cx="7814116"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A660C66A-C073-34AB-04A8-0BBA44DFCE9C}"/>
              </a:ext>
            </a:extLst>
          </p:cNvPr>
          <p:cNvSpPr/>
          <p:nvPr/>
        </p:nvSpPr>
        <p:spPr>
          <a:xfrm>
            <a:off x="7872822" y="2068278"/>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Freeform 25">
            <a:extLst>
              <a:ext uri="{FF2B5EF4-FFF2-40B4-BE49-F238E27FC236}">
                <a16:creationId xmlns:a16="http://schemas.microsoft.com/office/drawing/2014/main" id="{75AECDF5-5DDB-B81E-1F1F-2303E261C761}"/>
              </a:ext>
            </a:extLst>
          </p:cNvPr>
          <p:cNvSpPr>
            <a:spLocks noEditPoints="1"/>
          </p:cNvSpPr>
          <p:nvPr/>
        </p:nvSpPr>
        <p:spPr bwMode="auto">
          <a:xfrm flipH="1" flipV="1">
            <a:off x="7961161" y="2177649"/>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23" name="Title 1">
            <a:extLst>
              <a:ext uri="{FF2B5EF4-FFF2-40B4-BE49-F238E27FC236}">
                <a16:creationId xmlns:a16="http://schemas.microsoft.com/office/drawing/2014/main" id="{A7C419A7-7B24-D573-A44B-0BAC35F53C04}"/>
              </a:ext>
            </a:extLst>
          </p:cNvPr>
          <p:cNvSpPr>
            <a:spLocks noGrp="1"/>
          </p:cNvSpPr>
          <p:nvPr>
            <p:ph type="ctrTitle"/>
          </p:nvPr>
        </p:nvSpPr>
        <p:spPr>
          <a:xfrm>
            <a:off x="359999" y="180000"/>
            <a:ext cx="10593135" cy="369332"/>
          </a:xfrm>
        </p:spPr>
        <p:txBody>
          <a:bodyPr/>
          <a:lstStyle/>
          <a:p>
            <a:r>
              <a:rPr lang="en-NZ" sz="1500" dirty="0"/>
              <a:t>SUMMARY OF PREVALENCE OF WORKPLACE RACIAL HARASSMENT AMONG MĀORI WORKERS</a:t>
            </a:r>
            <a:endParaRPr lang="en-NZ" sz="1500" spc="0" dirty="0"/>
          </a:p>
        </p:txBody>
      </p:sp>
    </p:spTree>
    <p:extLst>
      <p:ext uri="{BB962C8B-B14F-4D97-AF65-F5344CB8AC3E}">
        <p14:creationId xmlns:p14="http://schemas.microsoft.com/office/powerpoint/2010/main" val="2069264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B82E850-CB03-4FB2-A967-9B30ECA329C4}"/>
              </a:ext>
            </a:extLst>
          </p:cNvPr>
          <p:cNvSpPr/>
          <p:nvPr/>
        </p:nvSpPr>
        <p:spPr>
          <a:xfrm>
            <a:off x="479959" y="2298940"/>
            <a:ext cx="3622677" cy="3397354"/>
          </a:xfrm>
          <a:prstGeom prst="rect">
            <a:avLst/>
          </a:prstGeom>
          <a:solidFill>
            <a:srgbClr val="80CC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Text Placeholder 2">
            <a:extLst>
              <a:ext uri="{FF2B5EF4-FFF2-40B4-BE49-F238E27FC236}">
                <a16:creationId xmlns:a16="http://schemas.microsoft.com/office/drawing/2014/main" id="{6C2EE779-124C-C485-A401-93AECB0B9DF8}"/>
              </a:ext>
            </a:extLst>
          </p:cNvPr>
          <p:cNvSpPr txBox="1">
            <a:spLocks/>
          </p:cNvSpPr>
          <p:nvPr/>
        </p:nvSpPr>
        <p:spPr>
          <a:xfrm>
            <a:off x="1905081" y="1932028"/>
            <a:ext cx="897941" cy="45743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200" b="1" dirty="0">
                <a:solidFill>
                  <a:schemeClr val="tx1"/>
                </a:solidFill>
              </a:rPr>
              <a:t>BULLYING</a:t>
            </a:r>
          </a:p>
        </p:txBody>
      </p:sp>
      <p:grpSp>
        <p:nvGrpSpPr>
          <p:cNvPr id="58" name="Group 57">
            <a:extLst>
              <a:ext uri="{FF2B5EF4-FFF2-40B4-BE49-F238E27FC236}">
                <a16:creationId xmlns:a16="http://schemas.microsoft.com/office/drawing/2014/main" id="{82A78689-0EA5-9437-E9EE-53E506223FB5}"/>
              </a:ext>
            </a:extLst>
          </p:cNvPr>
          <p:cNvGrpSpPr/>
          <p:nvPr/>
        </p:nvGrpSpPr>
        <p:grpSpPr>
          <a:xfrm>
            <a:off x="451076" y="2428293"/>
            <a:ext cx="3730270" cy="918572"/>
            <a:chOff x="430514" y="3002197"/>
            <a:chExt cx="3635734" cy="918572"/>
          </a:xfrm>
        </p:grpSpPr>
        <p:sp>
          <p:nvSpPr>
            <p:cNvPr id="59" name="Rectangle 58">
              <a:extLst>
                <a:ext uri="{FF2B5EF4-FFF2-40B4-BE49-F238E27FC236}">
                  <a16:creationId xmlns:a16="http://schemas.microsoft.com/office/drawing/2014/main" id="{9D340C2B-CD14-CED1-D7D9-C34287E5C509}"/>
                </a:ext>
              </a:extLst>
            </p:cNvPr>
            <p:cNvSpPr/>
            <p:nvPr/>
          </p:nvSpPr>
          <p:spPr>
            <a:xfrm>
              <a:off x="430514" y="3002197"/>
              <a:ext cx="3635734" cy="87367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ectangle 59">
              <a:extLst>
                <a:ext uri="{FF2B5EF4-FFF2-40B4-BE49-F238E27FC236}">
                  <a16:creationId xmlns:a16="http://schemas.microsoft.com/office/drawing/2014/main" id="{2BA9B1D6-7895-B006-5CF2-D500D40C6CFF}"/>
                </a:ext>
              </a:extLst>
            </p:cNvPr>
            <p:cNvSpPr/>
            <p:nvPr/>
          </p:nvSpPr>
          <p:spPr>
            <a:xfrm>
              <a:off x="1612110" y="3210101"/>
              <a:ext cx="2306738"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report being </a:t>
              </a:r>
              <a:br>
                <a:rPr lang="en-NZ" sz="1200" dirty="0">
                  <a:solidFill>
                    <a:schemeClr val="tx1"/>
                  </a:solidFill>
                  <a:cs typeface="Arial" panose="020B0604020202020204" pitchFamily="34" charset="0"/>
                </a:rPr>
              </a:br>
              <a:r>
                <a:rPr lang="en-NZ" sz="1200" dirty="0">
                  <a:solidFill>
                    <a:schemeClr val="tx1"/>
                  </a:solidFill>
                  <a:cs typeface="Arial" panose="020B0604020202020204" pitchFamily="34" charset="0"/>
                </a:rPr>
                <a:t>‘bullied’</a:t>
              </a:r>
              <a:br>
                <a:rPr lang="en-NZ" sz="1200" dirty="0">
                  <a:solidFill>
                    <a:schemeClr val="tx1"/>
                  </a:solidFill>
                  <a:cs typeface="Arial" panose="020B0604020202020204" pitchFamily="34" charset="0"/>
                </a:rPr>
              </a:br>
              <a:r>
                <a:rPr lang="en-NZ" sz="1200" dirty="0">
                  <a:solidFill>
                    <a:schemeClr val="tx1"/>
                  </a:solidFill>
                  <a:cs typeface="Arial" panose="020B0604020202020204" pitchFamily="34" charset="0"/>
                </a:rPr>
                <a:t> in their working life.</a:t>
              </a:r>
            </a:p>
          </p:txBody>
        </p:sp>
        <p:sp>
          <p:nvSpPr>
            <p:cNvPr id="61" name="Text Placeholder 2">
              <a:extLst>
                <a:ext uri="{FF2B5EF4-FFF2-40B4-BE49-F238E27FC236}">
                  <a16:creationId xmlns:a16="http://schemas.microsoft.com/office/drawing/2014/main" id="{C31D82FE-51FD-EECD-EF93-17F1D6255315}"/>
                </a:ext>
              </a:extLst>
            </p:cNvPr>
            <p:cNvSpPr txBox="1">
              <a:spLocks/>
            </p:cNvSpPr>
            <p:nvPr/>
          </p:nvSpPr>
          <p:spPr>
            <a:xfrm>
              <a:off x="587310" y="3324224"/>
              <a:ext cx="1072882"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2">
                      <a:lumMod val="50000"/>
                    </a:schemeClr>
                  </a:solidFill>
                  <a:latin typeface="+mj-lt"/>
                  <a:cs typeface="Calibri" panose="020F0502020204030204" pitchFamily="34" charset="0"/>
                </a:rPr>
                <a:t>49</a:t>
              </a:r>
              <a:r>
                <a:rPr lang="en-NZ" sz="1400" b="1" dirty="0">
                  <a:solidFill>
                    <a:schemeClr val="accent2">
                      <a:lumMod val="50000"/>
                    </a:schemeClr>
                  </a:solidFill>
                  <a:latin typeface="+mj-lt"/>
                  <a:cs typeface="Calibri" panose="020F0502020204030204" pitchFamily="34" charset="0"/>
                </a:rPr>
                <a:t>%</a:t>
              </a:r>
              <a:r>
                <a:rPr lang="en-NZ" sz="2800" b="1" dirty="0">
                  <a:solidFill>
                    <a:schemeClr val="accent2">
                      <a:lumMod val="50000"/>
                    </a:schemeClr>
                  </a:solidFill>
                  <a:latin typeface="+mj-lt"/>
                  <a:cs typeface="Calibri" panose="020F0502020204030204" pitchFamily="34" charset="0"/>
                </a:rPr>
                <a:t> </a:t>
              </a:r>
              <a:endParaRPr lang="en-NZ" sz="2800" dirty="0">
                <a:solidFill>
                  <a:schemeClr val="accent2">
                    <a:lumMod val="50000"/>
                  </a:schemeClr>
                </a:solidFill>
                <a:latin typeface="+mj-lt"/>
                <a:cs typeface="Calibri" panose="020F0502020204030204" pitchFamily="34" charset="0"/>
              </a:endParaRPr>
            </a:p>
          </p:txBody>
        </p:sp>
      </p:grpSp>
      <p:grpSp>
        <p:nvGrpSpPr>
          <p:cNvPr id="62" name="Group 61">
            <a:extLst>
              <a:ext uri="{FF2B5EF4-FFF2-40B4-BE49-F238E27FC236}">
                <a16:creationId xmlns:a16="http://schemas.microsoft.com/office/drawing/2014/main" id="{7A342949-36C5-1319-2520-1FF5A7849204}"/>
              </a:ext>
            </a:extLst>
          </p:cNvPr>
          <p:cNvGrpSpPr/>
          <p:nvPr/>
        </p:nvGrpSpPr>
        <p:grpSpPr>
          <a:xfrm>
            <a:off x="451075" y="3372874"/>
            <a:ext cx="3760771" cy="1200329"/>
            <a:chOff x="448734" y="2191639"/>
            <a:chExt cx="3635734" cy="1200329"/>
          </a:xfrm>
        </p:grpSpPr>
        <p:sp>
          <p:nvSpPr>
            <p:cNvPr id="63" name="Rectangle 62">
              <a:extLst>
                <a:ext uri="{FF2B5EF4-FFF2-40B4-BE49-F238E27FC236}">
                  <a16:creationId xmlns:a16="http://schemas.microsoft.com/office/drawing/2014/main" id="{0774EA32-7BF8-C3A7-2C3D-A0E054140252}"/>
                </a:ext>
              </a:extLst>
            </p:cNvPr>
            <p:cNvSpPr/>
            <p:nvPr/>
          </p:nvSpPr>
          <p:spPr>
            <a:xfrm>
              <a:off x="448734" y="2191639"/>
              <a:ext cx="3635734" cy="120032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4" name="Rectangle 63">
              <a:extLst>
                <a:ext uri="{FF2B5EF4-FFF2-40B4-BE49-F238E27FC236}">
                  <a16:creationId xmlns:a16="http://schemas.microsoft.com/office/drawing/2014/main" id="{28BBAC21-0F1D-E228-4FDF-8560A7C9B561}"/>
                </a:ext>
              </a:extLst>
            </p:cNvPr>
            <p:cNvSpPr/>
            <p:nvPr/>
          </p:nvSpPr>
          <p:spPr>
            <a:xfrm>
              <a:off x="1603504" y="2350294"/>
              <a:ext cx="2159339"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experienced one or more of bullying behaviours measured in the survey ‘often’ or ‘always’ in the last 12 months.</a:t>
              </a:r>
            </a:p>
          </p:txBody>
        </p:sp>
        <p:sp>
          <p:nvSpPr>
            <p:cNvPr id="65" name="Text Placeholder 2">
              <a:extLst>
                <a:ext uri="{FF2B5EF4-FFF2-40B4-BE49-F238E27FC236}">
                  <a16:creationId xmlns:a16="http://schemas.microsoft.com/office/drawing/2014/main" id="{AFA8D6D8-BF8B-7357-1F52-B7D84FB57D39}"/>
                </a:ext>
              </a:extLst>
            </p:cNvPr>
            <p:cNvSpPr txBox="1">
              <a:spLocks/>
            </p:cNvSpPr>
            <p:nvPr/>
          </p:nvSpPr>
          <p:spPr>
            <a:xfrm>
              <a:off x="592139" y="2590912"/>
              <a:ext cx="1068053" cy="39716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2">
                      <a:lumMod val="50000"/>
                    </a:schemeClr>
                  </a:solidFill>
                  <a:latin typeface="+mj-lt"/>
                  <a:cs typeface="Calibri" panose="020F0502020204030204" pitchFamily="34" charset="0"/>
                </a:rPr>
                <a:t>22</a:t>
              </a:r>
              <a:r>
                <a:rPr lang="en-NZ" sz="1400" b="1" dirty="0">
                  <a:solidFill>
                    <a:schemeClr val="accent2">
                      <a:lumMod val="50000"/>
                    </a:schemeClr>
                  </a:solidFill>
                  <a:latin typeface="+mj-lt"/>
                  <a:cs typeface="Calibri" panose="020F0502020204030204" pitchFamily="34" charset="0"/>
                </a:rPr>
                <a:t>%</a:t>
              </a:r>
              <a:r>
                <a:rPr lang="en-NZ" sz="2800" b="1" dirty="0">
                  <a:solidFill>
                    <a:schemeClr val="accent2">
                      <a:lumMod val="50000"/>
                    </a:schemeClr>
                  </a:solidFill>
                  <a:latin typeface="+mj-lt"/>
                  <a:cs typeface="Calibri" panose="020F0502020204030204" pitchFamily="34" charset="0"/>
                </a:rPr>
                <a:t> </a:t>
              </a:r>
              <a:endParaRPr lang="en-NZ" sz="2800" dirty="0">
                <a:solidFill>
                  <a:schemeClr val="accent2">
                    <a:lumMod val="50000"/>
                  </a:schemeClr>
                </a:solidFill>
                <a:latin typeface="+mj-lt"/>
                <a:cs typeface="Calibri" panose="020F0502020204030204" pitchFamily="34" charset="0"/>
              </a:endParaRPr>
            </a:p>
          </p:txBody>
        </p:sp>
      </p:grpSp>
      <p:grpSp>
        <p:nvGrpSpPr>
          <p:cNvPr id="66" name="Group 65">
            <a:extLst>
              <a:ext uri="{FF2B5EF4-FFF2-40B4-BE49-F238E27FC236}">
                <a16:creationId xmlns:a16="http://schemas.microsoft.com/office/drawing/2014/main" id="{60AAB240-0998-657A-C576-28EB3ED9C3D3}"/>
              </a:ext>
            </a:extLst>
          </p:cNvPr>
          <p:cNvGrpSpPr/>
          <p:nvPr/>
        </p:nvGrpSpPr>
        <p:grpSpPr>
          <a:xfrm>
            <a:off x="451077" y="4647480"/>
            <a:ext cx="3651560" cy="897576"/>
            <a:chOff x="448734" y="2494392"/>
            <a:chExt cx="3635734" cy="897576"/>
          </a:xfrm>
        </p:grpSpPr>
        <p:sp>
          <p:nvSpPr>
            <p:cNvPr id="67" name="Rectangle 66">
              <a:extLst>
                <a:ext uri="{FF2B5EF4-FFF2-40B4-BE49-F238E27FC236}">
                  <a16:creationId xmlns:a16="http://schemas.microsoft.com/office/drawing/2014/main" id="{21958FE7-CAAB-5DCA-73A5-9C5484A65A85}"/>
                </a:ext>
              </a:extLst>
            </p:cNvPr>
            <p:cNvSpPr/>
            <p:nvPr/>
          </p:nvSpPr>
          <p:spPr>
            <a:xfrm>
              <a:off x="448734" y="2494392"/>
              <a:ext cx="3635734" cy="8975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8" name="Rectangle 67">
              <a:extLst>
                <a:ext uri="{FF2B5EF4-FFF2-40B4-BE49-F238E27FC236}">
                  <a16:creationId xmlns:a16="http://schemas.microsoft.com/office/drawing/2014/main" id="{E34D6833-E7FA-DB61-EBD0-6EC8CB1601B2}"/>
                </a:ext>
              </a:extLst>
            </p:cNvPr>
            <p:cNvSpPr/>
            <p:nvPr/>
          </p:nvSpPr>
          <p:spPr>
            <a:xfrm>
              <a:off x="1630549" y="2634289"/>
              <a:ext cx="1899261" cy="710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1000"/>
                </a:spcBef>
              </a:pPr>
              <a:r>
                <a:rPr lang="en-NZ" sz="1200" dirty="0">
                  <a:solidFill>
                    <a:schemeClr val="tx1"/>
                  </a:solidFill>
                  <a:cs typeface="Arial" panose="020B0604020202020204" pitchFamily="34" charset="0"/>
                </a:rPr>
                <a:t>…of Māori workers are aware of bullying affecting others in their workplace in the last 5 years.</a:t>
              </a:r>
            </a:p>
          </p:txBody>
        </p:sp>
        <p:sp>
          <p:nvSpPr>
            <p:cNvPr id="69" name="Text Placeholder 2">
              <a:extLst>
                <a:ext uri="{FF2B5EF4-FFF2-40B4-BE49-F238E27FC236}">
                  <a16:creationId xmlns:a16="http://schemas.microsoft.com/office/drawing/2014/main" id="{3C13B3E0-6215-7800-FE3A-FAFCF5C89DB3}"/>
                </a:ext>
              </a:extLst>
            </p:cNvPr>
            <p:cNvSpPr txBox="1">
              <a:spLocks/>
            </p:cNvSpPr>
            <p:nvPr/>
          </p:nvSpPr>
          <p:spPr>
            <a:xfrm>
              <a:off x="616738" y="2668335"/>
              <a:ext cx="1054664" cy="54462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NZ" sz="4000" b="1" dirty="0">
                  <a:solidFill>
                    <a:schemeClr val="accent2">
                      <a:lumMod val="50000"/>
                    </a:schemeClr>
                  </a:solidFill>
                  <a:latin typeface="+mj-lt"/>
                  <a:cs typeface="Calibri" panose="020F0502020204030204" pitchFamily="34" charset="0"/>
                </a:rPr>
                <a:t>53</a:t>
              </a:r>
              <a:r>
                <a:rPr lang="en-NZ" sz="1400" b="1" dirty="0">
                  <a:solidFill>
                    <a:schemeClr val="accent2">
                      <a:lumMod val="50000"/>
                    </a:schemeClr>
                  </a:solidFill>
                  <a:latin typeface="+mj-lt"/>
                  <a:cs typeface="Calibri" panose="020F0502020204030204" pitchFamily="34" charset="0"/>
                </a:rPr>
                <a:t>%</a:t>
              </a:r>
              <a:r>
                <a:rPr lang="en-NZ" sz="2400" b="1" dirty="0">
                  <a:solidFill>
                    <a:schemeClr val="accent2">
                      <a:lumMod val="50000"/>
                    </a:schemeClr>
                  </a:solidFill>
                  <a:latin typeface="+mj-lt"/>
                  <a:cs typeface="Calibri" panose="020F0502020204030204" pitchFamily="34" charset="0"/>
                </a:rPr>
                <a:t> </a:t>
              </a:r>
              <a:endParaRPr lang="en-NZ" sz="2400" dirty="0">
                <a:solidFill>
                  <a:schemeClr val="accent2">
                    <a:lumMod val="50000"/>
                  </a:schemeClr>
                </a:solidFill>
                <a:latin typeface="+mj-lt"/>
                <a:cs typeface="Calibri" panose="020F0502020204030204" pitchFamily="34" charset="0"/>
              </a:endParaRPr>
            </a:p>
          </p:txBody>
        </p:sp>
      </p:grpSp>
      <p:sp>
        <p:nvSpPr>
          <p:cNvPr id="71" name="Title 3">
            <a:extLst>
              <a:ext uri="{FF2B5EF4-FFF2-40B4-BE49-F238E27FC236}">
                <a16:creationId xmlns:a16="http://schemas.microsoft.com/office/drawing/2014/main" id="{8F6DB4E6-85C5-26C7-C026-9B282E7DE370}"/>
              </a:ext>
            </a:extLst>
          </p:cNvPr>
          <p:cNvSpPr txBox="1">
            <a:spLocks/>
          </p:cNvSpPr>
          <p:nvPr/>
        </p:nvSpPr>
        <p:spPr>
          <a:xfrm>
            <a:off x="360000" y="324848"/>
            <a:ext cx="9462957" cy="1109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pPr>
              <a:spcBef>
                <a:spcPts val="1000"/>
              </a:spcBef>
            </a:pPr>
            <a:r>
              <a:rPr lang="en-NZ" sz="1600" dirty="0">
                <a:latin typeface="+mn-lt"/>
                <a:ea typeface="+mn-ea"/>
                <a:cs typeface="Arial" panose="020B0604020202020204" pitchFamily="34" charset="0"/>
              </a:rPr>
              <a:t>One in five (22%) Māori workers have been bullied in the last 12 months, whilst nearly half (49%) report having been bullied in the workplace during their lifetime. </a:t>
            </a:r>
          </a:p>
        </p:txBody>
      </p:sp>
      <p:sp>
        <p:nvSpPr>
          <p:cNvPr id="74" name="Rectangle 73">
            <a:extLst>
              <a:ext uri="{FF2B5EF4-FFF2-40B4-BE49-F238E27FC236}">
                <a16:creationId xmlns:a16="http://schemas.microsoft.com/office/drawing/2014/main" id="{FF8A0AC5-8DE3-C78A-F75D-BD89DA70B121}"/>
              </a:ext>
            </a:extLst>
          </p:cNvPr>
          <p:cNvSpPr/>
          <p:nvPr/>
        </p:nvSpPr>
        <p:spPr>
          <a:xfrm>
            <a:off x="448734" y="1507140"/>
            <a:ext cx="3926376" cy="307777"/>
          </a:xfrm>
          <a:prstGeom prst="rect">
            <a:avLst/>
          </a:prstGeom>
        </p:spPr>
        <p:txBody>
          <a:bodyPr wrap="square">
            <a:spAutoFit/>
          </a:bodyPr>
          <a:lstStyle/>
          <a:p>
            <a:pPr>
              <a:spcAft>
                <a:spcPts val="800"/>
              </a:spcAft>
            </a:pPr>
            <a:r>
              <a:rPr lang="en-NZ" sz="1400" b="1"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PREVALENCE RATES</a:t>
            </a:r>
            <a:endParaRPr lang="en-NZ" sz="1400" dirty="0">
              <a:solidFill>
                <a:schemeClr val="tx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9E01D7F9-8A92-8917-2FE5-B11013ED6BFA}"/>
              </a:ext>
            </a:extLst>
          </p:cNvPr>
          <p:cNvSpPr txBox="1"/>
          <p:nvPr/>
        </p:nvSpPr>
        <p:spPr>
          <a:xfrm>
            <a:off x="4825963" y="2732701"/>
            <a:ext cx="7200000" cy="2123658"/>
          </a:xfrm>
          <a:prstGeom prst="rect">
            <a:avLst/>
          </a:prstGeom>
          <a:noFill/>
        </p:spPr>
        <p:txBody>
          <a:bodyPr wrap="square">
            <a:spAutoFit/>
          </a:bodyPr>
          <a:lstStyle/>
          <a:p>
            <a:r>
              <a:rPr lang="en-NZ" sz="1200" i="1" dirty="0"/>
              <a:t>“I was physically assaulted, ignored and made fun of while training in the construction industry. I was told “get over it” [and] “all apprentices are treated like that.”</a:t>
            </a:r>
          </a:p>
          <a:p>
            <a:r>
              <a:rPr lang="en-NZ" sz="1200" dirty="0"/>
              <a:t>- </a:t>
            </a:r>
            <a:r>
              <a:rPr lang="en-NZ" sz="1200" dirty="0">
                <a:latin typeface="+mn-lt"/>
                <a:ea typeface="+mn-ea"/>
                <a:cs typeface="Arial" panose="020B0604020202020204" pitchFamily="34" charset="0"/>
              </a:rPr>
              <a:t>Māori m</a:t>
            </a:r>
            <a:r>
              <a:rPr lang="en-NZ" sz="1200" dirty="0"/>
              <a:t>ale who was working in the construction sector</a:t>
            </a:r>
          </a:p>
          <a:p>
            <a:endParaRPr lang="en-NZ" sz="1200" dirty="0"/>
          </a:p>
          <a:p>
            <a:r>
              <a:rPr lang="en-NZ" sz="1200" i="1" dirty="0"/>
              <a:t>“I was given the role of forklift driver until the bully got her correct license, I was casual staff at the time, this person was continually loud - screaming, shouting, yelling, constantly angry for no obvious reason. She would try to sabotage me while driving, for example, throwing pallets behind the forklift when she thought I couldn't see her, trying to cause accidents. This behaviour kept me on my toes constantly I just tried to ignore her. I resigned earlier than I needed to - the negative energy was too much.”</a:t>
            </a:r>
            <a:br>
              <a:rPr lang="en-NZ" sz="1200" dirty="0"/>
            </a:br>
            <a:r>
              <a:rPr lang="en-NZ" sz="1200" dirty="0"/>
              <a:t>- </a:t>
            </a:r>
            <a:r>
              <a:rPr lang="en-NZ" sz="1200" dirty="0">
                <a:latin typeface="+mn-lt"/>
                <a:ea typeface="+mn-ea"/>
                <a:cs typeface="Arial" panose="020B0604020202020204" pitchFamily="34" charset="0"/>
              </a:rPr>
              <a:t>Māori m</a:t>
            </a:r>
            <a:r>
              <a:rPr lang="en-NZ" sz="1200" dirty="0"/>
              <a:t>ale who was working in the manufacturing sector</a:t>
            </a:r>
          </a:p>
          <a:p>
            <a:endParaRPr lang="en-NZ" sz="1200" dirty="0"/>
          </a:p>
        </p:txBody>
      </p:sp>
      <p:cxnSp>
        <p:nvCxnSpPr>
          <p:cNvPr id="40" name="Straight Connector 39">
            <a:extLst>
              <a:ext uri="{FF2B5EF4-FFF2-40B4-BE49-F238E27FC236}">
                <a16:creationId xmlns:a16="http://schemas.microsoft.com/office/drawing/2014/main" id="{6C0597DC-E497-92EB-0D49-49C11959C03E}"/>
              </a:ext>
            </a:extLst>
          </p:cNvPr>
          <p:cNvCxnSpPr>
            <a:cxnSpLocks/>
          </p:cNvCxnSpPr>
          <p:nvPr/>
        </p:nvCxnSpPr>
        <p:spPr>
          <a:xfrm>
            <a:off x="4211847" y="2298940"/>
            <a:ext cx="7814116"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335172A-D760-B1E1-61AA-75F5A86A395F}"/>
              </a:ext>
            </a:extLst>
          </p:cNvPr>
          <p:cNvSpPr/>
          <p:nvPr/>
        </p:nvSpPr>
        <p:spPr>
          <a:xfrm>
            <a:off x="7872822" y="2068278"/>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Freeform 25">
            <a:extLst>
              <a:ext uri="{FF2B5EF4-FFF2-40B4-BE49-F238E27FC236}">
                <a16:creationId xmlns:a16="http://schemas.microsoft.com/office/drawing/2014/main" id="{B27C1F43-ED86-5B18-D56D-1DADF46A34C9}"/>
              </a:ext>
            </a:extLst>
          </p:cNvPr>
          <p:cNvSpPr>
            <a:spLocks noEditPoints="1"/>
          </p:cNvSpPr>
          <p:nvPr/>
        </p:nvSpPr>
        <p:spPr bwMode="auto">
          <a:xfrm flipH="1" flipV="1">
            <a:off x="7961161" y="2177649"/>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24" name="Title 1">
            <a:extLst>
              <a:ext uri="{FF2B5EF4-FFF2-40B4-BE49-F238E27FC236}">
                <a16:creationId xmlns:a16="http://schemas.microsoft.com/office/drawing/2014/main" id="{7CA89E04-8B2A-C2BB-EDB4-76B031174AAD}"/>
              </a:ext>
            </a:extLst>
          </p:cNvPr>
          <p:cNvSpPr>
            <a:spLocks noGrp="1"/>
          </p:cNvSpPr>
          <p:nvPr>
            <p:ph type="ctrTitle"/>
          </p:nvPr>
        </p:nvSpPr>
        <p:spPr>
          <a:xfrm>
            <a:off x="360000" y="180000"/>
            <a:ext cx="9944890" cy="369332"/>
          </a:xfrm>
        </p:spPr>
        <p:txBody>
          <a:bodyPr/>
          <a:lstStyle/>
          <a:p>
            <a:r>
              <a:rPr lang="en-NZ" sz="1500" dirty="0"/>
              <a:t>SUMMARY OF PREVALENCE OF WORKPLACE BULLYING AMONG MĀORI WORKERS</a:t>
            </a:r>
            <a:endParaRPr lang="en-NZ" sz="1500" spc="0" dirty="0"/>
          </a:p>
        </p:txBody>
      </p:sp>
    </p:spTree>
    <p:extLst>
      <p:ext uri="{BB962C8B-B14F-4D97-AF65-F5344CB8AC3E}">
        <p14:creationId xmlns:p14="http://schemas.microsoft.com/office/powerpoint/2010/main" val="3598101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83792D-ACA9-4748-A1BF-238DC02ECF25}"/>
              </a:ext>
            </a:extLst>
          </p:cNvPr>
          <p:cNvSpPr/>
          <p:nvPr/>
        </p:nvSpPr>
        <p:spPr>
          <a:xfrm>
            <a:off x="452363" y="1620750"/>
            <a:ext cx="5292829" cy="4314058"/>
          </a:xfrm>
          <a:prstGeom prst="rect">
            <a:avLst/>
          </a:prstGeom>
          <a:solidFill>
            <a:srgbClr val="AB9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6FF80930-3C98-44C4-9DBC-3D5D828E5FFF}"/>
              </a:ext>
            </a:extLst>
          </p:cNvPr>
          <p:cNvSpPr/>
          <p:nvPr/>
        </p:nvSpPr>
        <p:spPr>
          <a:xfrm>
            <a:off x="595015" y="1965264"/>
            <a:ext cx="5003528" cy="3838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1DE68EF6-4290-4C57-B345-474ACFD45293}"/>
              </a:ext>
            </a:extLst>
          </p:cNvPr>
          <p:cNvSpPr>
            <a:spLocks noGrp="1"/>
          </p:cNvSpPr>
          <p:nvPr>
            <p:ph type="ctrTitle"/>
          </p:nvPr>
        </p:nvSpPr>
        <p:spPr>
          <a:xfrm>
            <a:off x="360000" y="180000"/>
            <a:ext cx="10420295" cy="1109304"/>
          </a:xfrm>
        </p:spPr>
        <p:txBody>
          <a:bodyPr anchor="ctr"/>
          <a:lstStyle/>
          <a:p>
            <a:pPr>
              <a:spcBef>
                <a:spcPts val="1000"/>
              </a:spcBef>
            </a:pPr>
            <a:r>
              <a:rPr lang="en-US" sz="1600" dirty="0">
                <a:latin typeface="+mn-lt"/>
                <a:ea typeface="+mn-ea"/>
                <a:cs typeface="Arial" panose="020B0604020202020204" pitchFamily="34" charset="0"/>
              </a:rPr>
              <a:t>The impact of workplace harassment and bullying on Māori workers is far-reaching and ongoing.</a:t>
            </a:r>
            <a:endParaRPr lang="en-NZ" sz="1600" dirty="0">
              <a:latin typeface="+mn-lt"/>
              <a:ea typeface="+mn-ea"/>
              <a:cs typeface="Arial" panose="020B0604020202020204" pitchFamily="34" charset="0"/>
            </a:endParaRPr>
          </a:p>
        </p:txBody>
      </p:sp>
      <p:sp>
        <p:nvSpPr>
          <p:cNvPr id="8" name="Rectangle 7">
            <a:extLst>
              <a:ext uri="{FF2B5EF4-FFF2-40B4-BE49-F238E27FC236}">
                <a16:creationId xmlns:a16="http://schemas.microsoft.com/office/drawing/2014/main" id="{27EE0D8D-C8F7-4EB3-901C-0D10B6169779}"/>
              </a:ext>
            </a:extLst>
          </p:cNvPr>
          <p:cNvSpPr/>
          <p:nvPr/>
        </p:nvSpPr>
        <p:spPr>
          <a:xfrm>
            <a:off x="498198" y="1698564"/>
            <a:ext cx="3926376" cy="307777"/>
          </a:xfrm>
          <a:prstGeom prst="rect">
            <a:avLst/>
          </a:prstGeom>
        </p:spPr>
        <p:txBody>
          <a:bodyPr wrap="square">
            <a:spAutoFit/>
          </a:bodyPr>
          <a:lstStyle/>
          <a:p>
            <a:pPr>
              <a:spcAft>
                <a:spcPts val="800"/>
              </a:spcAft>
            </a:pPr>
            <a:r>
              <a:rPr lang="en-NZ" sz="1400" b="1" dirty="0">
                <a:solidFill>
                  <a:srgbClr val="AB9E3B"/>
                </a:solidFill>
                <a:latin typeface="Calibri" panose="020F0502020204030204" pitchFamily="34" charset="0"/>
                <a:ea typeface="Calibri" panose="020F0502020204030204" pitchFamily="34" charset="0"/>
                <a:cs typeface="Times New Roman" panose="02020603050405020304" pitchFamily="18" charset="0"/>
              </a:rPr>
              <a:t>IMPACTS</a:t>
            </a:r>
            <a:endParaRPr lang="en-NZ" sz="1400" dirty="0">
              <a:solidFill>
                <a:srgbClr val="AB9E3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82423FF-DD87-4D20-87A4-70B17E0EEEA2}"/>
              </a:ext>
            </a:extLst>
          </p:cNvPr>
          <p:cNvSpPr/>
          <p:nvPr/>
        </p:nvSpPr>
        <p:spPr>
          <a:xfrm>
            <a:off x="649355" y="1990148"/>
            <a:ext cx="5003527" cy="3838358"/>
          </a:xfrm>
          <a:prstGeom prst="rect">
            <a:avLst/>
          </a:prstGeom>
        </p:spPr>
        <p:txBody>
          <a:bodyPr wrap="square">
            <a:spAutoFit/>
          </a:bodyPr>
          <a:lstStyle/>
          <a:p>
            <a:pPr marL="342900" lvl="0" indent="-342900">
              <a:lnSpc>
                <a:spcPct val="107000"/>
              </a:lnSpc>
              <a:buFont typeface="Symbol" panose="05050102010706020507" pitchFamily="18" charset="2"/>
              <a:buChar char=""/>
            </a:pPr>
            <a:r>
              <a:rPr lang="en-NZ" sz="1200" dirty="0">
                <a:solidFill>
                  <a:srgbClr val="333333"/>
                </a:solidFill>
                <a:latin typeface="Calibri Light"/>
                <a:cs typeface="Times New Roman" panose="02020603050405020304" pitchFamily="18" charset="0"/>
              </a:rPr>
              <a:t>88% of Māori workers who have experienced harassment or bullying have been negatively impacted by the experience.  The impact is large or extreme for nearly a third (32%) of these workers.</a:t>
            </a:r>
          </a:p>
          <a:p>
            <a:pPr marL="342900" lvl="0" indent="-342900">
              <a:lnSpc>
                <a:spcPct val="107000"/>
              </a:lnSpc>
              <a:buFont typeface="Symbol" panose="05050102010706020507" pitchFamily="18" charset="2"/>
              <a:buChar char=""/>
            </a:pPr>
            <a:endParaRPr lang="en-NZ" sz="1200" dirty="0">
              <a:solidFill>
                <a:srgbClr val="333333"/>
              </a:solidFill>
              <a:latin typeface="Calibri Light"/>
              <a:cs typeface="Times New Roman" panose="02020603050405020304" pitchFamily="18" charset="0"/>
            </a:endParaRPr>
          </a:p>
          <a:p>
            <a:pPr marL="342900" lvl="0" indent="-342900">
              <a:lnSpc>
                <a:spcPct val="107000"/>
              </a:lnSpc>
              <a:buFont typeface="Symbol" panose="05050102010706020507" pitchFamily="18" charset="2"/>
              <a:buChar char=""/>
            </a:pPr>
            <a:r>
              <a:rPr lang="en-NZ" sz="1200" dirty="0">
                <a:solidFill>
                  <a:srgbClr val="333333"/>
                </a:solidFill>
                <a:latin typeface="Calibri Light"/>
                <a:cs typeface="Times New Roman" panose="02020603050405020304" pitchFamily="18" charset="0"/>
              </a:rPr>
              <a:t>The impact of workplace harassment and bullying causes many to feel disrespected (63%), uncomfortable (59%), angry (55%), anxious (44%), and frustrated (42%).</a:t>
            </a:r>
          </a:p>
          <a:p>
            <a:pPr marL="342900" lvl="0" indent="-342900">
              <a:lnSpc>
                <a:spcPct val="107000"/>
              </a:lnSpc>
              <a:buFont typeface="Symbol" panose="05050102010706020507" pitchFamily="18" charset="2"/>
              <a:buChar char=""/>
            </a:pPr>
            <a:endParaRPr lang="en-NZ" sz="1200" dirty="0">
              <a:solidFill>
                <a:srgbClr val="333333"/>
              </a:solidFill>
              <a:latin typeface="Calibri Light"/>
              <a:cs typeface="Times New Roman" panose="02020603050405020304" pitchFamily="18" charset="0"/>
            </a:endParaRPr>
          </a:p>
          <a:p>
            <a:pPr marL="342900" lvl="0" indent="-342900">
              <a:lnSpc>
                <a:spcPct val="107000"/>
              </a:lnSpc>
              <a:buFont typeface="Symbol" panose="05050102010706020507" pitchFamily="18" charset="2"/>
              <a:buChar char=""/>
            </a:pPr>
            <a:r>
              <a:rPr lang="en-NZ" sz="1200" dirty="0">
                <a:solidFill>
                  <a:srgbClr val="333333"/>
                </a:solidFill>
                <a:latin typeface="Calibri Light"/>
                <a:cs typeface="Times New Roman" panose="02020603050405020304" pitchFamily="18" charset="0"/>
              </a:rPr>
              <a:t>The most common immediate impacts of harassment and bullying are a worsening of mental or physical health (69%), direct impacts on a person’s job or career (53%), and a loss of self-confidence (49%).</a:t>
            </a:r>
          </a:p>
          <a:p>
            <a:pPr lvl="0">
              <a:lnSpc>
                <a:spcPct val="107000"/>
              </a:lnSpc>
            </a:pPr>
            <a:endParaRPr lang="en-NZ" sz="1200" dirty="0">
              <a:solidFill>
                <a:srgbClr val="333333"/>
              </a:solidFill>
              <a:latin typeface="Calibri Light"/>
              <a:cs typeface="Times New Roman" panose="02020603050405020304" pitchFamily="18" charset="0"/>
            </a:endParaRPr>
          </a:p>
          <a:p>
            <a:pPr marL="342900" lvl="0" indent="-342900">
              <a:lnSpc>
                <a:spcPct val="107000"/>
              </a:lnSpc>
              <a:buFont typeface="Symbol" panose="05050102010706020507" pitchFamily="18" charset="2"/>
              <a:buChar char=""/>
            </a:pPr>
            <a:r>
              <a:rPr lang="en-NZ" sz="1200" dirty="0">
                <a:solidFill>
                  <a:srgbClr val="333333"/>
                </a:solidFill>
                <a:latin typeface="Calibri Light"/>
                <a:cs typeface="Times New Roman" panose="02020603050405020304" pitchFamily="18" charset="0"/>
              </a:rPr>
              <a:t>Nearly two thirds (64%) suffer from ongoing negative impacts of the harassment or bullying. This increases to 88% for those who the bullying/harassment had a large or extreme impact. </a:t>
            </a:r>
          </a:p>
          <a:p>
            <a:pPr marL="342900" lvl="0" indent="-342900">
              <a:buFont typeface="Symbol" panose="05050102010706020507" pitchFamily="18" charset="2"/>
              <a:buChar char=""/>
            </a:pPr>
            <a:endParaRPr lang="en-NZ" sz="1200" dirty="0">
              <a:solidFill>
                <a:srgbClr val="333333"/>
              </a:solidFill>
              <a:latin typeface="Calibri Ligh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NZ" sz="1200" dirty="0">
                <a:solidFill>
                  <a:srgbClr val="333333"/>
                </a:solidFill>
                <a:latin typeface="Calibri Light"/>
                <a:cs typeface="Times New Roman" panose="02020603050405020304" pitchFamily="18" charset="0"/>
              </a:rPr>
              <a:t>Two thirds (67%) were not subject to any unrelated life circumstances (e.g. existing mental health issues) that may have made the bullying/harassment more difficult to cope with.</a:t>
            </a:r>
          </a:p>
        </p:txBody>
      </p:sp>
      <p:sp>
        <p:nvSpPr>
          <p:cNvPr id="23" name="TextBox 22">
            <a:extLst>
              <a:ext uri="{FF2B5EF4-FFF2-40B4-BE49-F238E27FC236}">
                <a16:creationId xmlns:a16="http://schemas.microsoft.com/office/drawing/2014/main" id="{FBE139DC-D4A8-B029-8141-057DFAAF612E}"/>
              </a:ext>
            </a:extLst>
          </p:cNvPr>
          <p:cNvSpPr txBox="1"/>
          <p:nvPr/>
        </p:nvSpPr>
        <p:spPr>
          <a:xfrm>
            <a:off x="5887844" y="1954631"/>
            <a:ext cx="6184123" cy="4154984"/>
          </a:xfrm>
          <a:prstGeom prst="rect">
            <a:avLst/>
          </a:prstGeom>
          <a:noFill/>
        </p:spPr>
        <p:txBody>
          <a:bodyPr wrap="square">
            <a:spAutoFit/>
          </a:bodyPr>
          <a:lstStyle/>
          <a:p>
            <a:r>
              <a:rPr lang="en-NZ" sz="1200" i="1" dirty="0"/>
              <a:t>"There have been multiple incidences but the hardest one was being bullied by my manager... She singled me out and told me off for things others were doing.</a:t>
            </a:r>
            <a:r>
              <a:rPr lang="en-NZ" sz="1200" i="1" u="sng" dirty="0"/>
              <a:t> I was going through a depressive episode at the time</a:t>
            </a:r>
            <a:r>
              <a:rPr lang="en-NZ" sz="1200" i="1" dirty="0"/>
              <a:t> and wasn't really talking to many people (I’m normally bubbly) and she said I was ignoring her. I told her I was depressed and wasn't talking to many people. She said I was using that as an excuse. I told her I was going home as I was too upset to work... I got in major trouble for "leaving without permission.“”</a:t>
            </a:r>
            <a:br>
              <a:rPr lang="en-NZ" sz="1200" dirty="0"/>
            </a:br>
            <a:r>
              <a:rPr lang="en-NZ" sz="1200" dirty="0"/>
              <a:t>- </a:t>
            </a:r>
            <a:r>
              <a:rPr lang="en-NZ" sz="1200" dirty="0">
                <a:latin typeface="+mn-lt"/>
                <a:ea typeface="+mn-ea"/>
                <a:cs typeface="Arial" panose="020B0604020202020204" pitchFamily="34" charset="0"/>
              </a:rPr>
              <a:t>Māori f</a:t>
            </a:r>
            <a:r>
              <a:rPr lang="en-NZ" sz="1200" dirty="0"/>
              <a:t>emale who was working in the health care and social assistance sector</a:t>
            </a:r>
          </a:p>
          <a:p>
            <a:endParaRPr lang="en-NZ" sz="1200" dirty="0"/>
          </a:p>
          <a:p>
            <a:r>
              <a:rPr lang="en-NZ" sz="1200" i="1" dirty="0"/>
              <a:t>“With other colleagues who I meet via networking meetings… I feel I don't have any power to counter their racism/prejudice… At the time, </a:t>
            </a:r>
            <a:r>
              <a:rPr lang="en-NZ" sz="1200" i="1" u="sng" dirty="0"/>
              <a:t>I was so ashamed and frustrated </a:t>
            </a:r>
            <a:r>
              <a:rPr lang="en-NZ" sz="1200" i="1" dirty="0"/>
              <a:t>that I left the meeting in tears. I wish I felt powerful in the face of racism/prejudice, however after a lifetime of having this experience, from a family where you "keep the peace" especially in regards to Pakeha, I have to fight that ingrained insecurity.”</a:t>
            </a:r>
          </a:p>
          <a:p>
            <a:r>
              <a:rPr lang="en-NZ" sz="1200" dirty="0"/>
              <a:t>- </a:t>
            </a:r>
            <a:r>
              <a:rPr lang="en-NZ" sz="1200" dirty="0">
                <a:latin typeface="+mn-lt"/>
                <a:ea typeface="+mn-ea"/>
                <a:cs typeface="Arial" panose="020B0604020202020204" pitchFamily="34" charset="0"/>
              </a:rPr>
              <a:t>Māori </a:t>
            </a:r>
            <a:r>
              <a:rPr lang="en-NZ" sz="1200" dirty="0">
                <a:cs typeface="Arial" panose="020B0604020202020204" pitchFamily="34" charset="0"/>
              </a:rPr>
              <a:t>f</a:t>
            </a:r>
            <a:r>
              <a:rPr lang="en-NZ" sz="1200" dirty="0"/>
              <a:t>emale who was working in the health care and social assistance sector</a:t>
            </a:r>
          </a:p>
          <a:p>
            <a:pPr marL="171450" indent="-171450">
              <a:buFontTx/>
              <a:buChar char="-"/>
            </a:pPr>
            <a:endParaRPr lang="en-NZ" sz="1200" dirty="0"/>
          </a:p>
          <a:p>
            <a:r>
              <a:rPr lang="en-NZ" sz="1200" i="1" dirty="0">
                <a:solidFill>
                  <a:srgbClr val="333333"/>
                </a:solidFill>
              </a:rPr>
              <a:t>“[I had] </a:t>
            </a:r>
            <a:r>
              <a:rPr lang="en-NZ" sz="1200" i="1" u="sng" dirty="0">
                <a:solidFill>
                  <a:srgbClr val="333333"/>
                </a:solidFill>
              </a:rPr>
              <a:t>s</a:t>
            </a:r>
            <a:r>
              <a:rPr lang="en-NZ" sz="1200" b="0" i="1" u="sng" strike="noStrike" dirty="0">
                <a:solidFill>
                  <a:srgbClr val="333333"/>
                </a:solidFill>
                <a:effectLst/>
              </a:rPr>
              <a:t>ignificantly lowered self-esteem </a:t>
            </a:r>
            <a:r>
              <a:rPr lang="en-NZ" sz="1200" b="0" i="1" u="none" strike="noStrike" dirty="0">
                <a:solidFill>
                  <a:srgbClr val="333333"/>
                </a:solidFill>
                <a:effectLst/>
              </a:rPr>
              <a:t>and I became </a:t>
            </a:r>
            <a:r>
              <a:rPr lang="en-NZ" sz="1200" b="0" i="1" u="sng" strike="noStrike" dirty="0">
                <a:solidFill>
                  <a:srgbClr val="333333"/>
                </a:solidFill>
                <a:effectLst/>
              </a:rPr>
              <a:t>severely depressed </a:t>
            </a:r>
            <a:r>
              <a:rPr lang="en-NZ" sz="1200" b="0" i="1" u="none" strike="noStrike" dirty="0">
                <a:solidFill>
                  <a:srgbClr val="333333"/>
                </a:solidFill>
                <a:effectLst/>
              </a:rPr>
              <a:t>with 3 months off.”</a:t>
            </a:r>
          </a:p>
          <a:p>
            <a:r>
              <a:rPr lang="en-NZ" sz="1200" dirty="0">
                <a:solidFill>
                  <a:srgbClr val="333333"/>
                </a:solidFill>
              </a:rPr>
              <a:t>- </a:t>
            </a:r>
            <a:r>
              <a:rPr lang="en-NZ" sz="1200" dirty="0">
                <a:latin typeface="+mn-lt"/>
                <a:ea typeface="+mn-ea"/>
                <a:cs typeface="Arial" panose="020B0604020202020204" pitchFamily="34" charset="0"/>
              </a:rPr>
              <a:t>Māori </a:t>
            </a:r>
            <a:r>
              <a:rPr lang="en-NZ" sz="1200" dirty="0">
                <a:solidFill>
                  <a:srgbClr val="333333"/>
                </a:solidFill>
                <a:latin typeface="+mn-lt"/>
                <a:ea typeface="+mn-ea"/>
                <a:cs typeface="Arial" panose="020B0604020202020204" pitchFamily="34" charset="0"/>
              </a:rPr>
              <a:t>f</a:t>
            </a:r>
            <a:r>
              <a:rPr lang="en-NZ" sz="1200" dirty="0">
                <a:solidFill>
                  <a:srgbClr val="333333"/>
                </a:solidFill>
              </a:rPr>
              <a:t>emale </a:t>
            </a:r>
            <a:r>
              <a:rPr lang="en-NZ" sz="1200" dirty="0"/>
              <a:t>who was </a:t>
            </a:r>
            <a:r>
              <a:rPr lang="en-NZ" sz="1200" dirty="0">
                <a:solidFill>
                  <a:srgbClr val="333333"/>
                </a:solidFill>
              </a:rPr>
              <a:t>working in the e</a:t>
            </a:r>
            <a:r>
              <a:rPr lang="en-NZ" sz="1200" b="0" i="0" u="none" strike="noStrike" dirty="0">
                <a:solidFill>
                  <a:srgbClr val="333333"/>
                </a:solidFill>
                <a:effectLst/>
              </a:rPr>
              <a:t>ducation and training</a:t>
            </a:r>
            <a:r>
              <a:rPr lang="en-NZ" sz="1200" dirty="0">
                <a:solidFill>
                  <a:srgbClr val="333333"/>
                </a:solidFill>
              </a:rPr>
              <a:t> sector</a:t>
            </a:r>
            <a:endParaRPr lang="en-NZ" sz="1200" b="0" i="0" u="none" strike="noStrike" dirty="0">
              <a:solidFill>
                <a:srgbClr val="333333"/>
              </a:solidFill>
              <a:effectLst/>
            </a:endParaRPr>
          </a:p>
          <a:p>
            <a:pPr marL="171450" indent="-171450">
              <a:buFontTx/>
              <a:buChar char="-"/>
            </a:pPr>
            <a:endParaRPr lang="en-NZ" sz="1200" dirty="0">
              <a:solidFill>
                <a:srgbClr val="000000"/>
              </a:solidFill>
            </a:endParaRPr>
          </a:p>
          <a:p>
            <a:r>
              <a:rPr lang="en-NZ" sz="1200" i="1" dirty="0"/>
              <a:t>“My experience was being ganged up on, shouted at, feeling physically, mentally, emotionally and spiritually unsafe. </a:t>
            </a:r>
            <a:r>
              <a:rPr lang="en-NZ" sz="1200" i="1" u="sng" dirty="0"/>
              <a:t>[I felt] physically sick, wanting to vomit, not wanting to get up and go to work. [I also felt] diminished, invalidated, and unsupported</a:t>
            </a:r>
            <a:r>
              <a:rPr lang="en-NZ" sz="1200" i="1" dirty="0"/>
              <a:t>.”</a:t>
            </a:r>
            <a:br>
              <a:rPr lang="en-NZ" sz="1200" dirty="0"/>
            </a:br>
            <a:r>
              <a:rPr lang="en-NZ" sz="1200" dirty="0"/>
              <a:t>- </a:t>
            </a:r>
            <a:r>
              <a:rPr lang="en-NZ" sz="1200" dirty="0">
                <a:latin typeface="+mn-lt"/>
                <a:ea typeface="+mn-ea"/>
                <a:cs typeface="Arial" panose="020B0604020202020204" pitchFamily="34" charset="0"/>
              </a:rPr>
              <a:t>Māori f</a:t>
            </a:r>
            <a:r>
              <a:rPr lang="en-NZ" sz="1200" dirty="0"/>
              <a:t>emale who was working in the administrative and support services sector</a:t>
            </a:r>
          </a:p>
        </p:txBody>
      </p:sp>
      <p:cxnSp>
        <p:nvCxnSpPr>
          <p:cNvPr id="28" name="Straight Connector 27">
            <a:extLst>
              <a:ext uri="{FF2B5EF4-FFF2-40B4-BE49-F238E27FC236}">
                <a16:creationId xmlns:a16="http://schemas.microsoft.com/office/drawing/2014/main" id="{B8448591-1452-125B-A79D-FA5D445E2E40}"/>
              </a:ext>
            </a:extLst>
          </p:cNvPr>
          <p:cNvCxnSpPr>
            <a:cxnSpLocks/>
          </p:cNvCxnSpPr>
          <p:nvPr/>
        </p:nvCxnSpPr>
        <p:spPr>
          <a:xfrm>
            <a:off x="5791027" y="1800978"/>
            <a:ext cx="640097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313ABD8-0CEC-CF00-A17D-F619F9B83CF6}"/>
              </a:ext>
            </a:extLst>
          </p:cNvPr>
          <p:cNvSpPr/>
          <p:nvPr/>
        </p:nvSpPr>
        <p:spPr>
          <a:xfrm>
            <a:off x="8550302" y="1570316"/>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Freeform 25">
            <a:extLst>
              <a:ext uri="{FF2B5EF4-FFF2-40B4-BE49-F238E27FC236}">
                <a16:creationId xmlns:a16="http://schemas.microsoft.com/office/drawing/2014/main" id="{EE44ACA1-9BD8-71EA-125C-A04F67C8D234}"/>
              </a:ext>
            </a:extLst>
          </p:cNvPr>
          <p:cNvSpPr>
            <a:spLocks noEditPoints="1"/>
          </p:cNvSpPr>
          <p:nvPr/>
        </p:nvSpPr>
        <p:spPr bwMode="auto">
          <a:xfrm flipH="1" flipV="1">
            <a:off x="8638641" y="1679687"/>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11" name="Title 1">
            <a:extLst>
              <a:ext uri="{FF2B5EF4-FFF2-40B4-BE49-F238E27FC236}">
                <a16:creationId xmlns:a16="http://schemas.microsoft.com/office/drawing/2014/main" id="{822C0993-6BE6-100B-02DB-65060926238A}"/>
              </a:ext>
            </a:extLst>
          </p:cNvPr>
          <p:cNvSpPr txBox="1">
            <a:spLocks/>
          </p:cNvSpPr>
          <p:nvPr/>
        </p:nvSpPr>
        <p:spPr>
          <a:xfrm>
            <a:off x="360000" y="180000"/>
            <a:ext cx="9944890"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r>
              <a:rPr lang="en-NZ" sz="1500" dirty="0"/>
              <a:t>IMPACTS OF HARASSMENT AND BULLYING</a:t>
            </a:r>
          </a:p>
        </p:txBody>
      </p:sp>
    </p:spTree>
    <p:extLst>
      <p:ext uri="{BB962C8B-B14F-4D97-AF65-F5344CB8AC3E}">
        <p14:creationId xmlns:p14="http://schemas.microsoft.com/office/powerpoint/2010/main" val="1102725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68EF6-4290-4C57-B345-474ACFD45293}"/>
              </a:ext>
            </a:extLst>
          </p:cNvPr>
          <p:cNvSpPr>
            <a:spLocks noGrp="1"/>
          </p:cNvSpPr>
          <p:nvPr>
            <p:ph type="ctrTitle"/>
          </p:nvPr>
        </p:nvSpPr>
        <p:spPr>
          <a:xfrm>
            <a:off x="360000" y="180000"/>
            <a:ext cx="9462957" cy="1109304"/>
          </a:xfrm>
        </p:spPr>
        <p:txBody>
          <a:bodyPr anchor="ctr"/>
          <a:lstStyle/>
          <a:p>
            <a:pPr>
              <a:lnSpc>
                <a:spcPct val="107000"/>
              </a:lnSpc>
              <a:spcAft>
                <a:spcPts val="800"/>
              </a:spcAft>
            </a:pPr>
            <a:r>
              <a:rPr lang="en-NZ" sz="1600" dirty="0">
                <a:latin typeface="+mn-lt"/>
                <a:ea typeface="+mn-ea"/>
                <a:cs typeface="Arial" panose="020B0604020202020204" pitchFamily="34" charset="0"/>
              </a:rPr>
              <a:t>Few Māori engage with formal pathways for addressing workplace harassment and bullying; satisfaction is low among those who do.</a:t>
            </a:r>
          </a:p>
        </p:txBody>
      </p:sp>
      <p:sp>
        <p:nvSpPr>
          <p:cNvPr id="12" name="Rectangle 11">
            <a:extLst>
              <a:ext uri="{FF2B5EF4-FFF2-40B4-BE49-F238E27FC236}">
                <a16:creationId xmlns:a16="http://schemas.microsoft.com/office/drawing/2014/main" id="{F7B4917B-958D-2DE6-C359-A6F6C0E549B0}"/>
              </a:ext>
            </a:extLst>
          </p:cNvPr>
          <p:cNvSpPr/>
          <p:nvPr/>
        </p:nvSpPr>
        <p:spPr>
          <a:xfrm>
            <a:off x="604817" y="208072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Rectangle 12">
            <a:extLst>
              <a:ext uri="{FF2B5EF4-FFF2-40B4-BE49-F238E27FC236}">
                <a16:creationId xmlns:a16="http://schemas.microsoft.com/office/drawing/2014/main" id="{64BE609D-EC4C-33F6-4DDB-FFE68EB43B54}"/>
              </a:ext>
            </a:extLst>
          </p:cNvPr>
          <p:cNvSpPr/>
          <p:nvPr/>
        </p:nvSpPr>
        <p:spPr>
          <a:xfrm>
            <a:off x="453112" y="1620750"/>
            <a:ext cx="5292829" cy="4244341"/>
          </a:xfrm>
          <a:prstGeom prst="rect">
            <a:avLst/>
          </a:prstGeom>
          <a:solidFill>
            <a:srgbClr val="AB9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19">
            <a:extLst>
              <a:ext uri="{FF2B5EF4-FFF2-40B4-BE49-F238E27FC236}">
                <a16:creationId xmlns:a16="http://schemas.microsoft.com/office/drawing/2014/main" id="{AF950331-47AA-7C43-523C-3D676FB0EFB2}"/>
              </a:ext>
            </a:extLst>
          </p:cNvPr>
          <p:cNvSpPr/>
          <p:nvPr/>
        </p:nvSpPr>
        <p:spPr>
          <a:xfrm>
            <a:off x="595764" y="208072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20">
            <a:extLst>
              <a:ext uri="{FF2B5EF4-FFF2-40B4-BE49-F238E27FC236}">
                <a16:creationId xmlns:a16="http://schemas.microsoft.com/office/drawing/2014/main" id="{3C932665-5039-B123-48E8-26F9AFA480D0}"/>
              </a:ext>
            </a:extLst>
          </p:cNvPr>
          <p:cNvSpPr/>
          <p:nvPr/>
        </p:nvSpPr>
        <p:spPr>
          <a:xfrm>
            <a:off x="508000" y="1698564"/>
            <a:ext cx="3926376" cy="307777"/>
          </a:xfrm>
          <a:prstGeom prst="rect">
            <a:avLst/>
          </a:prstGeom>
        </p:spPr>
        <p:txBody>
          <a:bodyPr wrap="square">
            <a:spAutoFit/>
          </a:bodyPr>
          <a:lstStyle/>
          <a:p>
            <a:pPr>
              <a:spcAft>
                <a:spcPts val="800"/>
              </a:spcAft>
            </a:pPr>
            <a:r>
              <a:rPr lang="en-NZ" sz="1400" b="1" dirty="0">
                <a:solidFill>
                  <a:srgbClr val="AB9E3B"/>
                </a:solidFill>
                <a:latin typeface="Calibri" panose="020F0502020204030204" pitchFamily="34" charset="0"/>
                <a:ea typeface="Calibri" panose="020F0502020204030204" pitchFamily="34" charset="0"/>
                <a:cs typeface="Times New Roman" panose="02020603050405020304" pitchFamily="18" charset="0"/>
              </a:rPr>
              <a:t>PATHWAYS OF CARE</a:t>
            </a:r>
          </a:p>
        </p:txBody>
      </p:sp>
      <p:sp>
        <p:nvSpPr>
          <p:cNvPr id="22" name="Rectangle 21">
            <a:extLst>
              <a:ext uri="{FF2B5EF4-FFF2-40B4-BE49-F238E27FC236}">
                <a16:creationId xmlns:a16="http://schemas.microsoft.com/office/drawing/2014/main" id="{3DAC1D17-613E-232D-F2CA-3FC3E9A745A9}"/>
              </a:ext>
            </a:extLst>
          </p:cNvPr>
          <p:cNvSpPr/>
          <p:nvPr/>
        </p:nvSpPr>
        <p:spPr>
          <a:xfrm>
            <a:off x="659158" y="2104448"/>
            <a:ext cx="4871550" cy="3245504"/>
          </a:xfrm>
          <a:prstGeom prst="rect">
            <a:avLst/>
          </a:prstGeom>
        </p:spPr>
        <p:txBody>
          <a:bodyPr wrap="square">
            <a:spAutoFit/>
          </a:bodyPr>
          <a:lstStyle/>
          <a:p>
            <a:pPr marL="342900" lvl="0" indent="-342900">
              <a:lnSpc>
                <a:spcPct val="107000"/>
              </a:lnSpc>
              <a:buFont typeface="Symbol" panose="05050102010706020507" pitchFamily="18" charset="2"/>
              <a:buChar char=""/>
            </a:pPr>
            <a:r>
              <a:rPr lang="en-NZ" sz="1200" dirty="0">
                <a:cs typeface="Times New Roman" panose="02020603050405020304" pitchFamily="18" charset="0"/>
              </a:rPr>
              <a:t>Over a quarter of (27%) Māori workers impacted negatively by harassment or bullying don’t tell anyone about it. When the impact is large or extremely negative, one in seven (14%) do not share it with anyone.</a:t>
            </a:r>
          </a:p>
          <a:p>
            <a:pPr marL="342900" lvl="0" indent="-342900">
              <a:lnSpc>
                <a:spcPct val="107000"/>
              </a:lnSpc>
              <a:buFont typeface="Symbol" panose="05050102010706020507" pitchFamily="18" charset="2"/>
              <a:buChar char=""/>
            </a:pPr>
            <a:endParaRPr lang="en-NZ" sz="1200" dirty="0">
              <a:cs typeface="Times New Roman" panose="02020603050405020304" pitchFamily="18" charset="0"/>
            </a:endParaRPr>
          </a:p>
          <a:p>
            <a:pPr marL="342900" lvl="0" indent="-342900">
              <a:lnSpc>
                <a:spcPct val="107000"/>
              </a:lnSpc>
              <a:buFont typeface="Symbol" panose="05050102010706020507" pitchFamily="18" charset="2"/>
              <a:buChar char=""/>
            </a:pPr>
            <a:r>
              <a:rPr lang="en-NZ" sz="1200" dirty="0">
                <a:cs typeface="Times New Roman" panose="02020603050405020304" pitchFamily="18" charset="0"/>
              </a:rPr>
              <a:t>It is common for Māori workers who have experienced harassment or bullying to seek some sort of support (80%). This tends to be </a:t>
            </a:r>
            <a:r>
              <a:rPr lang="en-NZ" sz="1200" u="sng" dirty="0">
                <a:cs typeface="Times New Roman" panose="02020603050405020304" pitchFamily="18" charset="0"/>
              </a:rPr>
              <a:t>informal</a:t>
            </a:r>
            <a:r>
              <a:rPr lang="en-NZ" sz="1200" dirty="0">
                <a:cs typeface="Times New Roman" panose="02020603050405020304" pitchFamily="18" charset="0"/>
              </a:rPr>
              <a:t> support – most commonly friends or whānau (58%) or work colleagues (42%).</a:t>
            </a:r>
          </a:p>
          <a:p>
            <a:pPr marL="342900" lvl="0" indent="-342900">
              <a:lnSpc>
                <a:spcPct val="107000"/>
              </a:lnSpc>
              <a:buFont typeface="Symbol" panose="05050102010706020507" pitchFamily="18" charset="2"/>
              <a:buChar char=""/>
            </a:pPr>
            <a:endParaRPr lang="en-NZ" sz="1200" dirty="0">
              <a:cs typeface="Times New Roman" panose="02020603050405020304" pitchFamily="18" charset="0"/>
            </a:endParaRPr>
          </a:p>
          <a:p>
            <a:pPr marL="342900" lvl="0" indent="-342900">
              <a:lnSpc>
                <a:spcPct val="107000"/>
              </a:lnSpc>
              <a:buFont typeface="Symbol" panose="05050102010706020507" pitchFamily="18" charset="2"/>
              <a:buChar char=""/>
            </a:pPr>
            <a:r>
              <a:rPr lang="en-NZ" sz="1200" dirty="0">
                <a:cs typeface="Times New Roman" panose="02020603050405020304" pitchFamily="18" charset="0"/>
              </a:rPr>
              <a:t>Just over a quarter (26%) of Māori workers who experience harassment or bullying raise a formal complaint.</a:t>
            </a:r>
          </a:p>
          <a:p>
            <a:pPr marL="342900" lvl="0" indent="-342900">
              <a:lnSpc>
                <a:spcPct val="107000"/>
              </a:lnSpc>
              <a:buFont typeface="Symbol" panose="05050102010706020507" pitchFamily="18" charset="2"/>
              <a:buChar char=""/>
            </a:pPr>
            <a:endParaRPr lang="en-NZ" sz="1200" dirty="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NZ" sz="1200" dirty="0">
                <a:cs typeface="Times New Roman" panose="02020603050405020304" pitchFamily="18" charset="0"/>
              </a:rPr>
              <a:t>Dissatisfaction of the formal complaint outcome is high (47%). Dissatisfaction is even higher when the bulling/harassment had a large or extreme impact with 62% being dissatisfied.</a:t>
            </a:r>
          </a:p>
        </p:txBody>
      </p:sp>
      <p:sp>
        <p:nvSpPr>
          <p:cNvPr id="14" name="TextBox 13">
            <a:extLst>
              <a:ext uri="{FF2B5EF4-FFF2-40B4-BE49-F238E27FC236}">
                <a16:creationId xmlns:a16="http://schemas.microsoft.com/office/drawing/2014/main" id="{F4E548D6-B619-476D-5C89-4EA4D45C2CA8}"/>
              </a:ext>
            </a:extLst>
          </p:cNvPr>
          <p:cNvSpPr txBox="1"/>
          <p:nvPr/>
        </p:nvSpPr>
        <p:spPr>
          <a:xfrm>
            <a:off x="6072000" y="2015771"/>
            <a:ext cx="6120000" cy="2492990"/>
          </a:xfrm>
          <a:prstGeom prst="rect">
            <a:avLst/>
          </a:prstGeom>
          <a:noFill/>
        </p:spPr>
        <p:txBody>
          <a:bodyPr wrap="square">
            <a:spAutoFit/>
          </a:bodyPr>
          <a:lstStyle/>
          <a:p>
            <a:r>
              <a:rPr lang="en-NZ" sz="1200" i="1" dirty="0"/>
              <a:t>“Left work and </a:t>
            </a:r>
            <a:r>
              <a:rPr lang="en-NZ" sz="1200" i="1" u="sng" dirty="0"/>
              <a:t>got no help at all</a:t>
            </a:r>
            <a:r>
              <a:rPr lang="en-NZ" sz="1200" i="1" dirty="0"/>
              <a:t>, calls to get help from counsellors went unanswered, no help from mental health support, just had to get on with life like most of us that fall though the wide cracks of New Zealand health.”</a:t>
            </a:r>
            <a:br>
              <a:rPr lang="en-NZ" sz="1200" dirty="0"/>
            </a:br>
            <a:r>
              <a:rPr lang="en-NZ" sz="1200" dirty="0"/>
              <a:t>- </a:t>
            </a:r>
            <a:r>
              <a:rPr lang="en-NZ" sz="1200" dirty="0">
                <a:latin typeface="+mn-lt"/>
                <a:ea typeface="+mn-ea"/>
                <a:cs typeface="Arial" panose="020B0604020202020204" pitchFamily="34" charset="0"/>
              </a:rPr>
              <a:t>Māori f</a:t>
            </a:r>
            <a:r>
              <a:rPr lang="en-NZ" sz="1200" dirty="0"/>
              <a:t>emale who was working in the health care and social assistance sector</a:t>
            </a:r>
          </a:p>
          <a:p>
            <a:endParaRPr lang="en-NZ" sz="1200" dirty="0"/>
          </a:p>
          <a:p>
            <a:r>
              <a:rPr lang="en-NZ" sz="1200" i="1" dirty="0"/>
              <a:t>“The directors scrutinised everything I did and used [me] as an example of "what not to do" to other staff members... A few times they hauled me into the boardroom (in full view of other staff members) and yelled at me for getting to work at 8.32am, or not saying "good morning" as I walked past their desks on my way in… They encouraged excessive staff drinking &amp; would bully/harass you if you didn't participate. They were both such massive dicks to me. </a:t>
            </a:r>
            <a:r>
              <a:rPr lang="en-NZ" sz="1200" i="1" u="sng" dirty="0"/>
              <a:t>I was lucky in that I had a good support network/friends around me</a:t>
            </a:r>
            <a:r>
              <a:rPr lang="en-NZ" sz="1200" i="1" dirty="0"/>
              <a:t>.”</a:t>
            </a:r>
          </a:p>
          <a:p>
            <a:r>
              <a:rPr lang="en-NZ" sz="1200" dirty="0"/>
              <a:t>- </a:t>
            </a:r>
            <a:r>
              <a:rPr lang="en-NZ" sz="1200" dirty="0">
                <a:latin typeface="+mn-lt"/>
                <a:ea typeface="+mn-ea"/>
                <a:cs typeface="Arial" panose="020B0604020202020204" pitchFamily="34" charset="0"/>
              </a:rPr>
              <a:t>Māori f</a:t>
            </a:r>
            <a:r>
              <a:rPr lang="en-NZ" sz="1200" dirty="0"/>
              <a:t>emale who was working in the professional, scientific, and technical services sector</a:t>
            </a:r>
            <a:endParaRPr lang="en-NZ" sz="1200" i="1" dirty="0"/>
          </a:p>
          <a:p>
            <a:endParaRPr lang="en-NZ" sz="1200" dirty="0"/>
          </a:p>
        </p:txBody>
      </p:sp>
      <p:cxnSp>
        <p:nvCxnSpPr>
          <p:cNvPr id="16" name="Straight Connector 15">
            <a:extLst>
              <a:ext uri="{FF2B5EF4-FFF2-40B4-BE49-F238E27FC236}">
                <a16:creationId xmlns:a16="http://schemas.microsoft.com/office/drawing/2014/main" id="{E3F4FF9A-61DE-0606-45C4-4409FD234A45}"/>
              </a:ext>
            </a:extLst>
          </p:cNvPr>
          <p:cNvCxnSpPr>
            <a:cxnSpLocks/>
          </p:cNvCxnSpPr>
          <p:nvPr/>
        </p:nvCxnSpPr>
        <p:spPr>
          <a:xfrm>
            <a:off x="5791027" y="1800978"/>
            <a:ext cx="640097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414CBD0-0CAA-5FAA-D177-CED73E820F3B}"/>
              </a:ext>
            </a:extLst>
          </p:cNvPr>
          <p:cNvSpPr/>
          <p:nvPr/>
        </p:nvSpPr>
        <p:spPr>
          <a:xfrm>
            <a:off x="8550302" y="1570316"/>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Freeform 25">
            <a:extLst>
              <a:ext uri="{FF2B5EF4-FFF2-40B4-BE49-F238E27FC236}">
                <a16:creationId xmlns:a16="http://schemas.microsoft.com/office/drawing/2014/main" id="{A1FC02D4-A473-A04F-AB5D-684405E089D1}"/>
              </a:ext>
            </a:extLst>
          </p:cNvPr>
          <p:cNvSpPr>
            <a:spLocks noEditPoints="1"/>
          </p:cNvSpPr>
          <p:nvPr/>
        </p:nvSpPr>
        <p:spPr bwMode="auto">
          <a:xfrm flipH="1" flipV="1">
            <a:off x="8638641" y="1679687"/>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15" name="Title 1">
            <a:extLst>
              <a:ext uri="{FF2B5EF4-FFF2-40B4-BE49-F238E27FC236}">
                <a16:creationId xmlns:a16="http://schemas.microsoft.com/office/drawing/2014/main" id="{BA058DD7-6373-7152-B31D-3B8FB9B687D8}"/>
              </a:ext>
            </a:extLst>
          </p:cNvPr>
          <p:cNvSpPr txBox="1">
            <a:spLocks/>
          </p:cNvSpPr>
          <p:nvPr/>
        </p:nvSpPr>
        <p:spPr>
          <a:xfrm>
            <a:off x="360000" y="180000"/>
            <a:ext cx="9944890"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r>
              <a:rPr lang="en-NZ" sz="1500" dirty="0"/>
              <a:t>PATHWAYS OF CARE</a:t>
            </a:r>
          </a:p>
        </p:txBody>
      </p:sp>
    </p:spTree>
    <p:extLst>
      <p:ext uri="{BB962C8B-B14F-4D97-AF65-F5344CB8AC3E}">
        <p14:creationId xmlns:p14="http://schemas.microsoft.com/office/powerpoint/2010/main" val="3401048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83792D-ACA9-4748-A1BF-238DC02ECF25}"/>
              </a:ext>
            </a:extLst>
          </p:cNvPr>
          <p:cNvSpPr/>
          <p:nvPr/>
        </p:nvSpPr>
        <p:spPr>
          <a:xfrm>
            <a:off x="452363" y="1620750"/>
            <a:ext cx="5292829" cy="4244341"/>
          </a:xfrm>
          <a:prstGeom prst="rect">
            <a:avLst/>
          </a:prstGeom>
          <a:solidFill>
            <a:srgbClr val="AB9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6FF80930-3C98-44C4-9DBC-3D5D828E5FFF}"/>
              </a:ext>
            </a:extLst>
          </p:cNvPr>
          <p:cNvSpPr/>
          <p:nvPr/>
        </p:nvSpPr>
        <p:spPr>
          <a:xfrm>
            <a:off x="595015" y="208072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Older very senior men making jokes and comments, and implying my future success would be better if I sided with them. </a:t>
            </a:r>
          </a:p>
        </p:txBody>
      </p:sp>
      <p:sp>
        <p:nvSpPr>
          <p:cNvPr id="4" name="Title 3">
            <a:extLst>
              <a:ext uri="{FF2B5EF4-FFF2-40B4-BE49-F238E27FC236}">
                <a16:creationId xmlns:a16="http://schemas.microsoft.com/office/drawing/2014/main" id="{1DE68EF6-4290-4C57-B345-474ACFD45293}"/>
              </a:ext>
            </a:extLst>
          </p:cNvPr>
          <p:cNvSpPr>
            <a:spLocks noGrp="1"/>
          </p:cNvSpPr>
          <p:nvPr>
            <p:ph type="ctrTitle"/>
          </p:nvPr>
        </p:nvSpPr>
        <p:spPr>
          <a:xfrm>
            <a:off x="360000" y="180000"/>
            <a:ext cx="9996783" cy="1109304"/>
          </a:xfrm>
        </p:spPr>
        <p:txBody>
          <a:bodyPr anchor="ctr"/>
          <a:lstStyle/>
          <a:p>
            <a:pPr>
              <a:lnSpc>
                <a:spcPct val="107000"/>
              </a:lnSpc>
              <a:spcAft>
                <a:spcPts val="800"/>
              </a:spcAft>
            </a:pPr>
            <a:r>
              <a:rPr lang="en-NZ" sz="1600" dirty="0">
                <a:latin typeface="+mn-lt"/>
                <a:ea typeface="+mn-ea"/>
                <a:cs typeface="Arial" panose="020B0604020202020204" pitchFamily="34" charset="0"/>
              </a:rPr>
              <a:t>Perpetrators tend to be in senior positions. Fear of consequences and a lack of adequate or effective complaints and support processes are large barriers to Māori seeking support or making a complaint.</a:t>
            </a:r>
          </a:p>
        </p:txBody>
      </p:sp>
      <p:sp>
        <p:nvSpPr>
          <p:cNvPr id="8" name="Rectangle 7">
            <a:extLst>
              <a:ext uri="{FF2B5EF4-FFF2-40B4-BE49-F238E27FC236}">
                <a16:creationId xmlns:a16="http://schemas.microsoft.com/office/drawing/2014/main" id="{27EE0D8D-C8F7-4EB3-901C-0D10B6169779}"/>
              </a:ext>
            </a:extLst>
          </p:cNvPr>
          <p:cNvSpPr/>
          <p:nvPr/>
        </p:nvSpPr>
        <p:spPr>
          <a:xfrm>
            <a:off x="498198" y="1698564"/>
            <a:ext cx="3926376" cy="307777"/>
          </a:xfrm>
          <a:prstGeom prst="rect">
            <a:avLst/>
          </a:prstGeom>
        </p:spPr>
        <p:txBody>
          <a:bodyPr wrap="square">
            <a:spAutoFit/>
          </a:bodyPr>
          <a:lstStyle/>
          <a:p>
            <a:pPr>
              <a:spcAft>
                <a:spcPts val="800"/>
              </a:spcAft>
            </a:pPr>
            <a:r>
              <a:rPr lang="en-NZ" sz="1400" b="1" dirty="0">
                <a:solidFill>
                  <a:srgbClr val="AB9E3B"/>
                </a:solidFill>
                <a:latin typeface="Calibri" panose="020F0502020204030204" pitchFamily="34" charset="0"/>
                <a:ea typeface="Calibri" panose="020F0502020204030204" pitchFamily="34" charset="0"/>
                <a:cs typeface="Times New Roman" panose="02020603050405020304" pitchFamily="18" charset="0"/>
              </a:rPr>
              <a:t>BARRIERS</a:t>
            </a:r>
            <a:endParaRPr lang="en-NZ" sz="1400" dirty="0">
              <a:solidFill>
                <a:srgbClr val="AB9E3B"/>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82423FF-DD87-4D20-87A4-70B17E0EEEA2}"/>
              </a:ext>
            </a:extLst>
          </p:cNvPr>
          <p:cNvSpPr/>
          <p:nvPr/>
        </p:nvSpPr>
        <p:spPr>
          <a:xfrm>
            <a:off x="649356" y="2104448"/>
            <a:ext cx="4871550" cy="1466940"/>
          </a:xfrm>
          <a:prstGeom prst="rect">
            <a:avLst/>
          </a:prstGeom>
        </p:spPr>
        <p:txBody>
          <a:bodyPr wrap="square">
            <a:spAutoFit/>
          </a:bodyPr>
          <a:lstStyle/>
          <a:p>
            <a:pPr marL="342900" lvl="0" indent="-342900">
              <a:lnSpc>
                <a:spcPct val="107000"/>
              </a:lnSpc>
              <a:buFont typeface="Symbol" panose="05050102010706020507" pitchFamily="18" charset="2"/>
              <a:buChar char=""/>
            </a:pPr>
            <a:r>
              <a:rPr lang="en-NZ" sz="1200" dirty="0">
                <a:cs typeface="Times New Roman" panose="02020603050405020304" pitchFamily="18" charset="0"/>
              </a:rPr>
              <a:t>For 66% of Māori workers subjected to harassment or bullying, the perpetrator was someone in a more senior position.</a:t>
            </a:r>
          </a:p>
          <a:p>
            <a:pPr lvl="0">
              <a:lnSpc>
                <a:spcPct val="107000"/>
              </a:lnSpc>
            </a:pPr>
            <a:endParaRPr lang="en-NZ" sz="1200" dirty="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NZ" sz="1200" dirty="0">
                <a:cs typeface="Times New Roman" panose="02020603050405020304" pitchFamily="18" charset="0"/>
              </a:rPr>
              <a:t>Nearly half of Māori workers don’t seek support or complain for fear of the consequences (47%). 35% felt complaining would be ineffective due to workplace cultural norms and 33% felt their complaint would not be believed or kept confidential.</a:t>
            </a:r>
          </a:p>
        </p:txBody>
      </p:sp>
      <p:sp>
        <p:nvSpPr>
          <p:cNvPr id="21" name="TextBox 20">
            <a:extLst>
              <a:ext uri="{FF2B5EF4-FFF2-40B4-BE49-F238E27FC236}">
                <a16:creationId xmlns:a16="http://schemas.microsoft.com/office/drawing/2014/main" id="{F5CABB8F-FF30-DEF2-9D16-AB4CCD890808}"/>
              </a:ext>
            </a:extLst>
          </p:cNvPr>
          <p:cNvSpPr txBox="1"/>
          <p:nvPr/>
        </p:nvSpPr>
        <p:spPr>
          <a:xfrm>
            <a:off x="6102350" y="2025391"/>
            <a:ext cx="6102350" cy="1938992"/>
          </a:xfrm>
          <a:prstGeom prst="rect">
            <a:avLst/>
          </a:prstGeom>
          <a:noFill/>
        </p:spPr>
        <p:txBody>
          <a:bodyPr wrap="square">
            <a:spAutoFit/>
          </a:bodyPr>
          <a:lstStyle/>
          <a:p>
            <a:r>
              <a:rPr lang="en-NZ" sz="1200" i="1" dirty="0"/>
              <a:t>“I was a new manager, a contractor reporting to me </a:t>
            </a:r>
            <a:r>
              <a:rPr lang="en-NZ" sz="1200" i="1" u="sng" dirty="0"/>
              <a:t>was the CEO's brother</a:t>
            </a:r>
            <a:r>
              <a:rPr lang="en-NZ" sz="1200" i="1" dirty="0"/>
              <a:t>. He bullied me and got my other 3 staff behind him so that they wouldn't listen to me, questioned everything I asked or would do the opposite of what I asked them. He complained about me behind my back to other management and they just believed him without asking me for my side</a:t>
            </a:r>
            <a:r>
              <a:rPr lang="en-NZ" sz="1200" i="1" u="sng" dirty="0"/>
              <a:t>. I went to HR officer, unfortunately she was his niece</a:t>
            </a:r>
            <a:r>
              <a:rPr lang="en-NZ" sz="1200" i="1" dirty="0"/>
              <a:t> so she just said "Oh Uncle … he's such a softie!!"  - no help there for me!”</a:t>
            </a:r>
          </a:p>
          <a:p>
            <a:r>
              <a:rPr lang="en-NZ" sz="1200" dirty="0"/>
              <a:t>- </a:t>
            </a:r>
            <a:r>
              <a:rPr lang="en-NZ" sz="1200" dirty="0">
                <a:latin typeface="+mn-lt"/>
                <a:ea typeface="+mn-ea"/>
                <a:cs typeface="Arial" panose="020B0604020202020204" pitchFamily="34" charset="0"/>
              </a:rPr>
              <a:t>Māori m</a:t>
            </a:r>
            <a:r>
              <a:rPr lang="en-NZ" sz="1200" dirty="0"/>
              <a:t>ale who was working in the health care and social assistance sector</a:t>
            </a:r>
          </a:p>
          <a:p>
            <a:endParaRPr lang="en-NZ" sz="1200" dirty="0"/>
          </a:p>
          <a:p>
            <a:r>
              <a:rPr lang="en-NZ" sz="1200" i="1" dirty="0"/>
              <a:t>“I made an internal complaint about the company and </a:t>
            </a:r>
            <a:r>
              <a:rPr lang="en-NZ" sz="1200" i="1" u="sng" dirty="0"/>
              <a:t>was labelled a "troublemaker."</a:t>
            </a:r>
            <a:r>
              <a:rPr lang="en-NZ" sz="1200" i="1" dirty="0"/>
              <a:t> </a:t>
            </a:r>
            <a:br>
              <a:rPr lang="en-NZ" sz="1200" i="1" dirty="0"/>
            </a:br>
            <a:r>
              <a:rPr lang="en-NZ" sz="1200" dirty="0"/>
              <a:t>- </a:t>
            </a:r>
            <a:r>
              <a:rPr lang="en-NZ" sz="1200" dirty="0">
                <a:latin typeface="+mn-lt"/>
                <a:ea typeface="+mn-ea"/>
                <a:cs typeface="Arial" panose="020B0604020202020204" pitchFamily="34" charset="0"/>
              </a:rPr>
              <a:t>Māori f</a:t>
            </a:r>
            <a:r>
              <a:rPr lang="en-NZ" sz="1200" dirty="0"/>
              <a:t>emale who was working in the information media and telecommunications sector</a:t>
            </a:r>
          </a:p>
        </p:txBody>
      </p:sp>
      <p:cxnSp>
        <p:nvCxnSpPr>
          <p:cNvPr id="11" name="Straight Connector 10">
            <a:extLst>
              <a:ext uri="{FF2B5EF4-FFF2-40B4-BE49-F238E27FC236}">
                <a16:creationId xmlns:a16="http://schemas.microsoft.com/office/drawing/2014/main" id="{0B0304FB-6503-0504-125B-784D385B9601}"/>
              </a:ext>
            </a:extLst>
          </p:cNvPr>
          <p:cNvCxnSpPr>
            <a:cxnSpLocks/>
          </p:cNvCxnSpPr>
          <p:nvPr/>
        </p:nvCxnSpPr>
        <p:spPr>
          <a:xfrm>
            <a:off x="5791027" y="1800978"/>
            <a:ext cx="640097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D8027B7-95FC-853E-83F6-C1FDDB7255D1}"/>
              </a:ext>
            </a:extLst>
          </p:cNvPr>
          <p:cNvSpPr/>
          <p:nvPr/>
        </p:nvSpPr>
        <p:spPr>
          <a:xfrm>
            <a:off x="8550302" y="1570316"/>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Freeform 25">
            <a:extLst>
              <a:ext uri="{FF2B5EF4-FFF2-40B4-BE49-F238E27FC236}">
                <a16:creationId xmlns:a16="http://schemas.microsoft.com/office/drawing/2014/main" id="{D8DD28AD-7231-3B5F-1E4B-2729CE506130}"/>
              </a:ext>
            </a:extLst>
          </p:cNvPr>
          <p:cNvSpPr>
            <a:spLocks noEditPoints="1"/>
          </p:cNvSpPr>
          <p:nvPr/>
        </p:nvSpPr>
        <p:spPr bwMode="auto">
          <a:xfrm flipH="1" flipV="1">
            <a:off x="8638641" y="1679687"/>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14" name="Title 1">
            <a:extLst>
              <a:ext uri="{FF2B5EF4-FFF2-40B4-BE49-F238E27FC236}">
                <a16:creationId xmlns:a16="http://schemas.microsoft.com/office/drawing/2014/main" id="{6D22691B-30AD-72C9-2CDA-1E05150B689F}"/>
              </a:ext>
            </a:extLst>
          </p:cNvPr>
          <p:cNvSpPr txBox="1">
            <a:spLocks/>
          </p:cNvSpPr>
          <p:nvPr/>
        </p:nvSpPr>
        <p:spPr>
          <a:xfrm>
            <a:off x="360000" y="180000"/>
            <a:ext cx="9944890"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r>
              <a:rPr lang="en-NZ" sz="1500" dirty="0"/>
              <a:t>BARRIERS TO SEEKING SUPPORT OR MAKING A COMPLAINT</a:t>
            </a:r>
          </a:p>
        </p:txBody>
      </p:sp>
    </p:spTree>
    <p:extLst>
      <p:ext uri="{BB962C8B-B14F-4D97-AF65-F5344CB8AC3E}">
        <p14:creationId xmlns:p14="http://schemas.microsoft.com/office/powerpoint/2010/main" val="368728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83792D-ACA9-4748-A1BF-238DC02ECF25}"/>
              </a:ext>
            </a:extLst>
          </p:cNvPr>
          <p:cNvSpPr/>
          <p:nvPr/>
        </p:nvSpPr>
        <p:spPr>
          <a:xfrm>
            <a:off x="452363" y="1620750"/>
            <a:ext cx="5292829" cy="4244341"/>
          </a:xfrm>
          <a:prstGeom prst="rect">
            <a:avLst/>
          </a:prstGeom>
          <a:solidFill>
            <a:srgbClr val="AB9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6FF80930-3C98-44C4-9DBC-3D5D828E5FFF}"/>
              </a:ext>
            </a:extLst>
          </p:cNvPr>
          <p:cNvSpPr/>
          <p:nvPr/>
        </p:nvSpPr>
        <p:spPr>
          <a:xfrm>
            <a:off x="595015" y="208072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Older very senior men making jokes and comments, and implying my future success would be better if I sided with them. </a:t>
            </a:r>
          </a:p>
        </p:txBody>
      </p:sp>
      <p:sp>
        <p:nvSpPr>
          <p:cNvPr id="14" name="Rectangle 13">
            <a:extLst>
              <a:ext uri="{FF2B5EF4-FFF2-40B4-BE49-F238E27FC236}">
                <a16:creationId xmlns:a16="http://schemas.microsoft.com/office/drawing/2014/main" id="{D6C2BBBC-1D3B-4898-BBC8-8BA47888C010}"/>
              </a:ext>
            </a:extLst>
          </p:cNvPr>
          <p:cNvSpPr/>
          <p:nvPr/>
        </p:nvSpPr>
        <p:spPr>
          <a:xfrm>
            <a:off x="8901404" y="2080728"/>
            <a:ext cx="2752531"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a:extLst>
              <a:ext uri="{FF2B5EF4-FFF2-40B4-BE49-F238E27FC236}">
                <a16:creationId xmlns:a16="http://schemas.microsoft.com/office/drawing/2014/main" id="{1DE68EF6-4290-4C57-B345-474ACFD45293}"/>
              </a:ext>
            </a:extLst>
          </p:cNvPr>
          <p:cNvSpPr>
            <a:spLocks noGrp="1"/>
          </p:cNvSpPr>
          <p:nvPr>
            <p:ph type="ctrTitle"/>
          </p:nvPr>
        </p:nvSpPr>
        <p:spPr>
          <a:xfrm>
            <a:off x="360000" y="180000"/>
            <a:ext cx="9462957" cy="1109304"/>
          </a:xfrm>
        </p:spPr>
        <p:txBody>
          <a:bodyPr anchor="ctr"/>
          <a:lstStyle/>
          <a:p>
            <a:pPr>
              <a:lnSpc>
                <a:spcPct val="107000"/>
              </a:lnSpc>
              <a:spcAft>
                <a:spcPts val="800"/>
              </a:spcAft>
            </a:pPr>
            <a:r>
              <a:rPr lang="en-NZ" sz="1600" dirty="0">
                <a:latin typeface="+mn-lt"/>
                <a:ea typeface="+mn-ea"/>
                <a:cs typeface="Arial" panose="020B0604020202020204" pitchFamily="34" charset="0"/>
              </a:rPr>
              <a:t>Māori workers want better, more independent support to deal with the effects of workplace harassment and bullying. </a:t>
            </a:r>
          </a:p>
        </p:txBody>
      </p:sp>
      <p:sp>
        <p:nvSpPr>
          <p:cNvPr id="8" name="Rectangle 7">
            <a:extLst>
              <a:ext uri="{FF2B5EF4-FFF2-40B4-BE49-F238E27FC236}">
                <a16:creationId xmlns:a16="http://schemas.microsoft.com/office/drawing/2014/main" id="{27EE0D8D-C8F7-4EB3-901C-0D10B6169779}"/>
              </a:ext>
            </a:extLst>
          </p:cNvPr>
          <p:cNvSpPr/>
          <p:nvPr/>
        </p:nvSpPr>
        <p:spPr>
          <a:xfrm>
            <a:off x="498198" y="1698564"/>
            <a:ext cx="3926376" cy="307777"/>
          </a:xfrm>
          <a:prstGeom prst="rect">
            <a:avLst/>
          </a:prstGeom>
        </p:spPr>
        <p:txBody>
          <a:bodyPr wrap="square">
            <a:spAutoFit/>
          </a:bodyPr>
          <a:lstStyle/>
          <a:p>
            <a:pPr>
              <a:spcAft>
                <a:spcPts val="800"/>
              </a:spcAft>
            </a:pPr>
            <a:r>
              <a:rPr lang="en-NZ" sz="1400" b="1" dirty="0">
                <a:solidFill>
                  <a:schemeClr val="accent4"/>
                </a:solidFill>
                <a:latin typeface="Calibri" panose="020F0502020204030204" pitchFamily="34" charset="0"/>
                <a:cs typeface="Times New Roman" panose="02020603050405020304" pitchFamily="18" charset="0"/>
              </a:rPr>
              <a:t>MOVING FORWARD</a:t>
            </a:r>
            <a:endParaRPr lang="en-NZ" sz="14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82423FF-DD87-4D20-87A4-70B17E0EEEA2}"/>
              </a:ext>
            </a:extLst>
          </p:cNvPr>
          <p:cNvSpPr/>
          <p:nvPr/>
        </p:nvSpPr>
        <p:spPr>
          <a:xfrm>
            <a:off x="649356" y="2104448"/>
            <a:ext cx="4871550" cy="2521459"/>
          </a:xfrm>
          <a:prstGeom prst="rect">
            <a:avLst/>
          </a:prstGeom>
        </p:spPr>
        <p:txBody>
          <a:bodyPr wrap="square">
            <a:spAutoFit/>
          </a:bodyPr>
          <a:lstStyle/>
          <a:p>
            <a:pPr marL="342900" lvl="0" indent="-342900">
              <a:lnSpc>
                <a:spcPct val="107000"/>
              </a:lnSpc>
              <a:spcBef>
                <a:spcPts val="600"/>
              </a:spcBef>
              <a:buFont typeface="Symbol" panose="05050102010706020507" pitchFamily="18" charset="2"/>
              <a:buChar char=""/>
            </a:pPr>
            <a:r>
              <a:rPr lang="en-NZ" sz="1200" dirty="0">
                <a:cs typeface="Times New Roman" panose="02020603050405020304" pitchFamily="18" charset="0"/>
              </a:rPr>
              <a:t>43% of Māori workers impacted by harassment or bullying felt they needed more support than what they got at the time.  This jumps to 63% when the impact is large or extreme.</a:t>
            </a:r>
          </a:p>
          <a:p>
            <a:pPr marL="342900" lvl="0" indent="-342900">
              <a:lnSpc>
                <a:spcPct val="107000"/>
              </a:lnSpc>
              <a:spcBef>
                <a:spcPts val="600"/>
              </a:spcBef>
              <a:buFont typeface="Symbol" panose="05050102010706020507" pitchFamily="18" charset="2"/>
              <a:buChar char=""/>
            </a:pPr>
            <a:r>
              <a:rPr lang="en-NZ" sz="1200" dirty="0">
                <a:cs typeface="Times New Roman" panose="02020603050405020304" pitchFamily="18" charset="0"/>
              </a:rPr>
              <a:t>Top 5 things that would be useful:</a:t>
            </a:r>
          </a:p>
          <a:p>
            <a:pPr marL="742950" lvl="1" indent="-285750">
              <a:lnSpc>
                <a:spcPct val="107000"/>
              </a:lnSpc>
              <a:spcBef>
                <a:spcPts val="600"/>
              </a:spcBef>
              <a:buFont typeface="Courier New" panose="02070309020205020404" pitchFamily="49" charset="0"/>
              <a:buChar char="o"/>
            </a:pPr>
            <a:r>
              <a:rPr lang="en-NZ" sz="1200" dirty="0">
                <a:cs typeface="Times New Roman" panose="02020603050405020304" pitchFamily="18" charset="0"/>
              </a:rPr>
              <a:t>Someone independent looking into the workplace culture/policies (36%)</a:t>
            </a:r>
          </a:p>
          <a:p>
            <a:pPr marL="742950" lvl="1" indent="-285750">
              <a:lnSpc>
                <a:spcPct val="107000"/>
              </a:lnSpc>
              <a:spcBef>
                <a:spcPts val="600"/>
              </a:spcBef>
              <a:buFont typeface="Courier New" panose="02070309020205020404" pitchFamily="49" charset="0"/>
              <a:buChar char="o"/>
            </a:pPr>
            <a:r>
              <a:rPr lang="en-NZ" sz="1200" dirty="0">
                <a:cs typeface="Times New Roman" panose="02020603050405020304" pitchFamily="18" charset="0"/>
              </a:rPr>
              <a:t>Anti-bullying and harassment training for the workplace (33%)</a:t>
            </a:r>
          </a:p>
          <a:p>
            <a:pPr marL="742950" lvl="1" indent="-285750">
              <a:lnSpc>
                <a:spcPct val="107000"/>
              </a:lnSpc>
              <a:spcBef>
                <a:spcPts val="600"/>
              </a:spcBef>
              <a:buFont typeface="Courier New" panose="02070309020205020404" pitchFamily="49" charset="0"/>
              <a:buChar char="o"/>
            </a:pPr>
            <a:r>
              <a:rPr lang="en-NZ" sz="1200" dirty="0">
                <a:cs typeface="Times New Roman" panose="02020603050405020304" pitchFamily="18" charset="0"/>
              </a:rPr>
              <a:t>Support making an internal complaint (22%)</a:t>
            </a:r>
          </a:p>
          <a:p>
            <a:pPr marL="742950" lvl="1" indent="-285750">
              <a:lnSpc>
                <a:spcPct val="107000"/>
              </a:lnSpc>
              <a:spcBef>
                <a:spcPts val="600"/>
              </a:spcBef>
              <a:buFont typeface="Courier New" panose="02070309020205020404" pitchFamily="49" charset="0"/>
              <a:buChar char="o"/>
            </a:pPr>
            <a:r>
              <a:rPr lang="en-NZ" sz="1200" dirty="0">
                <a:cs typeface="Times New Roman" panose="02020603050405020304" pitchFamily="18" charset="0"/>
              </a:rPr>
              <a:t>Independent, free service to resolve the situation (19%)</a:t>
            </a:r>
          </a:p>
          <a:p>
            <a:pPr marL="742950" lvl="1" indent="-285750">
              <a:lnSpc>
                <a:spcPct val="107000"/>
              </a:lnSpc>
              <a:spcBef>
                <a:spcPts val="600"/>
              </a:spcBef>
              <a:spcAft>
                <a:spcPts val="800"/>
              </a:spcAft>
              <a:buFont typeface="Courier New" panose="02070309020205020404" pitchFamily="49" charset="0"/>
              <a:buChar char="o"/>
            </a:pPr>
            <a:r>
              <a:rPr lang="en-NZ" sz="1200" dirty="0">
                <a:cs typeface="Times New Roman" panose="02020603050405020304" pitchFamily="18" charset="0"/>
              </a:rPr>
              <a:t>Counselling/mental health support services (16%)</a:t>
            </a:r>
          </a:p>
        </p:txBody>
      </p:sp>
      <p:sp>
        <p:nvSpPr>
          <p:cNvPr id="21" name="TextBox 20">
            <a:extLst>
              <a:ext uri="{FF2B5EF4-FFF2-40B4-BE49-F238E27FC236}">
                <a16:creationId xmlns:a16="http://schemas.microsoft.com/office/drawing/2014/main" id="{9EC91326-BE95-0D6E-AFA2-F32B92A646CD}"/>
              </a:ext>
            </a:extLst>
          </p:cNvPr>
          <p:cNvSpPr txBox="1"/>
          <p:nvPr/>
        </p:nvSpPr>
        <p:spPr>
          <a:xfrm>
            <a:off x="6072000" y="2038260"/>
            <a:ext cx="6120000" cy="1384995"/>
          </a:xfrm>
          <a:prstGeom prst="rect">
            <a:avLst/>
          </a:prstGeom>
          <a:noFill/>
        </p:spPr>
        <p:txBody>
          <a:bodyPr wrap="square">
            <a:spAutoFit/>
          </a:bodyPr>
          <a:lstStyle/>
          <a:p>
            <a:r>
              <a:rPr lang="en-NZ" sz="1200" i="1" dirty="0"/>
              <a:t>“I had been bullied over a long period of time and the senior bosses continued to support the bully. </a:t>
            </a:r>
            <a:r>
              <a:rPr lang="en-NZ" sz="1200" i="1" u="sng" dirty="0"/>
              <a:t>They got a lawyer and I could not afford one </a:t>
            </a:r>
            <a:r>
              <a:rPr lang="en-NZ" sz="1200" i="1" dirty="0"/>
              <a:t>and the stuff their lawyer was saying was very untrue, but I was in a very vulnerable position and just accepted a whole lot of things that I regret</a:t>
            </a:r>
            <a:r>
              <a:rPr lang="en-NZ" sz="1200" i="1" u="sng" dirty="0"/>
              <a:t>. I wished I had a voice back then</a:t>
            </a:r>
            <a:r>
              <a:rPr lang="en-NZ" sz="1200" i="1" dirty="0"/>
              <a:t>. I am trying to work through it as I don’t want it to impact on my life, but it makes me angry every time it jumps up in my mind, which is a few times a week.”</a:t>
            </a:r>
          </a:p>
          <a:p>
            <a:r>
              <a:rPr lang="en-NZ" sz="1200" dirty="0"/>
              <a:t>- </a:t>
            </a:r>
            <a:r>
              <a:rPr lang="en-NZ" sz="1200" dirty="0">
                <a:latin typeface="+mn-lt"/>
                <a:ea typeface="+mn-ea"/>
                <a:cs typeface="Arial" panose="020B0604020202020204" pitchFamily="34" charset="0"/>
              </a:rPr>
              <a:t>Māori m</a:t>
            </a:r>
            <a:r>
              <a:rPr lang="en-NZ" sz="1200" dirty="0"/>
              <a:t>ale who was working in the health care and social assistance sector</a:t>
            </a:r>
          </a:p>
        </p:txBody>
      </p:sp>
      <p:cxnSp>
        <p:nvCxnSpPr>
          <p:cNvPr id="9" name="Straight Connector 8">
            <a:extLst>
              <a:ext uri="{FF2B5EF4-FFF2-40B4-BE49-F238E27FC236}">
                <a16:creationId xmlns:a16="http://schemas.microsoft.com/office/drawing/2014/main" id="{3A02B9DD-B638-9F2C-0E8C-91E07118D9F7}"/>
              </a:ext>
            </a:extLst>
          </p:cNvPr>
          <p:cNvCxnSpPr>
            <a:cxnSpLocks/>
          </p:cNvCxnSpPr>
          <p:nvPr/>
        </p:nvCxnSpPr>
        <p:spPr>
          <a:xfrm>
            <a:off x="5791027" y="1800978"/>
            <a:ext cx="6400973"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E9F36642-18D1-B5D6-90A9-F84A12628120}"/>
              </a:ext>
            </a:extLst>
          </p:cNvPr>
          <p:cNvSpPr/>
          <p:nvPr/>
        </p:nvSpPr>
        <p:spPr>
          <a:xfrm>
            <a:off x="8550302" y="1570316"/>
            <a:ext cx="461665" cy="46166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25">
            <a:extLst>
              <a:ext uri="{FF2B5EF4-FFF2-40B4-BE49-F238E27FC236}">
                <a16:creationId xmlns:a16="http://schemas.microsoft.com/office/drawing/2014/main" id="{93893659-44BC-4D00-6EE0-2DD7B4EFAC07}"/>
              </a:ext>
            </a:extLst>
          </p:cNvPr>
          <p:cNvSpPr>
            <a:spLocks noEditPoints="1"/>
          </p:cNvSpPr>
          <p:nvPr/>
        </p:nvSpPr>
        <p:spPr bwMode="auto">
          <a:xfrm flipH="1" flipV="1">
            <a:off x="8638641" y="1679687"/>
            <a:ext cx="252625" cy="221463"/>
          </a:xfrm>
          <a:custGeom>
            <a:avLst/>
            <a:gdLst>
              <a:gd name="T0" fmla="*/ 0 w 1534"/>
              <a:gd name="T1" fmla="*/ 0 h 1346"/>
              <a:gd name="T2" fmla="*/ 579 w 1534"/>
              <a:gd name="T3" fmla="*/ 0 h 1346"/>
              <a:gd name="T4" fmla="*/ 579 w 1534"/>
              <a:gd name="T5" fmla="*/ 579 h 1346"/>
              <a:gd name="T6" fmla="*/ 6 w 1534"/>
              <a:gd name="T7" fmla="*/ 1346 h 1346"/>
              <a:gd name="T8" fmla="*/ 6 w 1534"/>
              <a:gd name="T9" fmla="*/ 1085 h 1346"/>
              <a:gd name="T10" fmla="*/ 308 w 1534"/>
              <a:gd name="T11" fmla="*/ 579 h 1346"/>
              <a:gd name="T12" fmla="*/ 0 w 1534"/>
              <a:gd name="T13" fmla="*/ 579 h 1346"/>
              <a:gd name="T14" fmla="*/ 0 w 1534"/>
              <a:gd name="T15" fmla="*/ 0 h 1346"/>
              <a:gd name="T16" fmla="*/ 955 w 1534"/>
              <a:gd name="T17" fmla="*/ 0 h 1346"/>
              <a:gd name="T18" fmla="*/ 1534 w 1534"/>
              <a:gd name="T19" fmla="*/ 0 h 1346"/>
              <a:gd name="T20" fmla="*/ 1534 w 1534"/>
              <a:gd name="T21" fmla="*/ 579 h 1346"/>
              <a:gd name="T22" fmla="*/ 960 w 1534"/>
              <a:gd name="T23" fmla="*/ 1346 h 1346"/>
              <a:gd name="T24" fmla="*/ 960 w 1534"/>
              <a:gd name="T25" fmla="*/ 1085 h 1346"/>
              <a:gd name="T26" fmla="*/ 1263 w 1534"/>
              <a:gd name="T27" fmla="*/ 579 h 1346"/>
              <a:gd name="T28" fmla="*/ 955 w 1534"/>
              <a:gd name="T29" fmla="*/ 579 h 1346"/>
              <a:gd name="T30" fmla="*/ 955 w 1534"/>
              <a:gd name="T31" fmla="*/ 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4" h="1346">
                <a:moveTo>
                  <a:pt x="0" y="0"/>
                </a:moveTo>
                <a:cubicBezTo>
                  <a:pt x="579" y="0"/>
                  <a:pt x="579" y="0"/>
                  <a:pt x="579" y="0"/>
                </a:cubicBezTo>
                <a:cubicBezTo>
                  <a:pt x="579" y="579"/>
                  <a:pt x="579" y="579"/>
                  <a:pt x="579" y="579"/>
                </a:cubicBezTo>
                <a:cubicBezTo>
                  <a:pt x="579" y="991"/>
                  <a:pt x="407" y="1346"/>
                  <a:pt x="6" y="1346"/>
                </a:cubicBezTo>
                <a:cubicBezTo>
                  <a:pt x="6" y="1085"/>
                  <a:pt x="6" y="1085"/>
                  <a:pt x="6" y="1085"/>
                </a:cubicBezTo>
                <a:cubicBezTo>
                  <a:pt x="240" y="1085"/>
                  <a:pt x="308" y="819"/>
                  <a:pt x="308" y="579"/>
                </a:cubicBezTo>
                <a:cubicBezTo>
                  <a:pt x="0" y="579"/>
                  <a:pt x="0" y="579"/>
                  <a:pt x="0" y="579"/>
                </a:cubicBezTo>
                <a:lnTo>
                  <a:pt x="0" y="0"/>
                </a:lnTo>
                <a:close/>
                <a:moveTo>
                  <a:pt x="955" y="0"/>
                </a:moveTo>
                <a:cubicBezTo>
                  <a:pt x="1534" y="0"/>
                  <a:pt x="1534" y="0"/>
                  <a:pt x="1534" y="0"/>
                </a:cubicBezTo>
                <a:cubicBezTo>
                  <a:pt x="1534" y="579"/>
                  <a:pt x="1534" y="579"/>
                  <a:pt x="1534" y="579"/>
                </a:cubicBezTo>
                <a:cubicBezTo>
                  <a:pt x="1534" y="991"/>
                  <a:pt x="1362" y="1346"/>
                  <a:pt x="960" y="1346"/>
                </a:cubicBezTo>
                <a:cubicBezTo>
                  <a:pt x="960" y="1085"/>
                  <a:pt x="960" y="1085"/>
                  <a:pt x="960" y="1085"/>
                </a:cubicBezTo>
                <a:cubicBezTo>
                  <a:pt x="1195" y="1085"/>
                  <a:pt x="1263" y="819"/>
                  <a:pt x="1263" y="579"/>
                </a:cubicBezTo>
                <a:cubicBezTo>
                  <a:pt x="955" y="579"/>
                  <a:pt x="955" y="579"/>
                  <a:pt x="955" y="579"/>
                </a:cubicBezTo>
                <a:cubicBezTo>
                  <a:pt x="955" y="0"/>
                  <a:pt x="955" y="0"/>
                  <a:pt x="9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NZ">
              <a:solidFill>
                <a:prstClr val="black"/>
              </a:solidFill>
              <a:latin typeface="Calibri" panose="020F0502020204030204"/>
            </a:endParaRPr>
          </a:p>
        </p:txBody>
      </p:sp>
      <p:sp>
        <p:nvSpPr>
          <p:cNvPr id="13" name="Title 1">
            <a:extLst>
              <a:ext uri="{FF2B5EF4-FFF2-40B4-BE49-F238E27FC236}">
                <a16:creationId xmlns:a16="http://schemas.microsoft.com/office/drawing/2014/main" id="{078336FE-71D7-2020-CF2D-2AC62EDD4012}"/>
              </a:ext>
            </a:extLst>
          </p:cNvPr>
          <p:cNvSpPr txBox="1">
            <a:spLocks/>
          </p:cNvSpPr>
          <p:nvPr/>
        </p:nvSpPr>
        <p:spPr>
          <a:xfrm>
            <a:off x="360000" y="180000"/>
            <a:ext cx="9944890"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000" kern="1200" spc="0">
                <a:solidFill>
                  <a:schemeClr val="bg1"/>
                </a:solidFill>
                <a:latin typeface="Arial Black" panose="020B0A04020102020204" pitchFamily="34" charset="0"/>
                <a:ea typeface="+mj-ea"/>
                <a:cs typeface="+mj-cs"/>
              </a:defRPr>
            </a:lvl1pPr>
          </a:lstStyle>
          <a:p>
            <a:r>
              <a:rPr lang="en-NZ" sz="1500" dirty="0"/>
              <a:t>SUPPORT MOVING FORWARD</a:t>
            </a:r>
          </a:p>
        </p:txBody>
      </p:sp>
    </p:spTree>
    <p:extLst>
      <p:ext uri="{BB962C8B-B14F-4D97-AF65-F5344CB8AC3E}">
        <p14:creationId xmlns:p14="http://schemas.microsoft.com/office/powerpoint/2010/main" val="41154688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DA821D-C88F-42D0-9FDD-C6EA68754003}"/>
              </a:ext>
            </a:extLst>
          </p:cNvPr>
          <p:cNvSpPr>
            <a:spLocks noGrp="1"/>
          </p:cNvSpPr>
          <p:nvPr>
            <p:ph type="ctrTitle"/>
          </p:nvPr>
        </p:nvSpPr>
        <p:spPr>
          <a:xfrm>
            <a:off x="8340000" y="2654953"/>
            <a:ext cx="3492000" cy="1569660"/>
          </a:xfrm>
        </p:spPr>
        <p:txBody>
          <a:bodyPr/>
          <a:lstStyle/>
          <a:p>
            <a:r>
              <a:rPr lang="en-NZ" dirty="0"/>
              <a:t>APPENDIX: VERBATIM COMMENTS AND SAMPLE PROFILE</a:t>
            </a:r>
          </a:p>
        </p:txBody>
      </p:sp>
      <p:sp>
        <p:nvSpPr>
          <p:cNvPr id="8" name="Text Placeholder 7">
            <a:extLst>
              <a:ext uri="{FF2B5EF4-FFF2-40B4-BE49-F238E27FC236}">
                <a16:creationId xmlns:a16="http://schemas.microsoft.com/office/drawing/2014/main" id="{D2A193DD-C2DD-4490-8857-9047479D98A1}"/>
              </a:ext>
            </a:extLst>
          </p:cNvPr>
          <p:cNvSpPr>
            <a:spLocks noGrp="1"/>
          </p:cNvSpPr>
          <p:nvPr>
            <p:ph type="body" sz="quarter" idx="10"/>
          </p:nvPr>
        </p:nvSpPr>
        <p:spPr/>
        <p:txBody>
          <a:bodyPr/>
          <a:lstStyle/>
          <a:p>
            <a:r>
              <a:rPr lang="en-NZ" dirty="0"/>
              <a:t>9</a:t>
            </a:r>
          </a:p>
        </p:txBody>
      </p:sp>
    </p:spTree>
    <p:extLst>
      <p:ext uri="{BB962C8B-B14F-4D97-AF65-F5344CB8AC3E}">
        <p14:creationId xmlns:p14="http://schemas.microsoft.com/office/powerpoint/2010/main" val="28541014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B9FE0-4997-724A-FE65-7711A96030C3}"/>
              </a:ext>
            </a:extLst>
          </p:cNvPr>
          <p:cNvSpPr/>
          <p:nvPr/>
        </p:nvSpPr>
        <p:spPr>
          <a:xfrm>
            <a:off x="219893" y="1585788"/>
            <a:ext cx="11734798" cy="421411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88BAAA0-FD39-0E38-FBE4-F62CBBF2C712}"/>
              </a:ext>
            </a:extLst>
          </p:cNvPr>
          <p:cNvSpPr>
            <a:spLocks noGrp="1"/>
          </p:cNvSpPr>
          <p:nvPr>
            <p:ph type="ctrTitle"/>
          </p:nvPr>
        </p:nvSpPr>
        <p:spPr/>
        <p:txBody>
          <a:bodyPr/>
          <a:lstStyle/>
          <a:p>
            <a:r>
              <a:rPr lang="en-NZ" sz="1500" dirty="0"/>
              <a:t>IN THEIR OWN WORDS – SEXUAL HARASSMENT </a:t>
            </a:r>
          </a:p>
        </p:txBody>
      </p:sp>
      <p:sp>
        <p:nvSpPr>
          <p:cNvPr id="3" name="Text Placeholder 2">
            <a:extLst>
              <a:ext uri="{FF2B5EF4-FFF2-40B4-BE49-F238E27FC236}">
                <a16:creationId xmlns:a16="http://schemas.microsoft.com/office/drawing/2014/main" id="{C0B985D4-239E-C5D6-2C3B-5E45A8495C21}"/>
              </a:ext>
            </a:extLst>
          </p:cNvPr>
          <p:cNvSpPr>
            <a:spLocks noGrp="1"/>
          </p:cNvSpPr>
          <p:nvPr>
            <p:ph type="body" sz="quarter" idx="15"/>
          </p:nvPr>
        </p:nvSpPr>
        <p:spPr/>
        <p:txBody>
          <a:bodyPr/>
          <a:lstStyle/>
          <a:p>
            <a:endParaRPr lang="en-NZ" dirty="0"/>
          </a:p>
        </p:txBody>
      </p:sp>
      <p:sp>
        <p:nvSpPr>
          <p:cNvPr id="25" name="TextBox 24">
            <a:extLst>
              <a:ext uri="{FF2B5EF4-FFF2-40B4-BE49-F238E27FC236}">
                <a16:creationId xmlns:a16="http://schemas.microsoft.com/office/drawing/2014/main" id="{4136BBC7-D3A9-117A-77D6-1A03149F0E7E}"/>
              </a:ext>
            </a:extLst>
          </p:cNvPr>
          <p:cNvSpPr txBox="1"/>
          <p:nvPr/>
        </p:nvSpPr>
        <p:spPr>
          <a:xfrm>
            <a:off x="250411" y="1594696"/>
            <a:ext cx="11734798" cy="3785652"/>
          </a:xfrm>
          <a:prstGeom prst="rect">
            <a:avLst/>
          </a:prstGeom>
          <a:noFill/>
        </p:spPr>
        <p:txBody>
          <a:bodyPr wrap="square">
            <a:spAutoFit/>
          </a:bodyPr>
          <a:lstStyle/>
          <a:p>
            <a:r>
              <a:rPr lang="en-NZ" sz="1200" i="1" dirty="0"/>
              <a:t>“My manager who was more than twice my age made constant sexual remarks in a joking way. It didn’t bother me at first as I don’t mind a laugh, but it slowly got worse over the 4 years I worked at the company. He often would also discuss with another workmate about ways to get me into bed, called me a “dirty girl” and would sometimes brush past my butt and also slapped it with an item on a couple of occasions.” </a:t>
            </a:r>
          </a:p>
          <a:p>
            <a:pPr marL="171450" indent="-171450">
              <a:buFontTx/>
              <a:buChar char="-"/>
            </a:pPr>
            <a:r>
              <a:rPr lang="en-NZ" sz="1200" dirty="0"/>
              <a:t>Female who was working in the retail trade sector</a:t>
            </a:r>
          </a:p>
          <a:p>
            <a:endParaRPr lang="en-NZ" sz="1200" dirty="0"/>
          </a:p>
          <a:p>
            <a:r>
              <a:rPr lang="en-NZ" sz="1200" i="1" dirty="0"/>
              <a:t>“[I was subject to] prolonged, ongoing sexual harassment from my manager in a workplace culture where this frequently occurred. I attempted suicide after my manager joked about raping me to my face. When I later told the workplace about it they didn't really do anything. The manager was later fired after I stopped working there because he had continued to sexually harass other staff and had at least 3 other complaints against him.” </a:t>
            </a:r>
          </a:p>
          <a:p>
            <a:pPr marL="171450" indent="-171450">
              <a:buFontTx/>
              <a:buChar char="-"/>
            </a:pPr>
            <a:r>
              <a:rPr lang="en-NZ" sz="1200" dirty="0"/>
              <a:t>Female who was working in the accommodation and food services sector</a:t>
            </a:r>
          </a:p>
          <a:p>
            <a:pPr marL="171450" indent="-171450">
              <a:buFontTx/>
              <a:buChar char="-"/>
            </a:pPr>
            <a:endParaRPr lang="en-NZ" sz="1200" dirty="0"/>
          </a:p>
          <a:p>
            <a:r>
              <a:rPr lang="en-NZ" sz="1200" i="1" dirty="0"/>
              <a:t>“Being spoken to in a raised voice by the chef and head staff member, and minor sexual comments about my looks and body from some young men at the restaurant.”</a:t>
            </a:r>
          </a:p>
          <a:p>
            <a:pPr marL="171450" indent="-171450">
              <a:buFontTx/>
              <a:buChar char="-"/>
            </a:pPr>
            <a:r>
              <a:rPr lang="en-NZ" sz="1200" dirty="0"/>
              <a:t>Female who was working in the accommodation and food services sector</a:t>
            </a:r>
          </a:p>
          <a:p>
            <a:pPr marL="171450" indent="-171450">
              <a:buFontTx/>
              <a:buChar char="-"/>
            </a:pPr>
            <a:endParaRPr lang="en-NZ" sz="1200" dirty="0"/>
          </a:p>
          <a:p>
            <a:r>
              <a:rPr lang="en-NZ" sz="1200" i="1" dirty="0"/>
              <a:t>“I have experienced workplace bullying often in working life and unwanted sexual attention the odd occasion. I have also witnessed others being subjected to unwanted sexual, attention, bullying and put downs most of my working life. I have also had to endure negativity and put downs because I wasn't of the dominant racial group - unfortunately racism isn't a one way street. Some males enjoy talking sexual crap and don't care, that along with a bullying negative environment is common in my experience in construction also hospitality where I have had working experience. You do your best not to let it get to you, but employers and senior staff seem to believe they have a right to talk and treat others however they feel and have no one care.”</a:t>
            </a:r>
          </a:p>
          <a:p>
            <a:pPr marL="171450" indent="-171450">
              <a:buFontTx/>
              <a:buChar char="-"/>
            </a:pPr>
            <a:r>
              <a:rPr lang="en-NZ" sz="1200" dirty="0"/>
              <a:t>Male who was working in the construction sector</a:t>
            </a:r>
          </a:p>
          <a:p>
            <a:endParaRPr lang="en-NZ" sz="1200" dirty="0"/>
          </a:p>
        </p:txBody>
      </p:sp>
    </p:spTree>
    <p:extLst>
      <p:ext uri="{BB962C8B-B14F-4D97-AF65-F5344CB8AC3E}">
        <p14:creationId xmlns:p14="http://schemas.microsoft.com/office/powerpoint/2010/main" val="1067851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B4CA61-6C2C-94A7-E9B2-ABE7DCB6EAE6}"/>
              </a:ext>
            </a:extLst>
          </p:cNvPr>
          <p:cNvSpPr/>
          <p:nvPr/>
        </p:nvSpPr>
        <p:spPr>
          <a:xfrm>
            <a:off x="206790" y="1586755"/>
            <a:ext cx="11756610" cy="419573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88BAAA0-FD39-0E38-FBE4-F62CBBF2C712}"/>
              </a:ext>
            </a:extLst>
          </p:cNvPr>
          <p:cNvSpPr>
            <a:spLocks noGrp="1"/>
          </p:cNvSpPr>
          <p:nvPr>
            <p:ph type="ctrTitle"/>
          </p:nvPr>
        </p:nvSpPr>
        <p:spPr/>
        <p:txBody>
          <a:bodyPr/>
          <a:lstStyle/>
          <a:p>
            <a:r>
              <a:rPr lang="en-NZ" sz="1500" dirty="0"/>
              <a:t>IN THEIR OWN WORDS – RACIAL HARASSMENT </a:t>
            </a:r>
          </a:p>
        </p:txBody>
      </p:sp>
      <p:sp>
        <p:nvSpPr>
          <p:cNvPr id="3" name="Text Placeholder 2">
            <a:extLst>
              <a:ext uri="{FF2B5EF4-FFF2-40B4-BE49-F238E27FC236}">
                <a16:creationId xmlns:a16="http://schemas.microsoft.com/office/drawing/2014/main" id="{C0B985D4-239E-C5D6-2C3B-5E45A8495C21}"/>
              </a:ext>
            </a:extLst>
          </p:cNvPr>
          <p:cNvSpPr>
            <a:spLocks noGrp="1"/>
          </p:cNvSpPr>
          <p:nvPr>
            <p:ph type="body" sz="quarter" idx="15"/>
          </p:nvPr>
        </p:nvSpPr>
        <p:spPr/>
        <p:txBody>
          <a:bodyPr/>
          <a:lstStyle/>
          <a:p>
            <a:endParaRPr lang="en-NZ" dirty="0"/>
          </a:p>
        </p:txBody>
      </p:sp>
      <p:sp>
        <p:nvSpPr>
          <p:cNvPr id="6" name="TextBox 5">
            <a:extLst>
              <a:ext uri="{FF2B5EF4-FFF2-40B4-BE49-F238E27FC236}">
                <a16:creationId xmlns:a16="http://schemas.microsoft.com/office/drawing/2014/main" id="{F88ABC18-18BE-E309-F29B-F58E572F808E}"/>
              </a:ext>
            </a:extLst>
          </p:cNvPr>
          <p:cNvSpPr txBox="1"/>
          <p:nvPr/>
        </p:nvSpPr>
        <p:spPr>
          <a:xfrm>
            <a:off x="257177" y="1590469"/>
            <a:ext cx="11706222" cy="3231654"/>
          </a:xfrm>
          <a:prstGeom prst="rect">
            <a:avLst/>
          </a:prstGeom>
          <a:noFill/>
          <a:ln>
            <a:noFill/>
          </a:ln>
        </p:spPr>
        <p:txBody>
          <a:bodyPr wrap="square">
            <a:spAutoFit/>
          </a:bodyPr>
          <a:lstStyle/>
          <a:p>
            <a:r>
              <a:rPr lang="en-NZ" sz="1200" i="1" dirty="0"/>
              <a:t>“I was verbally abused by customers both male and female for being of a more pale descent and not being "brown enough" which is what is normally expected of a security role in the hospitality industry. I felt like I had to act more like a Polynesian within the workplace to please others when in reality all I needed to be was myself. All they saw was some "white boy" trying to do a "brown boy’s" job apparently. It left negative thoughts in my mind, but it was never bad to the point where I thought that I should make complaints because I felt like that would've done nothing, and would only escalate the situation further considering my work environment (which was mainly white).” </a:t>
            </a:r>
          </a:p>
          <a:p>
            <a:pPr marL="171450" indent="-171450">
              <a:buFontTx/>
              <a:buChar char="-"/>
            </a:pPr>
            <a:r>
              <a:rPr lang="en-NZ" sz="1200" dirty="0"/>
              <a:t>Male who was working in the accommodation and food services sector</a:t>
            </a:r>
          </a:p>
          <a:p>
            <a:pPr marL="171450" indent="-171450">
              <a:buFontTx/>
              <a:buChar char="-"/>
            </a:pPr>
            <a:endParaRPr lang="en-NZ" sz="1200" dirty="0"/>
          </a:p>
          <a:p>
            <a:r>
              <a:rPr lang="en-NZ" sz="1200" i="1" dirty="0"/>
              <a:t>“I was serving a customer with a complaint about a product when she became angry and called me a racial slur and then went to complain to the manager who agreed to the customer’s complaint and replaced the product which the customer said was faulty. The manager came to me and told me I had made a mistake, even though I had another staff member who heard what she had said and also agreed with me. We were both told the customer is always right.”</a:t>
            </a:r>
          </a:p>
          <a:p>
            <a:pPr marL="171450" indent="-171450">
              <a:buFontTx/>
              <a:buChar char="-"/>
            </a:pPr>
            <a:r>
              <a:rPr lang="en-NZ" sz="1200" dirty="0"/>
              <a:t>Male who was working in the retail trade sector</a:t>
            </a:r>
          </a:p>
          <a:p>
            <a:pPr marL="171450" indent="-171450">
              <a:buFontTx/>
              <a:buChar char="-"/>
            </a:pPr>
            <a:endParaRPr lang="en-NZ" sz="1200" dirty="0"/>
          </a:p>
          <a:p>
            <a:r>
              <a:rPr lang="en-NZ" sz="1200" i="1" dirty="0"/>
              <a:t>“Being an Indian and working in an area where it is mainly kiwi Europeans, you get subtle racist comments about being Indian or eating Indian food and all that.”</a:t>
            </a:r>
          </a:p>
          <a:p>
            <a:pPr marL="171450" indent="-171450">
              <a:buFontTx/>
              <a:buChar char="-"/>
            </a:pPr>
            <a:r>
              <a:rPr lang="en-NZ" sz="1200" dirty="0"/>
              <a:t>Male who was working in the education and training sector</a:t>
            </a:r>
          </a:p>
          <a:p>
            <a:pPr marL="171450" indent="-171450">
              <a:buFontTx/>
              <a:buChar char="-"/>
            </a:pPr>
            <a:endParaRPr lang="en-NZ" sz="1200" dirty="0"/>
          </a:p>
          <a:p>
            <a:r>
              <a:rPr lang="en-NZ" sz="1200" i="1" dirty="0"/>
              <a:t>“Racism is very subtle in Christchurch, it happens all the time, and I can see it with my own two eyes. It’s very subtle. People look at us brown skin [people] in a negative view, because the white skin [people] think they are superior. It’s called a white privilege society.”</a:t>
            </a:r>
          </a:p>
          <a:p>
            <a:pPr marL="171450" indent="-171450">
              <a:buFontTx/>
              <a:buChar char="-"/>
            </a:pPr>
            <a:r>
              <a:rPr lang="en-NZ" sz="1200" dirty="0"/>
              <a:t>Male who was working in the wholesale trade sector</a:t>
            </a:r>
          </a:p>
        </p:txBody>
      </p:sp>
    </p:spTree>
    <p:extLst>
      <p:ext uri="{BB962C8B-B14F-4D97-AF65-F5344CB8AC3E}">
        <p14:creationId xmlns:p14="http://schemas.microsoft.com/office/powerpoint/2010/main" val="135494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83792D-ACA9-4748-A1BF-238DC02ECF25}"/>
              </a:ext>
            </a:extLst>
          </p:cNvPr>
          <p:cNvSpPr/>
          <p:nvPr/>
        </p:nvSpPr>
        <p:spPr>
          <a:xfrm>
            <a:off x="452363" y="1620750"/>
            <a:ext cx="5292829" cy="4244341"/>
          </a:xfrm>
          <a:prstGeom prst="rect">
            <a:avLst/>
          </a:prstGeom>
          <a:solidFill>
            <a:srgbClr val="AB9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5" name="Rectangle 14">
            <a:extLst>
              <a:ext uri="{FF2B5EF4-FFF2-40B4-BE49-F238E27FC236}">
                <a16:creationId xmlns:a16="http://schemas.microsoft.com/office/drawing/2014/main" id="{6FF80930-3C98-44C4-9DBC-3D5D828E5FFF}"/>
              </a:ext>
            </a:extLst>
          </p:cNvPr>
          <p:cNvSpPr/>
          <p:nvPr/>
        </p:nvSpPr>
        <p:spPr>
          <a:xfrm>
            <a:off x="595015" y="208072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4" name="Rectangle 13">
            <a:extLst>
              <a:ext uri="{FF2B5EF4-FFF2-40B4-BE49-F238E27FC236}">
                <a16:creationId xmlns:a16="http://schemas.microsoft.com/office/drawing/2014/main" id="{D6C2BBBC-1D3B-4898-BBC8-8BA47888C010}"/>
              </a:ext>
            </a:extLst>
          </p:cNvPr>
          <p:cNvSpPr/>
          <p:nvPr/>
        </p:nvSpPr>
        <p:spPr>
          <a:xfrm>
            <a:off x="8901404" y="2080728"/>
            <a:ext cx="2752531"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 name="Title 3">
            <a:extLst>
              <a:ext uri="{FF2B5EF4-FFF2-40B4-BE49-F238E27FC236}">
                <a16:creationId xmlns:a16="http://schemas.microsoft.com/office/drawing/2014/main" id="{1DE68EF6-4290-4C57-B345-474ACFD45293}"/>
              </a:ext>
            </a:extLst>
          </p:cNvPr>
          <p:cNvSpPr>
            <a:spLocks noGrp="1"/>
          </p:cNvSpPr>
          <p:nvPr>
            <p:ph type="ctrTitle"/>
          </p:nvPr>
        </p:nvSpPr>
        <p:spPr>
          <a:xfrm>
            <a:off x="360000" y="180000"/>
            <a:ext cx="9462957" cy="1109304"/>
          </a:xfrm>
        </p:spPr>
        <p:txBody>
          <a:bodyPr anchor="ctr"/>
          <a:lstStyle/>
          <a:p>
            <a:r>
              <a:rPr lang="en-NZ" dirty="0"/>
              <a:t>SUMMARY OF KEY INSIGHTS</a:t>
            </a:r>
          </a:p>
        </p:txBody>
      </p:sp>
      <p:sp>
        <p:nvSpPr>
          <p:cNvPr id="8" name="Rectangle 7">
            <a:extLst>
              <a:ext uri="{FF2B5EF4-FFF2-40B4-BE49-F238E27FC236}">
                <a16:creationId xmlns:a16="http://schemas.microsoft.com/office/drawing/2014/main" id="{27EE0D8D-C8F7-4EB3-901C-0D10B6169779}"/>
              </a:ext>
            </a:extLst>
          </p:cNvPr>
          <p:cNvSpPr/>
          <p:nvPr/>
        </p:nvSpPr>
        <p:spPr>
          <a:xfrm>
            <a:off x="498198" y="1698564"/>
            <a:ext cx="392637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400" b="1" i="0" u="none" strike="noStrike" kern="1200" cap="none" spc="0" normalizeH="0" baseline="0" noProof="0" dirty="0">
                <a:ln>
                  <a:noFill/>
                </a:ln>
                <a:solidFill>
                  <a:srgbClr val="AB9E3B"/>
                </a:solidFill>
                <a:effectLst/>
                <a:uLnTx/>
                <a:uFillTx/>
                <a:latin typeface="Calibri" panose="020F0502020204030204" pitchFamily="34" charset="0"/>
                <a:ea typeface="Calibri" panose="020F0502020204030204" pitchFamily="34" charset="0"/>
                <a:cs typeface="Times New Roman" panose="02020603050405020304" pitchFamily="18" charset="0"/>
              </a:rPr>
              <a:t>IMPACTS</a:t>
            </a:r>
            <a:endParaRPr kumimoji="0" lang="en-NZ" sz="1400" b="0" i="0" u="none" strike="noStrike" kern="1200" cap="none" spc="0" normalizeH="0" baseline="0" noProof="0" dirty="0">
              <a:ln>
                <a:noFill/>
              </a:ln>
              <a:solidFill>
                <a:srgbClr val="AB9E3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82423FF-DD87-4D20-87A4-70B17E0EEEA2}"/>
              </a:ext>
            </a:extLst>
          </p:cNvPr>
          <p:cNvSpPr/>
          <p:nvPr/>
        </p:nvSpPr>
        <p:spPr>
          <a:xfrm>
            <a:off x="649356" y="2104448"/>
            <a:ext cx="4871550" cy="334809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The negative impacts of harassment and bullying are far-reaching</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86% of workers who have experienced harassment or bullying have been negatively impacted by the experience.  For nearly three in ten (29%), the negative impact is large or extreme.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Workplace harassment and bullying causes many workers to feel disrespected (60%), uncomfortable (57%), angry (47%), frustrated (45%) and anxious (44%).</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The most common immediate impacts of the harassment and bullying are worsening mental or physical health (64%), a loss of self-confidence (46%), and direct impacts on a person’s job or career (53%).</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Nearly two thirds (63%) suffer from ongoing negative impacts of the harassment or bullying.</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Most (62%) were not subject to any unrelated life circumstances (e.g. existing mental health issues) that may have made the bullying/harassment more difficult to cope with.</a:t>
            </a:r>
          </a:p>
        </p:txBody>
      </p:sp>
      <p:sp>
        <p:nvSpPr>
          <p:cNvPr id="16" name="Rectangle 15">
            <a:extLst>
              <a:ext uri="{FF2B5EF4-FFF2-40B4-BE49-F238E27FC236}">
                <a16:creationId xmlns:a16="http://schemas.microsoft.com/office/drawing/2014/main" id="{D5BE347B-208B-3D75-65E8-117DA1C8C460}"/>
              </a:ext>
            </a:extLst>
          </p:cNvPr>
          <p:cNvSpPr/>
          <p:nvPr/>
        </p:nvSpPr>
        <p:spPr>
          <a:xfrm>
            <a:off x="6256988" y="1644470"/>
            <a:ext cx="5292829" cy="4244341"/>
          </a:xfrm>
          <a:prstGeom prst="rect">
            <a:avLst/>
          </a:prstGeom>
          <a:solidFill>
            <a:srgbClr val="AB4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7" name="Rectangle 16">
            <a:extLst>
              <a:ext uri="{FF2B5EF4-FFF2-40B4-BE49-F238E27FC236}">
                <a16:creationId xmlns:a16="http://schemas.microsoft.com/office/drawing/2014/main" id="{8B046355-A336-160C-6245-F69015477D7C}"/>
              </a:ext>
            </a:extLst>
          </p:cNvPr>
          <p:cNvSpPr/>
          <p:nvPr/>
        </p:nvSpPr>
        <p:spPr>
          <a:xfrm>
            <a:off x="6399640" y="210444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ED2C2ABA-2748-23DC-BFCB-DCA4BBB24F6E}"/>
              </a:ext>
            </a:extLst>
          </p:cNvPr>
          <p:cNvSpPr/>
          <p:nvPr/>
        </p:nvSpPr>
        <p:spPr>
          <a:xfrm>
            <a:off x="6302823" y="1722284"/>
            <a:ext cx="392637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400" b="1" i="0" u="none" strike="noStrike" kern="1200" cap="none" spc="0" normalizeH="0" baseline="0" noProof="0" dirty="0">
                <a:ln>
                  <a:noFill/>
                </a:ln>
                <a:solidFill>
                  <a:srgbClr val="AB4E3B"/>
                </a:solidFill>
                <a:effectLst/>
                <a:uLnTx/>
                <a:uFillTx/>
                <a:latin typeface="Calibri" panose="020F0502020204030204" pitchFamily="34" charset="0"/>
                <a:ea typeface="+mn-ea"/>
                <a:cs typeface="Times New Roman" panose="02020603050405020304" pitchFamily="18" charset="0"/>
              </a:rPr>
              <a:t>PATHWAYS OF CARE</a:t>
            </a:r>
          </a:p>
        </p:txBody>
      </p:sp>
      <p:sp>
        <p:nvSpPr>
          <p:cNvPr id="19" name="Rectangle 18">
            <a:extLst>
              <a:ext uri="{FF2B5EF4-FFF2-40B4-BE49-F238E27FC236}">
                <a16:creationId xmlns:a16="http://schemas.microsoft.com/office/drawing/2014/main" id="{366D4C4E-7E3F-89DE-2F73-9A72BB8E353F}"/>
              </a:ext>
            </a:extLst>
          </p:cNvPr>
          <p:cNvSpPr/>
          <p:nvPr/>
        </p:nvSpPr>
        <p:spPr>
          <a:xfrm>
            <a:off x="6453981" y="2128168"/>
            <a:ext cx="4871550" cy="295286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Formal pathways for addressing harassment and bullying are uncommon and often ineffective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Around three in ten (29%) workers impacted negatively by harassment or bullying don’t tell anyone about it.  Even when the impact is large or extremely negative, around one in seven (15%) keep the experience to themselves.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Most workers who have experienced harassment or bullying seek some sort of support (79%), but this is almost always </a:t>
            </a:r>
            <a:r>
              <a:rPr kumimoji="0" lang="en-NZ" sz="1200" b="0" i="0" u="sng"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informal</a:t>
            </a: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 support – most commonly friends or </a:t>
            </a:r>
            <a:r>
              <a:rPr kumimoji="0" lang="en-NZ" sz="1200" b="0" i="0" u="none" strike="noStrike" kern="1200" cap="none" spc="0" normalizeH="0" baseline="0" noProof="0" dirty="0" err="1">
                <a:ln>
                  <a:noFill/>
                </a:ln>
                <a:solidFill>
                  <a:srgbClr val="333333"/>
                </a:solidFill>
                <a:effectLst/>
                <a:uLnTx/>
                <a:uFillTx/>
                <a:latin typeface="Calibri Light"/>
                <a:ea typeface="+mn-ea"/>
                <a:cs typeface="Times New Roman" panose="02020603050405020304" pitchFamily="18" charset="0"/>
              </a:rPr>
              <a:t>whānau</a:t>
            </a: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 (54%) or work colleagues (40%).</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Just 24% of workers who experience harassment or bullying raise a formal complaint.</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Dissatisfaction with the outcome of the formal complaint is high (43%), and even higher when the impact of the harassment is large or extreme (59%).</a:t>
            </a:r>
          </a:p>
        </p:txBody>
      </p:sp>
    </p:spTree>
    <p:extLst>
      <p:ext uri="{BB962C8B-B14F-4D97-AF65-F5344CB8AC3E}">
        <p14:creationId xmlns:p14="http://schemas.microsoft.com/office/powerpoint/2010/main" val="8104723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5FB8A0-908D-A195-B152-CB861DB0F505}"/>
              </a:ext>
            </a:extLst>
          </p:cNvPr>
          <p:cNvSpPr/>
          <p:nvPr/>
        </p:nvSpPr>
        <p:spPr>
          <a:xfrm>
            <a:off x="206790" y="1586755"/>
            <a:ext cx="11756610" cy="419573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D88BAAA0-FD39-0E38-FBE4-F62CBBF2C712}"/>
              </a:ext>
            </a:extLst>
          </p:cNvPr>
          <p:cNvSpPr>
            <a:spLocks noGrp="1"/>
          </p:cNvSpPr>
          <p:nvPr>
            <p:ph type="ctrTitle"/>
          </p:nvPr>
        </p:nvSpPr>
        <p:spPr/>
        <p:txBody>
          <a:bodyPr/>
          <a:lstStyle/>
          <a:p>
            <a:r>
              <a:rPr lang="en-NZ" sz="1500" dirty="0"/>
              <a:t>IN THEIR OWN WORDS – BULLYING </a:t>
            </a:r>
          </a:p>
        </p:txBody>
      </p:sp>
      <p:sp>
        <p:nvSpPr>
          <p:cNvPr id="3" name="Text Placeholder 2">
            <a:extLst>
              <a:ext uri="{FF2B5EF4-FFF2-40B4-BE49-F238E27FC236}">
                <a16:creationId xmlns:a16="http://schemas.microsoft.com/office/drawing/2014/main" id="{C0B985D4-239E-C5D6-2C3B-5E45A8495C21}"/>
              </a:ext>
            </a:extLst>
          </p:cNvPr>
          <p:cNvSpPr>
            <a:spLocks noGrp="1"/>
          </p:cNvSpPr>
          <p:nvPr>
            <p:ph type="body" sz="quarter" idx="15"/>
          </p:nvPr>
        </p:nvSpPr>
        <p:spPr/>
        <p:txBody>
          <a:bodyPr/>
          <a:lstStyle/>
          <a:p>
            <a:endParaRPr lang="en-NZ" dirty="0"/>
          </a:p>
        </p:txBody>
      </p:sp>
      <p:sp>
        <p:nvSpPr>
          <p:cNvPr id="23" name="TextBox 22">
            <a:extLst>
              <a:ext uri="{FF2B5EF4-FFF2-40B4-BE49-F238E27FC236}">
                <a16:creationId xmlns:a16="http://schemas.microsoft.com/office/drawing/2014/main" id="{1E422DD4-C95B-D139-D3C4-F5BCAA4F0A41}"/>
              </a:ext>
            </a:extLst>
          </p:cNvPr>
          <p:cNvSpPr txBox="1"/>
          <p:nvPr/>
        </p:nvSpPr>
        <p:spPr>
          <a:xfrm>
            <a:off x="228600" y="1415021"/>
            <a:ext cx="11756609" cy="4154984"/>
          </a:xfrm>
          <a:prstGeom prst="rect">
            <a:avLst/>
          </a:prstGeom>
          <a:noFill/>
        </p:spPr>
        <p:txBody>
          <a:bodyPr wrap="square">
            <a:spAutoFit/>
          </a:bodyPr>
          <a:lstStyle/>
          <a:p>
            <a:pPr algn="ctr"/>
            <a:endParaRPr lang="en-NZ" sz="1200" dirty="0"/>
          </a:p>
          <a:p>
            <a:r>
              <a:rPr lang="en-NZ" sz="1200" i="1" dirty="0"/>
              <a:t>“One of my managers started ignoring me and was not passing relevant information on to me. He told me everyone thought I was a joke around the place. He kept offering my juniors work and perks and generally isolating me. I thought it best I just carry on as normal and ignore his nasty tactics. After a few months he gave up on me and moved on to pick on someone else. I still work in the same office but I will never trust him.”   </a:t>
            </a:r>
          </a:p>
          <a:p>
            <a:pPr marL="171450" indent="-171450">
              <a:buFontTx/>
              <a:buChar char="-"/>
            </a:pPr>
            <a:r>
              <a:rPr lang="en-NZ" sz="1200" dirty="0"/>
              <a:t>Female who was working in the wholesale trade sector</a:t>
            </a:r>
          </a:p>
          <a:p>
            <a:endParaRPr lang="en-NZ" sz="1200" dirty="0"/>
          </a:p>
          <a:p>
            <a:r>
              <a:rPr lang="en-NZ" sz="1200" i="1" dirty="0"/>
              <a:t>“My manager at the time would verbally abuse me all day every day to the point I dreaded coming into work and it was difficult to find another job as people were reluctant to hire me when they learned my reasons for leaving was that I couldn’t get on with my boss but ultimately when I got out of there I found it much better in every aspect of life.” </a:t>
            </a:r>
          </a:p>
          <a:p>
            <a:pPr marL="171450" indent="-171450">
              <a:buFontTx/>
              <a:buChar char="-"/>
            </a:pPr>
            <a:r>
              <a:rPr lang="en-NZ" sz="1200" dirty="0"/>
              <a:t>Male who was working in the retail trade sector</a:t>
            </a:r>
          </a:p>
          <a:p>
            <a:pPr marL="171450" indent="-171450">
              <a:buFontTx/>
              <a:buChar char="-"/>
            </a:pPr>
            <a:endParaRPr lang="en-NZ" sz="1200" i="1" dirty="0"/>
          </a:p>
          <a:p>
            <a:r>
              <a:rPr lang="en-NZ" sz="1200" i="1" dirty="0"/>
              <a:t>“My manager was experiencing bullying and exclusion from several senior members of staff. By extension those senior members of staff began to behave in the same way towards myself and other colleagues in my managers team. We were labelled as troublemakers and as we were young, had lots of ageist remarks directed at us.” </a:t>
            </a:r>
          </a:p>
          <a:p>
            <a:pPr marL="171450" indent="-171450">
              <a:buFontTx/>
              <a:buChar char="-"/>
            </a:pPr>
            <a:r>
              <a:rPr lang="en-NZ" sz="1200" dirty="0"/>
              <a:t>Female who was working in the health care and social assistance sector</a:t>
            </a:r>
          </a:p>
          <a:p>
            <a:endParaRPr lang="en-NZ" sz="1200" dirty="0"/>
          </a:p>
          <a:p>
            <a:r>
              <a:rPr lang="en-NZ" sz="1200" i="1" dirty="0"/>
              <a:t>“I was constantly made to feel scared, verbally abused &amp; harassed. Anxiety was really bad but knew I had to go to work to keep earning my wages to help my family. I was constantly shaking &amp; felt nervous all the time while at work. I dreaded going to work each day. I asked for help but nobody stood up to this man.” </a:t>
            </a:r>
          </a:p>
          <a:p>
            <a:pPr marL="171450" indent="-171450">
              <a:buFontTx/>
              <a:buChar char="-"/>
            </a:pPr>
            <a:r>
              <a:rPr lang="en-NZ" sz="1200" dirty="0"/>
              <a:t>Male who was working in the accommodation and food services sector</a:t>
            </a:r>
          </a:p>
          <a:p>
            <a:endParaRPr lang="en-NZ" sz="1200" dirty="0"/>
          </a:p>
          <a:p>
            <a:r>
              <a:rPr lang="en-NZ" sz="1200" i="1" dirty="0"/>
              <a:t>“Violent outbursts and threats being repeatedly made against me by a member of the public coming into my workplace. Management were very slow to do anything about and I had to keep on escalating the issue while the threats continued to happen on a near-daily basis.”</a:t>
            </a:r>
          </a:p>
          <a:p>
            <a:pPr marL="171450" indent="-171450">
              <a:buFontTx/>
              <a:buChar char="-"/>
            </a:pPr>
            <a:r>
              <a:rPr lang="en-NZ" sz="1200" dirty="0"/>
              <a:t>Male who was working in the arts and recreation services sector</a:t>
            </a:r>
          </a:p>
          <a:p>
            <a:endParaRPr lang="en-NZ" sz="1200" i="1" dirty="0"/>
          </a:p>
        </p:txBody>
      </p:sp>
    </p:spTree>
    <p:extLst>
      <p:ext uri="{BB962C8B-B14F-4D97-AF65-F5344CB8AC3E}">
        <p14:creationId xmlns:p14="http://schemas.microsoft.com/office/powerpoint/2010/main" val="1395353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39C2-185F-9937-0E53-DE340E9BA05D}"/>
              </a:ext>
            </a:extLst>
          </p:cNvPr>
          <p:cNvSpPr>
            <a:spLocks noGrp="1"/>
          </p:cNvSpPr>
          <p:nvPr>
            <p:ph type="ctrTitle"/>
          </p:nvPr>
        </p:nvSpPr>
        <p:spPr/>
        <p:txBody>
          <a:bodyPr/>
          <a:lstStyle/>
          <a:p>
            <a:r>
              <a:rPr lang="en-NZ" dirty="0"/>
              <a:t>Sample profile</a:t>
            </a:r>
          </a:p>
        </p:txBody>
      </p:sp>
      <p:sp>
        <p:nvSpPr>
          <p:cNvPr id="4" name="Footer Placeholder 3">
            <a:extLst>
              <a:ext uri="{FF2B5EF4-FFF2-40B4-BE49-F238E27FC236}">
                <a16:creationId xmlns:a16="http://schemas.microsoft.com/office/drawing/2014/main" id="{E87313FF-4380-4917-F039-F5A4ED63D175}"/>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FFFFFF">
                  <a:lumMod val="50000"/>
                </a:srgbClr>
              </a:solidFill>
              <a:effectLst/>
              <a:uLnTx/>
              <a:uFillTx/>
              <a:latin typeface="Calibri Light"/>
              <a:ea typeface="+mn-ea"/>
              <a:cs typeface="+mn-cs"/>
            </a:endParaRPr>
          </a:p>
        </p:txBody>
      </p:sp>
      <p:sp>
        <p:nvSpPr>
          <p:cNvPr id="7" name="Rectangle 6">
            <a:extLst>
              <a:ext uri="{FF2B5EF4-FFF2-40B4-BE49-F238E27FC236}">
                <a16:creationId xmlns:a16="http://schemas.microsoft.com/office/drawing/2014/main" id="{6A05FD11-A6B7-2C00-01FF-42B1313B2F47}"/>
              </a:ext>
            </a:extLst>
          </p:cNvPr>
          <p:cNvSpPr/>
          <p:nvPr/>
        </p:nvSpPr>
        <p:spPr>
          <a:xfrm>
            <a:off x="0" y="626095"/>
            <a:ext cx="12192000" cy="6231905"/>
          </a:xfrm>
          <a:prstGeom prst="rect">
            <a:avLst/>
          </a:prstGeom>
          <a:solidFill>
            <a:srgbClr val="7A9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graphicFrame>
        <p:nvGraphicFramePr>
          <p:cNvPr id="8" name="Table 7">
            <a:extLst>
              <a:ext uri="{FF2B5EF4-FFF2-40B4-BE49-F238E27FC236}">
                <a16:creationId xmlns:a16="http://schemas.microsoft.com/office/drawing/2014/main" id="{68342932-E224-009D-2211-7175419D9983}"/>
              </a:ext>
            </a:extLst>
          </p:cNvPr>
          <p:cNvGraphicFramePr>
            <a:graphicFrameLocks noGrp="1"/>
          </p:cNvGraphicFramePr>
          <p:nvPr/>
        </p:nvGraphicFramePr>
        <p:xfrm>
          <a:off x="199569" y="798728"/>
          <a:ext cx="2751529" cy="701835"/>
        </p:xfrm>
        <a:graphic>
          <a:graphicData uri="http://schemas.openxmlformats.org/drawingml/2006/table">
            <a:tbl>
              <a:tblPr/>
              <a:tblGrid>
                <a:gridCol w="2087844">
                  <a:extLst>
                    <a:ext uri="{9D8B030D-6E8A-4147-A177-3AD203B41FA5}">
                      <a16:colId xmlns:a16="http://schemas.microsoft.com/office/drawing/2014/main" val="2683877939"/>
                    </a:ext>
                  </a:extLst>
                </a:gridCol>
                <a:gridCol w="663685">
                  <a:extLst>
                    <a:ext uri="{9D8B030D-6E8A-4147-A177-3AD203B41FA5}">
                      <a16:colId xmlns:a16="http://schemas.microsoft.com/office/drawing/2014/main" val="2241097799"/>
                    </a:ext>
                  </a:extLst>
                </a:gridCol>
              </a:tblGrid>
              <a:tr h="140367">
                <a:tc gridSpan="2">
                  <a:txBody>
                    <a:bodyPr/>
                    <a:lstStyle/>
                    <a:p>
                      <a:pPr algn="l" fontAlgn="ctr"/>
                      <a:r>
                        <a:rPr lang="en-NZ" sz="800" b="1" i="0" u="none" strike="noStrike" dirty="0">
                          <a:solidFill>
                            <a:schemeClr val="bg1"/>
                          </a:solidFill>
                          <a:effectLst/>
                          <a:latin typeface="Arial" panose="020B0604020202020204" pitchFamily="34" charset="0"/>
                        </a:rPr>
                        <a:t>GENDER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r" fontAlgn="b"/>
                      <a:endParaRPr lang="en-NZ" sz="800" b="0" i="1" u="none" strike="noStrike" dirty="0">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20392493"/>
                  </a:ext>
                </a:extLst>
              </a:tr>
              <a:tr h="140367">
                <a:tc>
                  <a:txBody>
                    <a:bodyPr/>
                    <a:lstStyle/>
                    <a:p>
                      <a:pPr algn="l" fontAlgn="ctr"/>
                      <a:r>
                        <a:rPr lang="en-NZ" sz="800" b="0" i="0" u="none" strike="noStrike" dirty="0">
                          <a:solidFill>
                            <a:schemeClr val="bg1"/>
                          </a:solidFill>
                          <a:effectLst/>
                          <a:latin typeface="Arial" panose="020B0604020202020204" pitchFamily="34" charset="0"/>
                        </a:rPr>
                        <a:t>Male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52%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38733841"/>
                  </a:ext>
                </a:extLst>
              </a:tr>
              <a:tr h="140367">
                <a:tc>
                  <a:txBody>
                    <a:bodyPr/>
                    <a:lstStyle/>
                    <a:p>
                      <a:pPr algn="l" fontAlgn="ctr"/>
                      <a:r>
                        <a:rPr lang="en-NZ" sz="800" b="0" i="0" u="none" strike="noStrike" dirty="0">
                          <a:solidFill>
                            <a:schemeClr val="bg1"/>
                          </a:solidFill>
                          <a:effectLst/>
                          <a:latin typeface="Arial" panose="020B0604020202020204" pitchFamily="34" charset="0"/>
                        </a:rPr>
                        <a:t>Female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47%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425941821"/>
                  </a:ext>
                </a:extLst>
              </a:tr>
              <a:tr h="140367">
                <a:tc>
                  <a:txBody>
                    <a:bodyPr/>
                    <a:lstStyle/>
                    <a:p>
                      <a:pPr algn="l" fontAlgn="ctr"/>
                      <a:r>
                        <a:rPr lang="en-NZ" sz="800" b="0" i="0" u="none" strike="noStrike" dirty="0">
                          <a:solidFill>
                            <a:schemeClr val="bg1"/>
                          </a:solidFill>
                          <a:effectLst/>
                          <a:latin typeface="Arial" panose="020B0604020202020204" pitchFamily="34" charset="0"/>
                        </a:rPr>
                        <a:t>Another gender (please state)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053439049"/>
                  </a:ext>
                </a:extLst>
              </a:tr>
              <a:tr h="140367">
                <a:tc>
                  <a:txBody>
                    <a:bodyPr/>
                    <a:lstStyle/>
                    <a:p>
                      <a:pPr algn="l" fontAlgn="ctr"/>
                      <a:r>
                        <a:rPr lang="en-NZ" sz="800" b="0" i="0" u="none" strike="noStrike" dirty="0">
                          <a:solidFill>
                            <a:schemeClr val="bg1"/>
                          </a:solidFill>
                          <a:effectLst/>
                          <a:latin typeface="Arial" panose="020B0604020202020204" pitchFamily="34" charset="0"/>
                        </a:rPr>
                        <a:t>Prefer not to say</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893946637"/>
                  </a:ext>
                </a:extLst>
              </a:tr>
            </a:tbl>
          </a:graphicData>
        </a:graphic>
      </p:graphicFrame>
      <p:graphicFrame>
        <p:nvGraphicFramePr>
          <p:cNvPr id="9" name="Table 8">
            <a:extLst>
              <a:ext uri="{FF2B5EF4-FFF2-40B4-BE49-F238E27FC236}">
                <a16:creationId xmlns:a16="http://schemas.microsoft.com/office/drawing/2014/main" id="{958E504F-6582-F46B-12F8-7EBD2FB0A321}"/>
              </a:ext>
            </a:extLst>
          </p:cNvPr>
          <p:cNvGraphicFramePr>
            <a:graphicFrameLocks noGrp="1"/>
          </p:cNvGraphicFramePr>
          <p:nvPr/>
        </p:nvGraphicFramePr>
        <p:xfrm>
          <a:off x="199569" y="1721951"/>
          <a:ext cx="2751529" cy="1965138"/>
        </p:xfrm>
        <a:graphic>
          <a:graphicData uri="http://schemas.openxmlformats.org/drawingml/2006/table">
            <a:tbl>
              <a:tblPr/>
              <a:tblGrid>
                <a:gridCol w="2087844">
                  <a:extLst>
                    <a:ext uri="{9D8B030D-6E8A-4147-A177-3AD203B41FA5}">
                      <a16:colId xmlns:a16="http://schemas.microsoft.com/office/drawing/2014/main" val="1650759739"/>
                    </a:ext>
                  </a:extLst>
                </a:gridCol>
                <a:gridCol w="663685">
                  <a:extLst>
                    <a:ext uri="{9D8B030D-6E8A-4147-A177-3AD203B41FA5}">
                      <a16:colId xmlns:a16="http://schemas.microsoft.com/office/drawing/2014/main" val="2327094235"/>
                    </a:ext>
                  </a:extLst>
                </a:gridCol>
              </a:tblGrid>
              <a:tr h="140367">
                <a:tc gridSpan="2">
                  <a:txBody>
                    <a:bodyPr/>
                    <a:lstStyle/>
                    <a:p>
                      <a:pPr algn="l" fontAlgn="ctr"/>
                      <a:r>
                        <a:rPr lang="en-NZ" sz="800" b="1" i="0" u="none" strike="noStrike" dirty="0">
                          <a:solidFill>
                            <a:schemeClr val="bg1"/>
                          </a:solidFill>
                          <a:effectLst/>
                          <a:latin typeface="Arial" panose="020B0604020202020204" pitchFamily="34" charset="0"/>
                        </a:rPr>
                        <a:t>AGE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r" fontAlgn="b"/>
                      <a:endParaRPr lang="en-NZ" sz="800" b="0" i="1"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9847530"/>
                  </a:ext>
                </a:extLst>
              </a:tr>
              <a:tr h="140367">
                <a:tc>
                  <a:txBody>
                    <a:bodyPr/>
                    <a:lstStyle/>
                    <a:p>
                      <a:pPr algn="l" fontAlgn="ctr"/>
                      <a:r>
                        <a:rPr lang="en-NZ" sz="800" b="0" i="0" u="none" strike="noStrike" dirty="0">
                          <a:solidFill>
                            <a:schemeClr val="bg1"/>
                          </a:solidFill>
                          <a:effectLst/>
                          <a:latin typeface="Arial" panose="020B0604020202020204" pitchFamily="34" charset="0"/>
                        </a:rPr>
                        <a:t>18 – 19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18414404"/>
                  </a:ext>
                </a:extLst>
              </a:tr>
              <a:tr h="140367">
                <a:tc>
                  <a:txBody>
                    <a:bodyPr/>
                    <a:lstStyle/>
                    <a:p>
                      <a:pPr algn="l" fontAlgn="ctr"/>
                      <a:r>
                        <a:rPr lang="en-NZ" sz="800" b="0" i="0" u="none" strike="noStrike">
                          <a:solidFill>
                            <a:schemeClr val="bg1"/>
                          </a:solidFill>
                          <a:effectLst/>
                          <a:latin typeface="Arial" panose="020B0604020202020204" pitchFamily="34" charset="0"/>
                        </a:rPr>
                        <a:t>20 – 24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039459461"/>
                  </a:ext>
                </a:extLst>
              </a:tr>
              <a:tr h="140367">
                <a:tc>
                  <a:txBody>
                    <a:bodyPr/>
                    <a:lstStyle/>
                    <a:p>
                      <a:pPr algn="l" fontAlgn="ctr"/>
                      <a:r>
                        <a:rPr lang="en-NZ" sz="800" b="0" i="0" u="none" strike="noStrike">
                          <a:solidFill>
                            <a:schemeClr val="bg1"/>
                          </a:solidFill>
                          <a:effectLst/>
                          <a:latin typeface="Arial" panose="020B0604020202020204" pitchFamily="34" charset="0"/>
                        </a:rPr>
                        <a:t>25 – 29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602736749"/>
                  </a:ext>
                </a:extLst>
              </a:tr>
              <a:tr h="140367">
                <a:tc>
                  <a:txBody>
                    <a:bodyPr/>
                    <a:lstStyle/>
                    <a:p>
                      <a:pPr algn="l" fontAlgn="ctr"/>
                      <a:r>
                        <a:rPr lang="en-NZ" sz="800" b="0" i="0" u="none" strike="noStrike">
                          <a:solidFill>
                            <a:schemeClr val="bg1"/>
                          </a:solidFill>
                          <a:effectLst/>
                          <a:latin typeface="Arial" panose="020B0604020202020204" pitchFamily="34" charset="0"/>
                        </a:rPr>
                        <a:t>30 – 34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34948035"/>
                  </a:ext>
                </a:extLst>
              </a:tr>
              <a:tr h="140367">
                <a:tc>
                  <a:txBody>
                    <a:bodyPr/>
                    <a:lstStyle/>
                    <a:p>
                      <a:pPr algn="l" fontAlgn="ctr"/>
                      <a:r>
                        <a:rPr lang="en-NZ" sz="800" b="0" i="0" u="none" strike="noStrike">
                          <a:solidFill>
                            <a:schemeClr val="bg1"/>
                          </a:solidFill>
                          <a:effectLst/>
                          <a:latin typeface="Arial" panose="020B0604020202020204" pitchFamily="34" charset="0"/>
                        </a:rPr>
                        <a:t>35 – 39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423103891"/>
                  </a:ext>
                </a:extLst>
              </a:tr>
              <a:tr h="140367">
                <a:tc>
                  <a:txBody>
                    <a:bodyPr/>
                    <a:lstStyle/>
                    <a:p>
                      <a:pPr algn="l" fontAlgn="ctr"/>
                      <a:r>
                        <a:rPr lang="en-NZ" sz="800" b="0" i="0" u="none" strike="noStrike">
                          <a:solidFill>
                            <a:schemeClr val="bg1"/>
                          </a:solidFill>
                          <a:effectLst/>
                          <a:latin typeface="Arial" panose="020B0604020202020204" pitchFamily="34" charset="0"/>
                        </a:rPr>
                        <a:t>40 – 44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69111374"/>
                  </a:ext>
                </a:extLst>
              </a:tr>
              <a:tr h="140367">
                <a:tc>
                  <a:txBody>
                    <a:bodyPr/>
                    <a:lstStyle/>
                    <a:p>
                      <a:pPr algn="l" fontAlgn="ctr"/>
                      <a:r>
                        <a:rPr lang="en-NZ" sz="800" b="0" i="0" u="none" strike="noStrike">
                          <a:solidFill>
                            <a:schemeClr val="bg1"/>
                          </a:solidFill>
                          <a:effectLst/>
                          <a:latin typeface="Arial" panose="020B0604020202020204" pitchFamily="34" charset="0"/>
                        </a:rPr>
                        <a:t>45 – 49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935997675"/>
                  </a:ext>
                </a:extLst>
              </a:tr>
              <a:tr h="140367">
                <a:tc>
                  <a:txBody>
                    <a:bodyPr/>
                    <a:lstStyle/>
                    <a:p>
                      <a:pPr algn="l" fontAlgn="ctr"/>
                      <a:r>
                        <a:rPr lang="en-NZ" sz="800" b="0" i="0" u="none" strike="noStrike">
                          <a:solidFill>
                            <a:schemeClr val="bg1"/>
                          </a:solidFill>
                          <a:effectLst/>
                          <a:latin typeface="Arial" panose="020B0604020202020204" pitchFamily="34" charset="0"/>
                        </a:rPr>
                        <a:t>50 – 54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165912904"/>
                  </a:ext>
                </a:extLst>
              </a:tr>
              <a:tr h="140367">
                <a:tc>
                  <a:txBody>
                    <a:bodyPr/>
                    <a:lstStyle/>
                    <a:p>
                      <a:pPr algn="l" fontAlgn="ctr"/>
                      <a:r>
                        <a:rPr lang="en-NZ" sz="800" b="0" i="0" u="none" strike="noStrike">
                          <a:solidFill>
                            <a:schemeClr val="bg1"/>
                          </a:solidFill>
                          <a:effectLst/>
                          <a:latin typeface="Arial" panose="020B0604020202020204" pitchFamily="34" charset="0"/>
                        </a:rPr>
                        <a:t>55 – 59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488946831"/>
                  </a:ext>
                </a:extLst>
              </a:tr>
              <a:tr h="140367">
                <a:tc>
                  <a:txBody>
                    <a:bodyPr/>
                    <a:lstStyle/>
                    <a:p>
                      <a:pPr algn="l" fontAlgn="ctr"/>
                      <a:r>
                        <a:rPr lang="en-NZ" sz="800" b="0" i="0" u="none" strike="noStrike">
                          <a:solidFill>
                            <a:schemeClr val="bg1"/>
                          </a:solidFill>
                          <a:effectLst/>
                          <a:latin typeface="Arial" panose="020B0604020202020204" pitchFamily="34" charset="0"/>
                        </a:rPr>
                        <a:t>60 – 64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654329180"/>
                  </a:ext>
                </a:extLst>
              </a:tr>
              <a:tr h="140367">
                <a:tc>
                  <a:txBody>
                    <a:bodyPr/>
                    <a:lstStyle/>
                    <a:p>
                      <a:pPr algn="l" fontAlgn="ctr"/>
                      <a:r>
                        <a:rPr lang="en-NZ" sz="800" b="0" i="0" u="none" strike="noStrike">
                          <a:solidFill>
                            <a:schemeClr val="bg1"/>
                          </a:solidFill>
                          <a:effectLst/>
                          <a:latin typeface="Arial" panose="020B0604020202020204" pitchFamily="34" charset="0"/>
                        </a:rPr>
                        <a:t>65 – 69</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47142890"/>
                  </a:ext>
                </a:extLst>
              </a:tr>
              <a:tr h="140367">
                <a:tc>
                  <a:txBody>
                    <a:bodyPr/>
                    <a:lstStyle/>
                    <a:p>
                      <a:pPr algn="l" fontAlgn="ctr"/>
                      <a:r>
                        <a:rPr lang="en-NZ" sz="800" b="0" i="0" u="none" strike="noStrike">
                          <a:solidFill>
                            <a:schemeClr val="bg1"/>
                          </a:solidFill>
                          <a:effectLst/>
                          <a:latin typeface="Arial" panose="020B0604020202020204" pitchFamily="34" charset="0"/>
                        </a:rPr>
                        <a:t>70 – 74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05975193"/>
                  </a:ext>
                </a:extLst>
              </a:tr>
              <a:tr h="140367">
                <a:tc>
                  <a:txBody>
                    <a:bodyPr/>
                    <a:lstStyle/>
                    <a:p>
                      <a:pPr algn="l" fontAlgn="ctr"/>
                      <a:r>
                        <a:rPr lang="en-NZ" sz="800" b="0" i="0" u="none" strike="noStrike">
                          <a:solidFill>
                            <a:schemeClr val="bg1"/>
                          </a:solidFill>
                          <a:effectLst/>
                          <a:latin typeface="Arial" panose="020B0604020202020204" pitchFamily="34" charset="0"/>
                        </a:rPr>
                        <a:t>75 or over</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784528862"/>
                  </a:ext>
                </a:extLst>
              </a:tr>
            </a:tbl>
          </a:graphicData>
        </a:graphic>
      </p:graphicFrame>
      <p:graphicFrame>
        <p:nvGraphicFramePr>
          <p:cNvPr id="10" name="Table 9">
            <a:extLst>
              <a:ext uri="{FF2B5EF4-FFF2-40B4-BE49-F238E27FC236}">
                <a16:creationId xmlns:a16="http://schemas.microsoft.com/office/drawing/2014/main" id="{B1D6CBCF-B353-8B59-2022-45599BFF4021}"/>
              </a:ext>
            </a:extLst>
          </p:cNvPr>
          <p:cNvGraphicFramePr>
            <a:graphicFrameLocks noGrp="1"/>
          </p:cNvGraphicFramePr>
          <p:nvPr>
            <p:extLst>
              <p:ext uri="{D42A27DB-BD31-4B8C-83A1-F6EECF244321}">
                <p14:modId xmlns:p14="http://schemas.microsoft.com/office/powerpoint/2010/main" val="3901688179"/>
              </p:ext>
            </p:extLst>
          </p:nvPr>
        </p:nvGraphicFramePr>
        <p:xfrm>
          <a:off x="3223032" y="795591"/>
          <a:ext cx="2710049" cy="3228441"/>
        </p:xfrm>
        <a:graphic>
          <a:graphicData uri="http://schemas.openxmlformats.org/drawingml/2006/table">
            <a:tbl>
              <a:tblPr/>
              <a:tblGrid>
                <a:gridCol w="2046364">
                  <a:extLst>
                    <a:ext uri="{9D8B030D-6E8A-4147-A177-3AD203B41FA5}">
                      <a16:colId xmlns:a16="http://schemas.microsoft.com/office/drawing/2014/main" val="3145675136"/>
                    </a:ext>
                  </a:extLst>
                </a:gridCol>
                <a:gridCol w="663685">
                  <a:extLst>
                    <a:ext uri="{9D8B030D-6E8A-4147-A177-3AD203B41FA5}">
                      <a16:colId xmlns:a16="http://schemas.microsoft.com/office/drawing/2014/main" val="1441532928"/>
                    </a:ext>
                  </a:extLst>
                </a:gridCol>
              </a:tblGrid>
              <a:tr h="140367">
                <a:tc gridSpan="2">
                  <a:txBody>
                    <a:bodyPr/>
                    <a:lstStyle/>
                    <a:p>
                      <a:pPr algn="l" fontAlgn="ctr"/>
                      <a:r>
                        <a:rPr lang="en-NZ" sz="800" b="1" i="0" u="none" strike="noStrike" dirty="0">
                          <a:solidFill>
                            <a:schemeClr val="bg1"/>
                          </a:solidFill>
                          <a:effectLst/>
                          <a:latin typeface="Arial" panose="020B0604020202020204" pitchFamily="34" charset="0"/>
                        </a:rPr>
                        <a:t>ETHNICITY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r" fontAlgn="b"/>
                      <a:endParaRPr lang="en-NZ" sz="800" b="0" i="1" u="none" strike="noStrike" dirty="0">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99594190"/>
                  </a:ext>
                </a:extLst>
              </a:tr>
              <a:tr h="140367">
                <a:tc>
                  <a:txBody>
                    <a:bodyPr/>
                    <a:lstStyle/>
                    <a:p>
                      <a:pPr algn="l" fontAlgn="ctr"/>
                      <a:r>
                        <a:rPr lang="en-NZ" sz="800" b="0" i="0" u="none" strike="noStrike" dirty="0">
                          <a:solidFill>
                            <a:schemeClr val="bg1"/>
                          </a:solidFill>
                          <a:effectLst/>
                          <a:latin typeface="Arial" panose="020B0604020202020204" pitchFamily="34" charset="0"/>
                        </a:rPr>
                        <a:t>New Zealand European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71%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559071629"/>
                  </a:ext>
                </a:extLst>
              </a:tr>
              <a:tr h="140367">
                <a:tc>
                  <a:txBody>
                    <a:bodyPr/>
                    <a:lstStyle/>
                    <a:p>
                      <a:pPr algn="l" fontAlgn="ctr"/>
                      <a:r>
                        <a:rPr lang="en-NZ" sz="800" b="0" i="0" u="none" strike="noStrike" dirty="0">
                          <a:solidFill>
                            <a:schemeClr val="bg1"/>
                          </a:solidFill>
                          <a:effectLst/>
                          <a:latin typeface="Arial" panose="020B0604020202020204" pitchFamily="34" charset="0"/>
                        </a:rPr>
                        <a:t>Māori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576425929"/>
                  </a:ext>
                </a:extLst>
              </a:tr>
              <a:tr h="140367">
                <a:tc>
                  <a:txBody>
                    <a:bodyPr/>
                    <a:lstStyle/>
                    <a:p>
                      <a:pPr algn="l" fontAlgn="ctr"/>
                      <a:r>
                        <a:rPr lang="en-NZ" sz="800" b="0" i="0" u="none" strike="noStrike" dirty="0">
                          <a:solidFill>
                            <a:schemeClr val="bg1"/>
                          </a:solidFill>
                          <a:effectLst/>
                          <a:latin typeface="Arial" panose="020B0604020202020204" pitchFamily="34" charset="0"/>
                        </a:rPr>
                        <a:t>Cook Island Māori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78357826"/>
                  </a:ext>
                </a:extLst>
              </a:tr>
              <a:tr h="140367">
                <a:tc>
                  <a:txBody>
                    <a:bodyPr/>
                    <a:lstStyle/>
                    <a:p>
                      <a:pPr algn="l" fontAlgn="ctr"/>
                      <a:r>
                        <a:rPr lang="en-NZ" sz="800" b="0" i="0" u="none" strike="noStrike" dirty="0">
                          <a:solidFill>
                            <a:schemeClr val="bg1"/>
                          </a:solidFill>
                          <a:effectLst/>
                          <a:latin typeface="Arial" panose="020B0604020202020204" pitchFamily="34" charset="0"/>
                        </a:rPr>
                        <a:t>Fijian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511942496"/>
                  </a:ext>
                </a:extLst>
              </a:tr>
              <a:tr h="140367">
                <a:tc>
                  <a:txBody>
                    <a:bodyPr/>
                    <a:lstStyle/>
                    <a:p>
                      <a:pPr algn="l" fontAlgn="ctr"/>
                      <a:r>
                        <a:rPr lang="en-NZ" sz="800" b="0" i="0" u="none" strike="noStrike">
                          <a:solidFill>
                            <a:schemeClr val="bg1"/>
                          </a:solidFill>
                          <a:effectLst/>
                          <a:latin typeface="Arial" panose="020B0604020202020204" pitchFamily="34" charset="0"/>
                        </a:rPr>
                        <a:t>Samoan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89903740"/>
                  </a:ext>
                </a:extLst>
              </a:tr>
              <a:tr h="140367">
                <a:tc>
                  <a:txBody>
                    <a:bodyPr/>
                    <a:lstStyle/>
                    <a:p>
                      <a:pPr algn="l" fontAlgn="ctr"/>
                      <a:r>
                        <a:rPr lang="en-NZ" sz="800" b="0" i="0" u="none" strike="noStrike">
                          <a:solidFill>
                            <a:schemeClr val="bg1"/>
                          </a:solidFill>
                          <a:effectLst/>
                          <a:latin typeface="Arial" panose="020B0604020202020204" pitchFamily="34" charset="0"/>
                        </a:rPr>
                        <a:t>Niuean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33092124"/>
                  </a:ext>
                </a:extLst>
              </a:tr>
              <a:tr h="140367">
                <a:tc>
                  <a:txBody>
                    <a:bodyPr/>
                    <a:lstStyle/>
                    <a:p>
                      <a:pPr algn="l" fontAlgn="ctr"/>
                      <a:r>
                        <a:rPr lang="en-NZ" sz="800" b="0" i="0" u="none" strike="noStrike" dirty="0">
                          <a:solidFill>
                            <a:schemeClr val="bg1"/>
                          </a:solidFill>
                          <a:effectLst/>
                          <a:latin typeface="Arial" panose="020B0604020202020204" pitchFamily="34" charset="0"/>
                        </a:rPr>
                        <a:t>Tongan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011379327"/>
                  </a:ext>
                </a:extLst>
              </a:tr>
              <a:tr h="140367">
                <a:tc>
                  <a:txBody>
                    <a:bodyPr/>
                    <a:lstStyle/>
                    <a:p>
                      <a:pPr algn="l" fontAlgn="ctr"/>
                      <a:r>
                        <a:rPr lang="en-NZ" sz="800" b="0" i="0" u="none" strike="noStrike">
                          <a:solidFill>
                            <a:schemeClr val="bg1"/>
                          </a:solidFill>
                          <a:effectLst/>
                          <a:latin typeface="Arial" panose="020B0604020202020204" pitchFamily="34" charset="0"/>
                        </a:rPr>
                        <a:t>Other Pacific people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498523774"/>
                  </a:ext>
                </a:extLst>
              </a:tr>
              <a:tr h="140367">
                <a:tc>
                  <a:txBody>
                    <a:bodyPr/>
                    <a:lstStyle/>
                    <a:p>
                      <a:pPr algn="l" fontAlgn="ctr"/>
                      <a:r>
                        <a:rPr lang="en-NZ" sz="800" b="0" i="0" u="none" strike="noStrike">
                          <a:solidFill>
                            <a:schemeClr val="bg1"/>
                          </a:solidFill>
                          <a:effectLst/>
                          <a:latin typeface="Arial" panose="020B0604020202020204" pitchFamily="34" charset="0"/>
                        </a:rPr>
                        <a:t>Chinese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303649846"/>
                  </a:ext>
                </a:extLst>
              </a:tr>
              <a:tr h="140367">
                <a:tc>
                  <a:txBody>
                    <a:bodyPr/>
                    <a:lstStyle/>
                    <a:p>
                      <a:pPr algn="l" fontAlgn="ctr"/>
                      <a:r>
                        <a:rPr lang="en-NZ" sz="800" b="0" i="0" u="none" strike="noStrike">
                          <a:solidFill>
                            <a:schemeClr val="bg1"/>
                          </a:solidFill>
                          <a:effectLst/>
                          <a:latin typeface="Arial" panose="020B0604020202020204" pitchFamily="34" charset="0"/>
                        </a:rPr>
                        <a:t>Filipino</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905740605"/>
                  </a:ext>
                </a:extLst>
              </a:tr>
              <a:tr h="140367">
                <a:tc>
                  <a:txBody>
                    <a:bodyPr/>
                    <a:lstStyle/>
                    <a:p>
                      <a:pPr algn="l" fontAlgn="ctr"/>
                      <a:r>
                        <a:rPr lang="en-NZ" sz="800" b="0" i="0" u="none" strike="noStrike">
                          <a:solidFill>
                            <a:schemeClr val="bg1"/>
                          </a:solidFill>
                          <a:effectLst/>
                          <a:latin typeface="Arial" panose="020B0604020202020204" pitchFamily="34" charset="0"/>
                        </a:rPr>
                        <a:t>Indian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542577162"/>
                  </a:ext>
                </a:extLst>
              </a:tr>
              <a:tr h="140367">
                <a:tc>
                  <a:txBody>
                    <a:bodyPr/>
                    <a:lstStyle/>
                    <a:p>
                      <a:pPr algn="l" fontAlgn="ctr"/>
                      <a:r>
                        <a:rPr lang="en-NZ" sz="800" b="0" i="0" u="none" strike="noStrike">
                          <a:solidFill>
                            <a:schemeClr val="bg1"/>
                          </a:solidFill>
                          <a:effectLst/>
                          <a:latin typeface="Arial" panose="020B0604020202020204" pitchFamily="34" charset="0"/>
                        </a:rPr>
                        <a:t>Korean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25087858"/>
                  </a:ext>
                </a:extLst>
              </a:tr>
              <a:tr h="140367">
                <a:tc>
                  <a:txBody>
                    <a:bodyPr/>
                    <a:lstStyle/>
                    <a:p>
                      <a:pPr algn="l" fontAlgn="ctr"/>
                      <a:r>
                        <a:rPr lang="en-NZ" sz="800" b="0" i="0" u="none" strike="noStrike">
                          <a:solidFill>
                            <a:schemeClr val="bg1"/>
                          </a:solidFill>
                          <a:effectLst/>
                          <a:latin typeface="Arial" panose="020B0604020202020204" pitchFamily="34" charset="0"/>
                        </a:rPr>
                        <a:t>Japanese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262192906"/>
                  </a:ext>
                </a:extLst>
              </a:tr>
              <a:tr h="140367">
                <a:tc>
                  <a:txBody>
                    <a:bodyPr/>
                    <a:lstStyle/>
                    <a:p>
                      <a:pPr algn="l" fontAlgn="ctr"/>
                      <a:r>
                        <a:rPr lang="en-NZ" sz="800" b="0" i="0" u="none" strike="noStrike" dirty="0">
                          <a:solidFill>
                            <a:schemeClr val="bg1"/>
                          </a:solidFill>
                          <a:effectLst/>
                          <a:latin typeface="Arial" panose="020B0604020202020204" pitchFamily="34" charset="0"/>
                        </a:rPr>
                        <a:t>Other Southeast Asia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807187247"/>
                  </a:ext>
                </a:extLst>
              </a:tr>
              <a:tr h="140367">
                <a:tc>
                  <a:txBody>
                    <a:bodyPr/>
                    <a:lstStyle/>
                    <a:p>
                      <a:pPr algn="l" fontAlgn="ctr"/>
                      <a:r>
                        <a:rPr lang="en-NZ" sz="800" b="0" i="0" u="none" strike="noStrike">
                          <a:solidFill>
                            <a:schemeClr val="bg1"/>
                          </a:solidFill>
                          <a:effectLst/>
                          <a:latin typeface="Arial" panose="020B0604020202020204" pitchFamily="34" charset="0"/>
                        </a:rPr>
                        <a:t>Other South Asia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06223932"/>
                  </a:ext>
                </a:extLst>
              </a:tr>
              <a:tr h="140367">
                <a:tc>
                  <a:txBody>
                    <a:bodyPr/>
                    <a:lstStyle/>
                    <a:p>
                      <a:pPr algn="l" fontAlgn="ctr"/>
                      <a:r>
                        <a:rPr lang="en-NZ" sz="800" b="0" i="0" u="none" strike="noStrike">
                          <a:solidFill>
                            <a:schemeClr val="bg1"/>
                          </a:solidFill>
                          <a:effectLst/>
                          <a:latin typeface="Arial" panose="020B0604020202020204" pitchFamily="34" charset="0"/>
                        </a:rPr>
                        <a:t>Middle Eastern / Southwest Asian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2664159"/>
                  </a:ext>
                </a:extLst>
              </a:tr>
              <a:tr h="140367">
                <a:tc>
                  <a:txBody>
                    <a:bodyPr/>
                    <a:lstStyle/>
                    <a:p>
                      <a:pPr algn="l" fontAlgn="ctr"/>
                      <a:r>
                        <a:rPr lang="en-NZ" sz="800" b="0" i="0" u="none" strike="noStrike">
                          <a:solidFill>
                            <a:schemeClr val="bg1"/>
                          </a:solidFill>
                          <a:effectLst/>
                          <a:latin typeface="Arial" panose="020B0604020202020204" pitchFamily="34" charset="0"/>
                        </a:rPr>
                        <a:t>Latin American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46167702"/>
                  </a:ext>
                </a:extLst>
              </a:tr>
              <a:tr h="140367">
                <a:tc>
                  <a:txBody>
                    <a:bodyPr/>
                    <a:lstStyle/>
                    <a:p>
                      <a:pPr algn="l" fontAlgn="ctr"/>
                      <a:r>
                        <a:rPr lang="en-NZ" sz="800" b="0" i="0" u="none" strike="noStrike">
                          <a:solidFill>
                            <a:schemeClr val="bg1"/>
                          </a:solidFill>
                          <a:effectLst/>
                          <a:latin typeface="Arial" panose="020B0604020202020204" pitchFamily="34" charset="0"/>
                        </a:rPr>
                        <a:t>African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304329558"/>
                  </a:ext>
                </a:extLst>
              </a:tr>
              <a:tr h="140367">
                <a:tc>
                  <a:txBody>
                    <a:bodyPr/>
                    <a:lstStyle/>
                    <a:p>
                      <a:pPr algn="l" fontAlgn="ctr"/>
                      <a:r>
                        <a:rPr lang="en-NZ" sz="800" b="0" i="0" u="none" strike="noStrike">
                          <a:solidFill>
                            <a:schemeClr val="bg1"/>
                          </a:solidFill>
                          <a:effectLst/>
                          <a:latin typeface="Arial" panose="020B0604020202020204" pitchFamily="34" charset="0"/>
                        </a:rPr>
                        <a:t>New Zealander/kiwi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221047898"/>
                  </a:ext>
                </a:extLst>
              </a:tr>
              <a:tr h="140367">
                <a:tc>
                  <a:txBody>
                    <a:bodyPr/>
                    <a:lstStyle/>
                    <a:p>
                      <a:pPr algn="l" fontAlgn="ctr"/>
                      <a:r>
                        <a:rPr lang="en-NZ" sz="800" b="0" i="0" u="none" strike="noStrike">
                          <a:solidFill>
                            <a:schemeClr val="bg1"/>
                          </a:solidFill>
                          <a:effectLst/>
                          <a:latin typeface="Arial" panose="020B0604020202020204" pitchFamily="34" charset="0"/>
                        </a:rPr>
                        <a:t>Other European group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964079786"/>
                  </a:ext>
                </a:extLst>
              </a:tr>
              <a:tr h="140367">
                <a:tc>
                  <a:txBody>
                    <a:bodyPr/>
                    <a:lstStyle/>
                    <a:p>
                      <a:pPr algn="l" fontAlgn="ctr"/>
                      <a:r>
                        <a:rPr lang="en-NZ" sz="800" b="0" i="0" u="none" strike="noStrike" dirty="0">
                          <a:solidFill>
                            <a:schemeClr val="bg1"/>
                          </a:solidFill>
                          <a:effectLst/>
                          <a:latin typeface="Arial" panose="020B0604020202020204" pitchFamily="34" charset="0"/>
                        </a:rPr>
                        <a:t>Another ethnic group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748451804"/>
                  </a:ext>
                </a:extLst>
              </a:tr>
              <a:tr h="140367">
                <a:tc>
                  <a:txBody>
                    <a:bodyPr/>
                    <a:lstStyle/>
                    <a:p>
                      <a:pPr algn="l" fontAlgn="ctr"/>
                      <a:r>
                        <a:rPr lang="en-US" sz="800" b="0" i="0" u="none" strike="noStrike" dirty="0">
                          <a:solidFill>
                            <a:schemeClr val="bg1"/>
                          </a:solidFill>
                          <a:effectLst/>
                          <a:latin typeface="Arial" panose="020B0604020202020204" pitchFamily="34" charset="0"/>
                        </a:rPr>
                        <a:t>Prefer not to say ethnic group</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810301544"/>
                  </a:ext>
                </a:extLst>
              </a:tr>
            </a:tbl>
          </a:graphicData>
        </a:graphic>
      </p:graphicFrame>
      <p:graphicFrame>
        <p:nvGraphicFramePr>
          <p:cNvPr id="11" name="Table 10">
            <a:extLst>
              <a:ext uri="{FF2B5EF4-FFF2-40B4-BE49-F238E27FC236}">
                <a16:creationId xmlns:a16="http://schemas.microsoft.com/office/drawing/2014/main" id="{54C1C704-4193-58A4-9B12-3982CF9EDE46}"/>
              </a:ext>
            </a:extLst>
          </p:cNvPr>
          <p:cNvGraphicFramePr>
            <a:graphicFrameLocks noGrp="1"/>
          </p:cNvGraphicFramePr>
          <p:nvPr/>
        </p:nvGraphicFramePr>
        <p:xfrm>
          <a:off x="3223032" y="4230287"/>
          <a:ext cx="2710049" cy="701835"/>
        </p:xfrm>
        <a:graphic>
          <a:graphicData uri="http://schemas.openxmlformats.org/drawingml/2006/table">
            <a:tbl>
              <a:tblPr/>
              <a:tblGrid>
                <a:gridCol w="2014642">
                  <a:extLst>
                    <a:ext uri="{9D8B030D-6E8A-4147-A177-3AD203B41FA5}">
                      <a16:colId xmlns:a16="http://schemas.microsoft.com/office/drawing/2014/main" val="4015292664"/>
                    </a:ext>
                  </a:extLst>
                </a:gridCol>
                <a:gridCol w="695407">
                  <a:extLst>
                    <a:ext uri="{9D8B030D-6E8A-4147-A177-3AD203B41FA5}">
                      <a16:colId xmlns:a16="http://schemas.microsoft.com/office/drawing/2014/main" val="997247635"/>
                    </a:ext>
                  </a:extLst>
                </a:gridCol>
              </a:tblGrid>
              <a:tr h="140367">
                <a:tc>
                  <a:txBody>
                    <a:bodyPr/>
                    <a:lstStyle/>
                    <a:p>
                      <a:pPr algn="l" fontAlgn="ctr"/>
                      <a:r>
                        <a:rPr lang="en-US" sz="800" b="1" i="0" u="none" strike="noStrike" dirty="0">
                          <a:solidFill>
                            <a:schemeClr val="bg1"/>
                          </a:solidFill>
                          <a:effectLst/>
                          <a:latin typeface="Arial" panose="020B0604020202020204" pitchFamily="34" charset="0"/>
                        </a:rPr>
                        <a:t>EMPLOYMENT STATUS COMBINED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86F92"/>
                    </a:solidFill>
                  </a:tcPr>
                </a:tc>
                <a:tc>
                  <a:txBody>
                    <a:bodyPr/>
                    <a:lstStyle/>
                    <a:p>
                      <a:pPr algn="ctr" fontAlgn="b"/>
                      <a:endParaRPr lang="en-NZ" sz="800" b="0" i="1" u="none" strike="noStrike" dirty="0">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3055126769"/>
                  </a:ext>
                </a:extLst>
              </a:tr>
              <a:tr h="140367">
                <a:tc>
                  <a:txBody>
                    <a:bodyPr/>
                    <a:lstStyle/>
                    <a:p>
                      <a:pPr algn="l" fontAlgn="ctr"/>
                      <a:r>
                        <a:rPr lang="en-US" sz="800" b="0" i="0" u="none" strike="noStrike" dirty="0">
                          <a:solidFill>
                            <a:schemeClr val="bg1"/>
                          </a:solidFill>
                          <a:effectLst/>
                          <a:latin typeface="Arial" panose="020B0604020202020204" pitchFamily="34" charset="0"/>
                        </a:rPr>
                        <a:t>An employee working for wages or salary</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84%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722519521"/>
                  </a:ext>
                </a:extLst>
              </a:tr>
              <a:tr h="140367">
                <a:tc>
                  <a:txBody>
                    <a:bodyPr/>
                    <a:lstStyle/>
                    <a:p>
                      <a:pPr algn="l" fontAlgn="ctr"/>
                      <a:r>
                        <a:rPr lang="en-US" sz="800" b="0" i="0" u="none" strike="noStrike" dirty="0">
                          <a:solidFill>
                            <a:schemeClr val="bg1"/>
                          </a:solidFill>
                          <a:effectLst/>
                          <a:latin typeface="Arial" panose="020B0604020202020204" pitchFamily="34" charset="0"/>
                        </a:rPr>
                        <a:t>Working without pay in a family business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893551168"/>
                  </a:ext>
                </a:extLst>
              </a:tr>
              <a:tr h="140367">
                <a:tc>
                  <a:txBody>
                    <a:bodyPr/>
                    <a:lstStyle/>
                    <a:p>
                      <a:pPr algn="l" fontAlgn="ctr"/>
                      <a:r>
                        <a:rPr lang="en-NZ" sz="800" b="0" i="0" u="none" strike="noStrike" dirty="0">
                          <a:solidFill>
                            <a:schemeClr val="bg1"/>
                          </a:solidFill>
                          <a:effectLst/>
                          <a:latin typeface="Arial" panose="020B0604020202020204" pitchFamily="34" charset="0"/>
                        </a:rPr>
                        <a:t>Self-employed/Contractor</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202701616"/>
                  </a:ext>
                </a:extLst>
              </a:tr>
              <a:tr h="140367">
                <a:tc>
                  <a:txBody>
                    <a:bodyPr/>
                    <a:lstStyle/>
                    <a:p>
                      <a:pPr algn="l" fontAlgn="ctr"/>
                      <a:r>
                        <a:rPr lang="en-NZ" sz="800" b="0" i="0" u="none" strike="noStrike">
                          <a:solidFill>
                            <a:schemeClr val="bg1"/>
                          </a:solidFill>
                          <a:effectLst/>
                          <a:latin typeface="Arial" panose="020B0604020202020204" pitchFamily="34" charset="0"/>
                        </a:rPr>
                        <a:t>Volunteer worker</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92872963"/>
                  </a:ext>
                </a:extLst>
              </a:tr>
            </a:tbl>
          </a:graphicData>
        </a:graphic>
      </p:graphicFrame>
      <p:graphicFrame>
        <p:nvGraphicFramePr>
          <p:cNvPr id="12" name="Table 11">
            <a:extLst>
              <a:ext uri="{FF2B5EF4-FFF2-40B4-BE49-F238E27FC236}">
                <a16:creationId xmlns:a16="http://schemas.microsoft.com/office/drawing/2014/main" id="{2DBC97EF-28CD-237C-9CDD-C0405DA7353D}"/>
              </a:ext>
            </a:extLst>
          </p:cNvPr>
          <p:cNvGraphicFramePr>
            <a:graphicFrameLocks noGrp="1"/>
          </p:cNvGraphicFramePr>
          <p:nvPr/>
        </p:nvGraphicFramePr>
        <p:xfrm>
          <a:off x="213395" y="3943169"/>
          <a:ext cx="2737703" cy="2664280"/>
        </p:xfrm>
        <a:graphic>
          <a:graphicData uri="http://schemas.openxmlformats.org/drawingml/2006/table">
            <a:tbl>
              <a:tblPr/>
              <a:tblGrid>
                <a:gridCol w="2074017">
                  <a:extLst>
                    <a:ext uri="{9D8B030D-6E8A-4147-A177-3AD203B41FA5}">
                      <a16:colId xmlns:a16="http://schemas.microsoft.com/office/drawing/2014/main" val="3698536697"/>
                    </a:ext>
                  </a:extLst>
                </a:gridCol>
                <a:gridCol w="663686">
                  <a:extLst>
                    <a:ext uri="{9D8B030D-6E8A-4147-A177-3AD203B41FA5}">
                      <a16:colId xmlns:a16="http://schemas.microsoft.com/office/drawing/2014/main" val="4070544954"/>
                    </a:ext>
                  </a:extLst>
                </a:gridCol>
              </a:tblGrid>
              <a:tr h="137674">
                <a:tc gridSpan="2">
                  <a:txBody>
                    <a:bodyPr/>
                    <a:lstStyle/>
                    <a:p>
                      <a:pPr algn="l" fontAlgn="ctr"/>
                      <a:r>
                        <a:rPr lang="en-NZ" sz="800" b="1" i="0" u="none" strike="noStrike" dirty="0">
                          <a:solidFill>
                            <a:schemeClr val="bg1"/>
                          </a:solidFill>
                          <a:effectLst/>
                          <a:latin typeface="Arial" panose="020B0604020202020204" pitchFamily="34" charset="0"/>
                        </a:rPr>
                        <a:t>REGION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r" fontAlgn="b"/>
                      <a:endParaRPr lang="en-NZ" sz="800" b="0" i="1"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5297726"/>
                  </a:ext>
                </a:extLst>
              </a:tr>
              <a:tr h="140367">
                <a:tc>
                  <a:txBody>
                    <a:bodyPr/>
                    <a:lstStyle/>
                    <a:p>
                      <a:pPr algn="l" fontAlgn="ctr"/>
                      <a:r>
                        <a:rPr lang="en-NZ" sz="800" b="0" i="0" u="none" strike="noStrike" dirty="0">
                          <a:solidFill>
                            <a:schemeClr val="bg1"/>
                          </a:solidFill>
                          <a:effectLst/>
                          <a:latin typeface="Arial" panose="020B0604020202020204" pitchFamily="34" charset="0"/>
                        </a:rPr>
                        <a:t>Northland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716091045"/>
                  </a:ext>
                </a:extLst>
              </a:tr>
              <a:tr h="140367">
                <a:tc>
                  <a:txBody>
                    <a:bodyPr/>
                    <a:lstStyle/>
                    <a:p>
                      <a:pPr algn="l" fontAlgn="ctr"/>
                      <a:r>
                        <a:rPr lang="en-NZ" sz="800" b="0" i="0" u="none" strike="noStrike" dirty="0">
                          <a:solidFill>
                            <a:schemeClr val="bg1"/>
                          </a:solidFill>
                          <a:effectLst/>
                          <a:latin typeface="Arial" panose="020B0604020202020204" pitchFamily="34" charset="0"/>
                        </a:rPr>
                        <a:t>Auckland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34%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876418873"/>
                  </a:ext>
                </a:extLst>
              </a:tr>
              <a:tr h="140367">
                <a:tc>
                  <a:txBody>
                    <a:bodyPr/>
                    <a:lstStyle/>
                    <a:p>
                      <a:pPr algn="l" fontAlgn="ctr"/>
                      <a:r>
                        <a:rPr lang="en-NZ" sz="800" b="0" i="0" u="none" strike="noStrike">
                          <a:solidFill>
                            <a:schemeClr val="bg1"/>
                          </a:solidFill>
                          <a:effectLst/>
                          <a:latin typeface="Arial" panose="020B0604020202020204" pitchFamily="34" charset="0"/>
                        </a:rPr>
                        <a:t>Waikato</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223572111"/>
                  </a:ext>
                </a:extLst>
              </a:tr>
              <a:tr h="140367">
                <a:tc>
                  <a:txBody>
                    <a:bodyPr/>
                    <a:lstStyle/>
                    <a:p>
                      <a:pPr algn="l" fontAlgn="ctr"/>
                      <a:r>
                        <a:rPr lang="en-NZ" sz="800" b="0" i="0" u="none" strike="noStrike">
                          <a:solidFill>
                            <a:schemeClr val="bg1"/>
                          </a:solidFill>
                          <a:effectLst/>
                          <a:latin typeface="Arial" panose="020B0604020202020204" pitchFamily="34" charset="0"/>
                        </a:rPr>
                        <a:t>Bay of Plenty</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342221105"/>
                  </a:ext>
                </a:extLst>
              </a:tr>
              <a:tr h="140367">
                <a:tc>
                  <a:txBody>
                    <a:bodyPr/>
                    <a:lstStyle/>
                    <a:p>
                      <a:pPr algn="l" fontAlgn="ctr"/>
                      <a:r>
                        <a:rPr lang="en-NZ" sz="800" b="0" i="0" u="none" strike="noStrike">
                          <a:solidFill>
                            <a:schemeClr val="bg1"/>
                          </a:solidFill>
                          <a:effectLst/>
                          <a:latin typeface="Arial" panose="020B0604020202020204" pitchFamily="34" charset="0"/>
                        </a:rPr>
                        <a:t>Gisborne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206672829"/>
                  </a:ext>
                </a:extLst>
              </a:tr>
              <a:tr h="140367">
                <a:tc>
                  <a:txBody>
                    <a:bodyPr/>
                    <a:lstStyle/>
                    <a:p>
                      <a:pPr algn="l" fontAlgn="ctr"/>
                      <a:r>
                        <a:rPr lang="en-NZ" sz="800" b="0" i="0" u="none" strike="noStrike">
                          <a:solidFill>
                            <a:schemeClr val="bg1"/>
                          </a:solidFill>
                          <a:effectLst/>
                          <a:latin typeface="Arial" panose="020B0604020202020204" pitchFamily="34" charset="0"/>
                        </a:rPr>
                        <a:t>Hawkes Bay</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538206652"/>
                  </a:ext>
                </a:extLst>
              </a:tr>
              <a:tr h="140367">
                <a:tc>
                  <a:txBody>
                    <a:bodyPr/>
                    <a:lstStyle/>
                    <a:p>
                      <a:pPr algn="l" fontAlgn="ctr"/>
                      <a:r>
                        <a:rPr lang="en-NZ" sz="800" b="0" i="0" u="none" strike="noStrike">
                          <a:solidFill>
                            <a:schemeClr val="bg1"/>
                          </a:solidFill>
                          <a:effectLst/>
                          <a:latin typeface="Arial" panose="020B0604020202020204" pitchFamily="34" charset="0"/>
                        </a:rPr>
                        <a:t>Taranaki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981335871"/>
                  </a:ext>
                </a:extLst>
              </a:tr>
              <a:tr h="140367">
                <a:tc>
                  <a:txBody>
                    <a:bodyPr/>
                    <a:lstStyle/>
                    <a:p>
                      <a:pPr algn="l" fontAlgn="ctr"/>
                      <a:r>
                        <a:rPr lang="en-NZ" sz="800" b="0" i="0" u="none" strike="noStrike">
                          <a:solidFill>
                            <a:schemeClr val="bg1"/>
                          </a:solidFill>
                          <a:effectLst/>
                          <a:latin typeface="Arial" panose="020B0604020202020204" pitchFamily="34" charset="0"/>
                        </a:rPr>
                        <a:t>Manawatu-Whanganui</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384501186"/>
                  </a:ext>
                </a:extLst>
              </a:tr>
              <a:tr h="140367">
                <a:tc>
                  <a:txBody>
                    <a:bodyPr/>
                    <a:lstStyle/>
                    <a:p>
                      <a:pPr algn="l" fontAlgn="ctr"/>
                      <a:r>
                        <a:rPr lang="en-NZ" sz="800" b="0" i="0" u="none" strike="noStrike">
                          <a:solidFill>
                            <a:schemeClr val="bg1"/>
                          </a:solidFill>
                          <a:effectLst/>
                          <a:latin typeface="Arial" panose="020B0604020202020204" pitchFamily="34" charset="0"/>
                        </a:rPr>
                        <a:t>Wellington-Wairarapa</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175011177"/>
                  </a:ext>
                </a:extLst>
              </a:tr>
              <a:tr h="140367">
                <a:tc>
                  <a:txBody>
                    <a:bodyPr/>
                    <a:lstStyle/>
                    <a:p>
                      <a:pPr algn="l" fontAlgn="ctr"/>
                      <a:r>
                        <a:rPr lang="en-NZ" sz="800" b="0" i="0" u="none" strike="noStrike">
                          <a:solidFill>
                            <a:schemeClr val="bg1"/>
                          </a:solidFill>
                          <a:effectLst/>
                          <a:latin typeface="Arial" panose="020B0604020202020204" pitchFamily="34" charset="0"/>
                        </a:rPr>
                        <a:t>Tasman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913595243"/>
                  </a:ext>
                </a:extLst>
              </a:tr>
              <a:tr h="140367">
                <a:tc>
                  <a:txBody>
                    <a:bodyPr/>
                    <a:lstStyle/>
                    <a:p>
                      <a:pPr algn="l" fontAlgn="ctr"/>
                      <a:r>
                        <a:rPr lang="en-NZ" sz="800" b="0" i="0" u="none" strike="noStrike">
                          <a:solidFill>
                            <a:schemeClr val="bg1"/>
                          </a:solidFill>
                          <a:effectLst/>
                          <a:latin typeface="Arial" panose="020B0604020202020204" pitchFamily="34" charset="0"/>
                        </a:rPr>
                        <a:t>Nelson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446856859"/>
                  </a:ext>
                </a:extLst>
              </a:tr>
              <a:tr h="140367">
                <a:tc>
                  <a:txBody>
                    <a:bodyPr/>
                    <a:lstStyle/>
                    <a:p>
                      <a:pPr algn="l" fontAlgn="ctr"/>
                      <a:r>
                        <a:rPr lang="en-NZ" sz="800" b="0" i="0" u="none" strike="noStrike">
                          <a:solidFill>
                            <a:schemeClr val="bg1"/>
                          </a:solidFill>
                          <a:effectLst/>
                          <a:latin typeface="Arial" panose="020B0604020202020204" pitchFamily="34" charset="0"/>
                        </a:rPr>
                        <a:t>Marlborough</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055319392"/>
                  </a:ext>
                </a:extLst>
              </a:tr>
              <a:tr h="140367">
                <a:tc>
                  <a:txBody>
                    <a:bodyPr/>
                    <a:lstStyle/>
                    <a:p>
                      <a:pPr algn="l" fontAlgn="ctr"/>
                      <a:r>
                        <a:rPr lang="en-NZ" sz="800" b="0" i="0" u="none" strike="noStrike">
                          <a:solidFill>
                            <a:schemeClr val="bg1"/>
                          </a:solidFill>
                          <a:effectLst/>
                          <a:latin typeface="Arial" panose="020B0604020202020204" pitchFamily="34" charset="0"/>
                        </a:rPr>
                        <a:t>West Coast</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275242462"/>
                  </a:ext>
                </a:extLst>
              </a:tr>
              <a:tr h="140367">
                <a:tc>
                  <a:txBody>
                    <a:bodyPr/>
                    <a:lstStyle/>
                    <a:p>
                      <a:pPr algn="l" fontAlgn="ctr"/>
                      <a:r>
                        <a:rPr lang="en-NZ" sz="800" b="0" i="0" u="none" strike="noStrike">
                          <a:solidFill>
                            <a:schemeClr val="bg1"/>
                          </a:solidFill>
                          <a:effectLst/>
                          <a:latin typeface="Arial" panose="020B0604020202020204" pitchFamily="34" charset="0"/>
                        </a:rPr>
                        <a:t>Canterbury (including Chatham Islands)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171107909"/>
                  </a:ext>
                </a:extLst>
              </a:tr>
              <a:tr h="140367">
                <a:tc>
                  <a:txBody>
                    <a:bodyPr/>
                    <a:lstStyle/>
                    <a:p>
                      <a:pPr algn="l" fontAlgn="ctr"/>
                      <a:r>
                        <a:rPr lang="en-NZ" sz="800" b="0" i="0" u="none" strike="noStrike">
                          <a:solidFill>
                            <a:schemeClr val="bg1"/>
                          </a:solidFill>
                          <a:effectLst/>
                          <a:latin typeface="Arial" panose="020B0604020202020204" pitchFamily="34" charset="0"/>
                        </a:rPr>
                        <a:t>Otago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002161973"/>
                  </a:ext>
                </a:extLst>
              </a:tr>
              <a:tr h="140367">
                <a:tc>
                  <a:txBody>
                    <a:bodyPr/>
                    <a:lstStyle/>
                    <a:p>
                      <a:pPr algn="l" fontAlgn="ctr"/>
                      <a:r>
                        <a:rPr lang="en-NZ" sz="800" b="0" i="0" u="none" strike="noStrike">
                          <a:solidFill>
                            <a:schemeClr val="bg1"/>
                          </a:solidFill>
                          <a:effectLst/>
                          <a:latin typeface="Arial" panose="020B0604020202020204" pitchFamily="34" charset="0"/>
                        </a:rPr>
                        <a:t>Southland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021933450"/>
                  </a:ext>
                </a:extLst>
              </a:tr>
              <a:tr h="140367">
                <a:tc>
                  <a:txBody>
                    <a:bodyPr/>
                    <a:lstStyle/>
                    <a:p>
                      <a:pPr algn="l" fontAlgn="ctr"/>
                      <a:r>
                        <a:rPr lang="en-US" sz="800" b="0" i="0" u="none" strike="noStrike">
                          <a:solidFill>
                            <a:schemeClr val="bg1"/>
                          </a:solidFill>
                          <a:effectLst/>
                          <a:latin typeface="Arial" panose="020B0604020202020204" pitchFamily="34" charset="0"/>
                        </a:rPr>
                        <a:t>An area outside these regions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563249340"/>
                  </a:ext>
                </a:extLst>
              </a:tr>
              <a:tr h="140367">
                <a:tc>
                  <a:txBody>
                    <a:bodyPr/>
                    <a:lstStyle/>
                    <a:p>
                      <a:pPr algn="l" fontAlgn="ctr"/>
                      <a:r>
                        <a:rPr lang="en-NZ" sz="800" b="0" i="0" u="none" strike="noStrike">
                          <a:solidFill>
                            <a:schemeClr val="bg1"/>
                          </a:solidFill>
                          <a:effectLst/>
                          <a:latin typeface="Arial" panose="020B0604020202020204" pitchFamily="34" charset="0"/>
                        </a:rPr>
                        <a:t>Unsure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596396763"/>
                  </a:ext>
                </a:extLst>
              </a:tr>
            </a:tbl>
          </a:graphicData>
        </a:graphic>
      </p:graphicFrame>
      <p:graphicFrame>
        <p:nvGraphicFramePr>
          <p:cNvPr id="13" name="Table 12">
            <a:extLst>
              <a:ext uri="{FF2B5EF4-FFF2-40B4-BE49-F238E27FC236}">
                <a16:creationId xmlns:a16="http://schemas.microsoft.com/office/drawing/2014/main" id="{F89C54D3-257C-EAF1-CC31-88D008C4DCE9}"/>
              </a:ext>
            </a:extLst>
          </p:cNvPr>
          <p:cNvGraphicFramePr>
            <a:graphicFrameLocks noGrp="1"/>
          </p:cNvGraphicFramePr>
          <p:nvPr/>
        </p:nvGraphicFramePr>
        <p:xfrm>
          <a:off x="6205015" y="798728"/>
          <a:ext cx="2751529" cy="2807448"/>
        </p:xfrm>
        <a:graphic>
          <a:graphicData uri="http://schemas.openxmlformats.org/drawingml/2006/table">
            <a:tbl>
              <a:tblPr/>
              <a:tblGrid>
                <a:gridCol w="2087844">
                  <a:extLst>
                    <a:ext uri="{9D8B030D-6E8A-4147-A177-3AD203B41FA5}">
                      <a16:colId xmlns:a16="http://schemas.microsoft.com/office/drawing/2014/main" val="179493356"/>
                    </a:ext>
                  </a:extLst>
                </a:gridCol>
                <a:gridCol w="663685">
                  <a:extLst>
                    <a:ext uri="{9D8B030D-6E8A-4147-A177-3AD203B41FA5}">
                      <a16:colId xmlns:a16="http://schemas.microsoft.com/office/drawing/2014/main" val="2978753441"/>
                    </a:ext>
                  </a:extLst>
                </a:gridCol>
              </a:tblGrid>
              <a:tr h="137674">
                <a:tc gridSpan="2">
                  <a:txBody>
                    <a:bodyPr/>
                    <a:lstStyle/>
                    <a:p>
                      <a:pPr algn="l" fontAlgn="ctr"/>
                      <a:r>
                        <a:rPr lang="en-NZ" sz="800" b="0" i="0" u="none" strike="noStrike" dirty="0">
                          <a:solidFill>
                            <a:schemeClr val="bg1"/>
                          </a:solidFill>
                          <a:effectLst/>
                          <a:latin typeface="Arial" panose="020B0604020202020204" pitchFamily="34" charset="0"/>
                        </a:rPr>
                        <a:t>INDUSTRY</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ct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586F92"/>
                    </a:solidFill>
                  </a:tcPr>
                </a:tc>
                <a:extLst>
                  <a:ext uri="{0D108BD9-81ED-4DB2-BD59-A6C34878D82A}">
                    <a16:rowId xmlns:a16="http://schemas.microsoft.com/office/drawing/2014/main" val="4131329218"/>
                  </a:ext>
                </a:extLst>
              </a:tr>
              <a:tr h="140367">
                <a:tc>
                  <a:txBody>
                    <a:bodyPr/>
                    <a:lstStyle/>
                    <a:p>
                      <a:pPr algn="l" fontAlgn="ctr"/>
                      <a:r>
                        <a:rPr lang="en-NZ" sz="800" b="0" i="0" u="none" strike="noStrike" dirty="0">
                          <a:solidFill>
                            <a:schemeClr val="bg1"/>
                          </a:solidFill>
                          <a:effectLst/>
                          <a:latin typeface="Arial" panose="020B0604020202020204" pitchFamily="34" charset="0"/>
                        </a:rPr>
                        <a:t>Agriculture, forestry, &amp; fishing</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123356300"/>
                  </a:ext>
                </a:extLst>
              </a:tr>
              <a:tr h="140367">
                <a:tc>
                  <a:txBody>
                    <a:bodyPr/>
                    <a:lstStyle/>
                    <a:p>
                      <a:pPr algn="l" fontAlgn="ctr"/>
                      <a:r>
                        <a:rPr lang="en-NZ" sz="800" b="0" i="0" u="none" strike="noStrike" dirty="0">
                          <a:solidFill>
                            <a:schemeClr val="bg1"/>
                          </a:solidFill>
                          <a:effectLst/>
                          <a:latin typeface="Arial" panose="020B0604020202020204" pitchFamily="34" charset="0"/>
                        </a:rPr>
                        <a:t>Manufacturing</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699225339"/>
                  </a:ext>
                </a:extLst>
              </a:tr>
              <a:tr h="140367">
                <a:tc>
                  <a:txBody>
                    <a:bodyPr/>
                    <a:lstStyle/>
                    <a:p>
                      <a:pPr algn="l" fontAlgn="ctr"/>
                      <a:r>
                        <a:rPr lang="en-NZ" sz="800" b="0" i="0" u="none" strike="noStrike">
                          <a:solidFill>
                            <a:schemeClr val="bg1"/>
                          </a:solidFill>
                          <a:effectLst/>
                          <a:latin typeface="Arial" panose="020B0604020202020204" pitchFamily="34" charset="0"/>
                        </a:rPr>
                        <a:t>Construction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255881916"/>
                  </a:ext>
                </a:extLst>
              </a:tr>
              <a:tr h="140367">
                <a:tc>
                  <a:txBody>
                    <a:bodyPr/>
                    <a:lstStyle/>
                    <a:p>
                      <a:pPr algn="l" fontAlgn="ctr"/>
                      <a:r>
                        <a:rPr lang="en-NZ" sz="800" b="0" i="0" u="none" strike="noStrike">
                          <a:solidFill>
                            <a:schemeClr val="bg1"/>
                          </a:solidFill>
                          <a:effectLst/>
                          <a:latin typeface="Arial" panose="020B0604020202020204" pitchFamily="34" charset="0"/>
                        </a:rPr>
                        <a:t>Wholesale trade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255664998"/>
                  </a:ext>
                </a:extLst>
              </a:tr>
              <a:tr h="140367">
                <a:tc>
                  <a:txBody>
                    <a:bodyPr/>
                    <a:lstStyle/>
                    <a:p>
                      <a:pPr algn="l" fontAlgn="ctr"/>
                      <a:r>
                        <a:rPr lang="en-NZ" sz="800" b="0" i="0" u="none" strike="noStrike">
                          <a:solidFill>
                            <a:schemeClr val="bg1"/>
                          </a:solidFill>
                          <a:effectLst/>
                          <a:latin typeface="Arial" panose="020B0604020202020204" pitchFamily="34" charset="0"/>
                        </a:rPr>
                        <a:t>Retail trade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448679758"/>
                  </a:ext>
                </a:extLst>
              </a:tr>
              <a:tr h="219632">
                <a:tc>
                  <a:txBody>
                    <a:bodyPr/>
                    <a:lstStyle/>
                    <a:p>
                      <a:pPr algn="l" fontAlgn="ctr"/>
                      <a:r>
                        <a:rPr lang="en-NZ" sz="800" b="0" i="0" u="none" strike="noStrike">
                          <a:solidFill>
                            <a:schemeClr val="bg1"/>
                          </a:solidFill>
                          <a:effectLst/>
                          <a:latin typeface="Arial" panose="020B0604020202020204" pitchFamily="34" charset="0"/>
                        </a:rPr>
                        <a:t>Accommodation &amp; food services (hospitality)</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52924955"/>
                  </a:ext>
                </a:extLst>
              </a:tr>
              <a:tr h="140367">
                <a:tc>
                  <a:txBody>
                    <a:bodyPr/>
                    <a:lstStyle/>
                    <a:p>
                      <a:pPr algn="l" fontAlgn="ctr"/>
                      <a:r>
                        <a:rPr lang="en-NZ" sz="800" b="0" i="0" u="none" strike="noStrike">
                          <a:solidFill>
                            <a:schemeClr val="bg1"/>
                          </a:solidFill>
                          <a:effectLst/>
                          <a:latin typeface="Arial" panose="020B0604020202020204" pitchFamily="34" charset="0"/>
                        </a:rPr>
                        <a:t>Transport, postal, &amp; warehousing</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215048251"/>
                  </a:ext>
                </a:extLst>
              </a:tr>
              <a:tr h="140367">
                <a:tc>
                  <a:txBody>
                    <a:bodyPr/>
                    <a:lstStyle/>
                    <a:p>
                      <a:pPr algn="l" fontAlgn="ctr"/>
                      <a:r>
                        <a:rPr lang="en-NZ" sz="800" b="0" i="0" u="none" strike="noStrike">
                          <a:solidFill>
                            <a:schemeClr val="bg1"/>
                          </a:solidFill>
                          <a:effectLst/>
                          <a:latin typeface="Arial" panose="020B0604020202020204" pitchFamily="34" charset="0"/>
                        </a:rPr>
                        <a:t>Information media &amp; telecommunications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558883218"/>
                  </a:ext>
                </a:extLst>
              </a:tr>
              <a:tr h="140367">
                <a:tc>
                  <a:txBody>
                    <a:bodyPr/>
                    <a:lstStyle/>
                    <a:p>
                      <a:pPr algn="l" fontAlgn="ctr"/>
                      <a:r>
                        <a:rPr lang="en-NZ" sz="800" b="0" i="0" u="none" strike="noStrike">
                          <a:solidFill>
                            <a:schemeClr val="bg1"/>
                          </a:solidFill>
                          <a:effectLst/>
                          <a:latin typeface="Arial" panose="020B0604020202020204" pitchFamily="34" charset="0"/>
                        </a:rPr>
                        <a:t>Financial &amp; insurance services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980890323"/>
                  </a:ext>
                </a:extLst>
              </a:tr>
              <a:tr h="140367">
                <a:tc>
                  <a:txBody>
                    <a:bodyPr/>
                    <a:lstStyle/>
                    <a:p>
                      <a:pPr algn="l" fontAlgn="ctr"/>
                      <a:r>
                        <a:rPr lang="en-NZ" sz="800" b="0" i="0" u="none" strike="noStrike">
                          <a:solidFill>
                            <a:schemeClr val="bg1"/>
                          </a:solidFill>
                          <a:effectLst/>
                          <a:latin typeface="Arial" panose="020B0604020202020204" pitchFamily="34" charset="0"/>
                        </a:rPr>
                        <a:t>Rental, hiring, &amp; real estate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940660808"/>
                  </a:ext>
                </a:extLst>
              </a:tr>
              <a:tr h="219632">
                <a:tc>
                  <a:txBody>
                    <a:bodyPr/>
                    <a:lstStyle/>
                    <a:p>
                      <a:pPr algn="l" fontAlgn="ctr"/>
                      <a:r>
                        <a:rPr lang="en-NZ" sz="800" b="0" i="0" u="none" strike="noStrike">
                          <a:solidFill>
                            <a:schemeClr val="bg1"/>
                          </a:solidFill>
                          <a:effectLst/>
                          <a:latin typeface="Arial" panose="020B0604020202020204" pitchFamily="34" charset="0"/>
                        </a:rPr>
                        <a:t>Professional, scientific, &amp; technical services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19735092"/>
                  </a:ext>
                </a:extLst>
              </a:tr>
              <a:tr h="140367">
                <a:tc>
                  <a:txBody>
                    <a:bodyPr/>
                    <a:lstStyle/>
                    <a:p>
                      <a:pPr algn="l" fontAlgn="ctr"/>
                      <a:r>
                        <a:rPr lang="en-NZ" sz="800" b="0" i="0" u="none" strike="noStrike">
                          <a:solidFill>
                            <a:schemeClr val="bg1"/>
                          </a:solidFill>
                          <a:effectLst/>
                          <a:latin typeface="Arial" panose="020B0604020202020204" pitchFamily="34" charset="0"/>
                        </a:rPr>
                        <a:t>Administrative &amp; support services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175542247"/>
                  </a:ext>
                </a:extLst>
              </a:tr>
              <a:tr h="140367">
                <a:tc>
                  <a:txBody>
                    <a:bodyPr/>
                    <a:lstStyle/>
                    <a:p>
                      <a:pPr algn="l" fontAlgn="ctr"/>
                      <a:r>
                        <a:rPr lang="en-NZ" sz="800" b="0" i="0" u="none" strike="noStrike">
                          <a:solidFill>
                            <a:schemeClr val="bg1"/>
                          </a:solidFill>
                          <a:effectLst/>
                          <a:latin typeface="Arial" panose="020B0604020202020204" pitchFamily="34" charset="0"/>
                        </a:rPr>
                        <a:t>Public administration &amp; safety</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063831347"/>
                  </a:ext>
                </a:extLst>
              </a:tr>
              <a:tr h="140367">
                <a:tc>
                  <a:txBody>
                    <a:bodyPr/>
                    <a:lstStyle/>
                    <a:p>
                      <a:pPr algn="l" fontAlgn="ctr"/>
                      <a:r>
                        <a:rPr lang="en-NZ" sz="800" b="0" i="0" u="none" strike="noStrike">
                          <a:solidFill>
                            <a:schemeClr val="bg1"/>
                          </a:solidFill>
                          <a:effectLst/>
                          <a:latin typeface="Arial" panose="020B0604020202020204" pitchFamily="34" charset="0"/>
                        </a:rPr>
                        <a:t>Education &amp; training</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684116505"/>
                  </a:ext>
                </a:extLst>
              </a:tr>
              <a:tr h="140367">
                <a:tc>
                  <a:txBody>
                    <a:bodyPr/>
                    <a:lstStyle/>
                    <a:p>
                      <a:pPr algn="l" fontAlgn="ctr"/>
                      <a:r>
                        <a:rPr lang="en-NZ" sz="800" b="0" i="0" u="none" strike="noStrike" dirty="0">
                          <a:solidFill>
                            <a:schemeClr val="bg1"/>
                          </a:solidFill>
                          <a:effectLst/>
                          <a:latin typeface="Arial" panose="020B0604020202020204" pitchFamily="34" charset="0"/>
                        </a:rPr>
                        <a:t>Health care &amp; social assistance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202936750"/>
                  </a:ext>
                </a:extLst>
              </a:tr>
              <a:tr h="140367">
                <a:tc>
                  <a:txBody>
                    <a:bodyPr/>
                    <a:lstStyle/>
                    <a:p>
                      <a:pPr algn="l" fontAlgn="ctr"/>
                      <a:r>
                        <a:rPr lang="en-NZ" sz="800" b="0" i="0" u="none" strike="noStrike">
                          <a:solidFill>
                            <a:schemeClr val="bg1"/>
                          </a:solidFill>
                          <a:effectLst/>
                          <a:latin typeface="Arial" panose="020B0604020202020204" pitchFamily="34" charset="0"/>
                        </a:rPr>
                        <a:t>Arts &amp; recreation services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885636930"/>
                  </a:ext>
                </a:extLst>
              </a:tr>
              <a:tr h="265372">
                <a:tc>
                  <a:txBody>
                    <a:bodyPr/>
                    <a:lstStyle/>
                    <a:p>
                      <a:pPr algn="l" fontAlgn="ctr"/>
                      <a:r>
                        <a:rPr lang="en-US" sz="800" b="0" i="0" u="none" strike="noStrike">
                          <a:solidFill>
                            <a:schemeClr val="bg1"/>
                          </a:solidFill>
                          <a:effectLst/>
                          <a:latin typeface="Arial" panose="020B0604020202020204" pitchFamily="34" charset="0"/>
                        </a:rPr>
                        <a:t>Other services (including mining, electricity, gas, water &amp; waste)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93308169"/>
                  </a:ext>
                </a:extLst>
              </a:tr>
            </a:tbl>
          </a:graphicData>
        </a:graphic>
      </p:graphicFrame>
      <p:graphicFrame>
        <p:nvGraphicFramePr>
          <p:cNvPr id="14" name="Table 13">
            <a:extLst>
              <a:ext uri="{FF2B5EF4-FFF2-40B4-BE49-F238E27FC236}">
                <a16:creationId xmlns:a16="http://schemas.microsoft.com/office/drawing/2014/main" id="{1696FD9D-BBD7-3AF1-5B7E-236C13901996}"/>
              </a:ext>
            </a:extLst>
          </p:cNvPr>
          <p:cNvGraphicFramePr>
            <a:graphicFrameLocks noGrp="1"/>
          </p:cNvGraphicFramePr>
          <p:nvPr/>
        </p:nvGraphicFramePr>
        <p:xfrm>
          <a:off x="9228477" y="798729"/>
          <a:ext cx="2765356" cy="2187117"/>
        </p:xfrm>
        <a:graphic>
          <a:graphicData uri="http://schemas.openxmlformats.org/drawingml/2006/table">
            <a:tbl>
              <a:tblPr/>
              <a:tblGrid>
                <a:gridCol w="2101671">
                  <a:extLst>
                    <a:ext uri="{9D8B030D-6E8A-4147-A177-3AD203B41FA5}">
                      <a16:colId xmlns:a16="http://schemas.microsoft.com/office/drawing/2014/main" val="2313259961"/>
                    </a:ext>
                  </a:extLst>
                </a:gridCol>
                <a:gridCol w="663685">
                  <a:extLst>
                    <a:ext uri="{9D8B030D-6E8A-4147-A177-3AD203B41FA5}">
                      <a16:colId xmlns:a16="http://schemas.microsoft.com/office/drawing/2014/main" val="1914694529"/>
                    </a:ext>
                  </a:extLst>
                </a:gridCol>
              </a:tblGrid>
              <a:tr h="140367">
                <a:tc>
                  <a:txBody>
                    <a:bodyPr/>
                    <a:lstStyle/>
                    <a:p>
                      <a:pPr algn="l" fontAlgn="ctr"/>
                      <a:r>
                        <a:rPr lang="en-NZ" sz="800" b="1" i="0" u="none" strike="noStrike" dirty="0">
                          <a:solidFill>
                            <a:schemeClr val="bg1"/>
                          </a:solidFill>
                          <a:effectLst/>
                          <a:latin typeface="Arial" panose="020B0604020202020204" pitchFamily="34" charset="0"/>
                        </a:rPr>
                        <a:t>EDUCATION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86F92"/>
                    </a:solidFill>
                  </a:tcPr>
                </a:tc>
                <a:tc>
                  <a:txBody>
                    <a:bodyPr/>
                    <a:lstStyle/>
                    <a:p>
                      <a:pPr algn="ct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1004043674"/>
                  </a:ext>
                </a:extLst>
              </a:tr>
              <a:tr h="140367">
                <a:tc>
                  <a:txBody>
                    <a:bodyPr/>
                    <a:lstStyle/>
                    <a:p>
                      <a:pPr algn="l" fontAlgn="ctr"/>
                      <a:r>
                        <a:rPr lang="en-NZ" sz="800" b="0" i="0" u="none" strike="noStrike" dirty="0">
                          <a:solidFill>
                            <a:schemeClr val="bg1"/>
                          </a:solidFill>
                          <a:effectLst/>
                          <a:latin typeface="Arial" panose="020B0604020202020204" pitchFamily="34" charset="0"/>
                        </a:rPr>
                        <a:t>No qualification </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20206429"/>
                  </a:ext>
                </a:extLst>
              </a:tr>
              <a:tr h="140367">
                <a:tc>
                  <a:txBody>
                    <a:bodyPr/>
                    <a:lstStyle/>
                    <a:p>
                      <a:pPr algn="l" fontAlgn="ctr"/>
                      <a:r>
                        <a:rPr lang="en-US" sz="800" b="0" i="0" u="none" strike="noStrike">
                          <a:solidFill>
                            <a:schemeClr val="bg1"/>
                          </a:solidFill>
                          <a:effectLst/>
                          <a:latin typeface="Arial" panose="020B0604020202020204" pitchFamily="34" charset="0"/>
                        </a:rPr>
                        <a:t>School Certificate or NCEA level 1</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6%</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182503479"/>
                  </a:ext>
                </a:extLst>
              </a:tr>
              <a:tr h="140367">
                <a:tc>
                  <a:txBody>
                    <a:bodyPr/>
                    <a:lstStyle/>
                    <a:p>
                      <a:pPr algn="l" fontAlgn="ctr"/>
                      <a:r>
                        <a:rPr lang="en-US" sz="800" b="0" i="0" u="none" strike="noStrike">
                          <a:solidFill>
                            <a:schemeClr val="bg1"/>
                          </a:solidFill>
                          <a:effectLst/>
                          <a:latin typeface="Arial" panose="020B0604020202020204" pitchFamily="34" charset="0"/>
                        </a:rPr>
                        <a:t>Sixth Form Certificate or NCEA Level 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498338998"/>
                  </a:ext>
                </a:extLst>
              </a:tr>
              <a:tr h="265372">
                <a:tc>
                  <a:txBody>
                    <a:bodyPr/>
                    <a:lstStyle/>
                    <a:p>
                      <a:pPr algn="l" fontAlgn="ctr"/>
                      <a:r>
                        <a:rPr lang="en-US" sz="800" b="0" i="0" u="none" strike="noStrike" dirty="0">
                          <a:solidFill>
                            <a:schemeClr val="bg1"/>
                          </a:solidFill>
                          <a:effectLst/>
                          <a:latin typeface="Arial" panose="020B0604020202020204" pitchFamily="34" charset="0"/>
                        </a:rPr>
                        <a:t>Bursary, Scholarship, University Entrance or NCEA level 3 or 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369140912"/>
                  </a:ext>
                </a:extLst>
              </a:tr>
              <a:tr h="140367">
                <a:tc>
                  <a:txBody>
                    <a:bodyPr/>
                    <a:lstStyle/>
                    <a:p>
                      <a:pPr algn="l" fontAlgn="ctr"/>
                      <a:r>
                        <a:rPr lang="en-NZ" sz="800" b="0" i="0" u="none" strike="noStrike">
                          <a:solidFill>
                            <a:schemeClr val="bg1"/>
                          </a:solidFill>
                          <a:effectLst/>
                          <a:latin typeface="Arial" panose="020B0604020202020204" pitchFamily="34" charset="0"/>
                        </a:rPr>
                        <a:t>A trade qualification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9%</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62178055"/>
                  </a:ext>
                </a:extLst>
              </a:tr>
              <a:tr h="265372">
                <a:tc>
                  <a:txBody>
                    <a:bodyPr/>
                    <a:lstStyle/>
                    <a:p>
                      <a:pPr algn="l" fontAlgn="ctr"/>
                      <a:r>
                        <a:rPr lang="en-US" sz="800" b="0" i="0" u="none" strike="noStrike">
                          <a:solidFill>
                            <a:schemeClr val="bg1"/>
                          </a:solidFill>
                          <a:effectLst/>
                          <a:latin typeface="Arial" panose="020B0604020202020204" pitchFamily="34" charset="0"/>
                        </a:rPr>
                        <a:t>A certificate or diploma that does not require a degree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215616127"/>
                  </a:ext>
                </a:extLst>
              </a:tr>
              <a:tr h="140367">
                <a:tc>
                  <a:txBody>
                    <a:bodyPr/>
                    <a:lstStyle/>
                    <a:p>
                      <a:pPr algn="l" fontAlgn="ctr"/>
                      <a:r>
                        <a:rPr lang="en-NZ" sz="800" b="0" i="0" u="none" strike="noStrike">
                          <a:solidFill>
                            <a:schemeClr val="bg1"/>
                          </a:solidFill>
                          <a:effectLst/>
                          <a:latin typeface="Arial" panose="020B0604020202020204" pitchFamily="34" charset="0"/>
                        </a:rPr>
                        <a:t>A polytech degree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952436911"/>
                  </a:ext>
                </a:extLst>
              </a:tr>
              <a:tr h="140367">
                <a:tc>
                  <a:txBody>
                    <a:bodyPr/>
                    <a:lstStyle/>
                    <a:p>
                      <a:pPr algn="l" fontAlgn="ctr"/>
                      <a:r>
                        <a:rPr lang="en-NZ" sz="800" b="0" i="0" u="none" strike="noStrike" dirty="0">
                          <a:solidFill>
                            <a:schemeClr val="bg1"/>
                          </a:solidFill>
                          <a:effectLst/>
                          <a:latin typeface="Arial" panose="020B0604020202020204" pitchFamily="34" charset="0"/>
                        </a:rPr>
                        <a:t>A university degree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040493758"/>
                  </a:ext>
                </a:extLst>
              </a:tr>
              <a:tr h="393070">
                <a:tc>
                  <a:txBody>
                    <a:bodyPr/>
                    <a:lstStyle/>
                    <a:p>
                      <a:pPr algn="l" fontAlgn="ctr"/>
                      <a:r>
                        <a:rPr lang="en-US" sz="800" b="0" i="0" u="none" strike="noStrike">
                          <a:solidFill>
                            <a:schemeClr val="bg1"/>
                          </a:solidFill>
                          <a:effectLst/>
                          <a:latin typeface="Arial" panose="020B0604020202020204" pitchFamily="34" charset="0"/>
                        </a:rPr>
                        <a:t>A postgraduate qualification (e.g. Honours, Masters, Doctorate, Fellowship, Postgraduate Diploma)</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534897386"/>
                  </a:ext>
                </a:extLst>
              </a:tr>
              <a:tr h="140367">
                <a:tc>
                  <a:txBody>
                    <a:bodyPr/>
                    <a:lstStyle/>
                    <a:p>
                      <a:pPr algn="l" fontAlgn="ctr"/>
                      <a:r>
                        <a:rPr lang="en-NZ" sz="800" b="0" i="0" u="none" strike="noStrike">
                          <a:solidFill>
                            <a:schemeClr val="bg1"/>
                          </a:solidFill>
                          <a:effectLst/>
                          <a:latin typeface="Arial" panose="020B0604020202020204" pitchFamily="34" charset="0"/>
                        </a:rPr>
                        <a:t>Other (please tell us)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369253718"/>
                  </a:ext>
                </a:extLst>
              </a:tr>
              <a:tr h="140367">
                <a:tc>
                  <a:txBody>
                    <a:bodyPr/>
                    <a:lstStyle/>
                    <a:p>
                      <a:pPr algn="l" fontAlgn="ctr"/>
                      <a:r>
                        <a:rPr lang="en-NZ" sz="800" b="0" i="0" u="none" strike="noStrike" dirty="0">
                          <a:solidFill>
                            <a:schemeClr val="bg1"/>
                          </a:solidFill>
                          <a:effectLst/>
                          <a:latin typeface="Arial" panose="020B0604020202020204" pitchFamily="34" charset="0"/>
                        </a:rPr>
                        <a:t>Unsure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474627312"/>
                  </a:ext>
                </a:extLst>
              </a:tr>
            </a:tbl>
          </a:graphicData>
        </a:graphic>
      </p:graphicFrame>
      <p:graphicFrame>
        <p:nvGraphicFramePr>
          <p:cNvPr id="15" name="Table 14">
            <a:extLst>
              <a:ext uri="{FF2B5EF4-FFF2-40B4-BE49-F238E27FC236}">
                <a16:creationId xmlns:a16="http://schemas.microsoft.com/office/drawing/2014/main" id="{721FE70A-0972-80DD-9353-B4BB6D278647}"/>
              </a:ext>
            </a:extLst>
          </p:cNvPr>
          <p:cNvGraphicFramePr>
            <a:graphicFrameLocks noGrp="1"/>
          </p:cNvGraphicFramePr>
          <p:nvPr/>
        </p:nvGraphicFramePr>
        <p:xfrm>
          <a:off x="9242304" y="3073212"/>
          <a:ext cx="2751529" cy="1403670"/>
        </p:xfrm>
        <a:graphic>
          <a:graphicData uri="http://schemas.openxmlformats.org/drawingml/2006/table">
            <a:tbl>
              <a:tblPr/>
              <a:tblGrid>
                <a:gridCol w="2087844">
                  <a:extLst>
                    <a:ext uri="{9D8B030D-6E8A-4147-A177-3AD203B41FA5}">
                      <a16:colId xmlns:a16="http://schemas.microsoft.com/office/drawing/2014/main" val="525749633"/>
                    </a:ext>
                  </a:extLst>
                </a:gridCol>
                <a:gridCol w="663685">
                  <a:extLst>
                    <a:ext uri="{9D8B030D-6E8A-4147-A177-3AD203B41FA5}">
                      <a16:colId xmlns:a16="http://schemas.microsoft.com/office/drawing/2014/main" val="2809932508"/>
                    </a:ext>
                  </a:extLst>
                </a:gridCol>
              </a:tblGrid>
              <a:tr h="140367">
                <a:tc>
                  <a:txBody>
                    <a:bodyPr/>
                    <a:lstStyle/>
                    <a:p>
                      <a:pPr algn="l" fontAlgn="ctr"/>
                      <a:r>
                        <a:rPr lang="en-NZ" sz="800" b="0" i="0" u="none" strike="noStrike" dirty="0">
                          <a:solidFill>
                            <a:schemeClr val="bg1"/>
                          </a:solidFill>
                          <a:effectLst/>
                          <a:latin typeface="Arial" panose="020B0604020202020204" pitchFamily="34" charset="0"/>
                        </a:rPr>
                        <a:t>SEXUAL ORIENTATION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86F92"/>
                    </a:solidFill>
                  </a:tcPr>
                </a:tc>
                <a:tc>
                  <a:txBody>
                    <a:bodyPr/>
                    <a:lstStyle/>
                    <a:p>
                      <a:pPr algn="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1463524797"/>
                  </a:ext>
                </a:extLst>
              </a:tr>
              <a:tr h="140367">
                <a:tc>
                  <a:txBody>
                    <a:bodyPr/>
                    <a:lstStyle/>
                    <a:p>
                      <a:pPr algn="l" fontAlgn="ctr"/>
                      <a:r>
                        <a:rPr lang="en-NZ" sz="800" b="0" i="0" u="none" strike="noStrike" dirty="0">
                          <a:solidFill>
                            <a:schemeClr val="bg1"/>
                          </a:solidFill>
                          <a:effectLst/>
                          <a:latin typeface="Arial" panose="020B0604020202020204" pitchFamily="34" charset="0"/>
                        </a:rPr>
                        <a:t>Heterosexual or straight</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90%</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251613836"/>
                  </a:ext>
                </a:extLst>
              </a:tr>
              <a:tr h="140367">
                <a:tc>
                  <a:txBody>
                    <a:bodyPr/>
                    <a:lstStyle/>
                    <a:p>
                      <a:pPr algn="l" fontAlgn="ctr"/>
                      <a:r>
                        <a:rPr lang="en-NZ" sz="800" b="0" i="0" u="none" strike="noStrike">
                          <a:solidFill>
                            <a:schemeClr val="bg1"/>
                          </a:solidFill>
                          <a:effectLst/>
                          <a:latin typeface="Arial" panose="020B0604020202020204" pitchFamily="34" charset="0"/>
                        </a:rPr>
                        <a:t>Gay or lesbian</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495521364"/>
                  </a:ext>
                </a:extLst>
              </a:tr>
              <a:tr h="140367">
                <a:tc>
                  <a:txBody>
                    <a:bodyPr/>
                    <a:lstStyle/>
                    <a:p>
                      <a:pPr algn="l" fontAlgn="ctr"/>
                      <a:r>
                        <a:rPr lang="en-NZ" sz="800" b="0" i="0" u="none" strike="noStrike">
                          <a:solidFill>
                            <a:schemeClr val="bg1"/>
                          </a:solidFill>
                          <a:effectLst/>
                          <a:latin typeface="Arial" panose="020B0604020202020204" pitchFamily="34" charset="0"/>
                        </a:rPr>
                        <a:t>Bisexual</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737896217"/>
                  </a:ext>
                </a:extLst>
              </a:tr>
              <a:tr h="140367">
                <a:tc>
                  <a:txBody>
                    <a:bodyPr/>
                    <a:lstStyle/>
                    <a:p>
                      <a:pPr algn="l" fontAlgn="ctr"/>
                      <a:r>
                        <a:rPr lang="en-NZ" sz="800" b="0" i="0" u="none" strike="noStrike">
                          <a:solidFill>
                            <a:schemeClr val="bg1"/>
                          </a:solidFill>
                          <a:effectLst/>
                          <a:latin typeface="Arial" panose="020B0604020202020204" pitchFamily="34" charset="0"/>
                        </a:rPr>
                        <a:t>Pansexual</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784511352"/>
                  </a:ext>
                </a:extLst>
              </a:tr>
              <a:tr h="140367">
                <a:tc>
                  <a:txBody>
                    <a:bodyPr/>
                    <a:lstStyle/>
                    <a:p>
                      <a:pPr algn="l" fontAlgn="ctr"/>
                      <a:r>
                        <a:rPr lang="en-NZ" sz="800" b="0" i="0" u="none" strike="noStrike">
                          <a:solidFill>
                            <a:schemeClr val="bg1"/>
                          </a:solidFill>
                          <a:effectLst/>
                          <a:latin typeface="Arial" panose="020B0604020202020204" pitchFamily="34" charset="0"/>
                        </a:rPr>
                        <a:t>Asexual</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082350758"/>
                  </a:ext>
                </a:extLst>
              </a:tr>
              <a:tr h="140367">
                <a:tc>
                  <a:txBody>
                    <a:bodyPr/>
                    <a:lstStyle/>
                    <a:p>
                      <a:pPr algn="l" fontAlgn="ctr"/>
                      <a:r>
                        <a:rPr lang="en-NZ" sz="800" b="0" i="0" u="none" strike="noStrike">
                          <a:solidFill>
                            <a:schemeClr val="bg1"/>
                          </a:solidFill>
                          <a:effectLst/>
                          <a:latin typeface="Arial" panose="020B0604020202020204" pitchFamily="34" charset="0"/>
                        </a:rPr>
                        <a:t>Other (please tell us)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542380875"/>
                  </a:ext>
                </a:extLst>
              </a:tr>
              <a:tr h="140367">
                <a:tc>
                  <a:txBody>
                    <a:bodyPr/>
                    <a:lstStyle/>
                    <a:p>
                      <a:pPr algn="l" fontAlgn="ctr"/>
                      <a:r>
                        <a:rPr lang="en-NZ" sz="800" b="0" i="0" u="none" strike="noStrike">
                          <a:solidFill>
                            <a:schemeClr val="bg1"/>
                          </a:solidFill>
                          <a:effectLst/>
                          <a:latin typeface="Arial" panose="020B0604020202020204" pitchFamily="34" charset="0"/>
                        </a:rPr>
                        <a:t>Don't know</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464618821"/>
                  </a:ext>
                </a:extLst>
              </a:tr>
              <a:tr h="140367">
                <a:tc>
                  <a:txBody>
                    <a:bodyPr/>
                    <a:lstStyle/>
                    <a:p>
                      <a:pPr algn="l" fontAlgn="ctr"/>
                      <a:r>
                        <a:rPr lang="en-NZ" sz="800" b="0" i="0" u="none" strike="noStrike">
                          <a:solidFill>
                            <a:schemeClr val="bg1"/>
                          </a:solidFill>
                          <a:effectLst/>
                          <a:latin typeface="Arial" panose="020B0604020202020204" pitchFamily="34" charset="0"/>
                        </a:rPr>
                        <a:t>Prefer not to answer</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202393575"/>
                  </a:ext>
                </a:extLst>
              </a:tr>
              <a:tr h="140367">
                <a:tc>
                  <a:txBody>
                    <a:bodyPr/>
                    <a:lstStyle/>
                    <a:p>
                      <a:pPr algn="l" fontAlgn="ctr"/>
                      <a:r>
                        <a:rPr lang="en-NZ" sz="800" b="0" i="0" u="none" strike="noStrike">
                          <a:solidFill>
                            <a:schemeClr val="bg1"/>
                          </a:solidFill>
                          <a:effectLst/>
                          <a:latin typeface="Arial" panose="020B0604020202020204" pitchFamily="34" charset="0"/>
                        </a:rPr>
                        <a:t>Unusable</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094218067"/>
                  </a:ext>
                </a:extLst>
              </a:tr>
            </a:tbl>
          </a:graphicData>
        </a:graphic>
      </p:graphicFrame>
      <p:graphicFrame>
        <p:nvGraphicFramePr>
          <p:cNvPr id="16" name="Table 15">
            <a:extLst>
              <a:ext uri="{FF2B5EF4-FFF2-40B4-BE49-F238E27FC236}">
                <a16:creationId xmlns:a16="http://schemas.microsoft.com/office/drawing/2014/main" id="{5F085B91-53A1-E885-8418-7A0A29CB7264}"/>
              </a:ext>
            </a:extLst>
          </p:cNvPr>
          <p:cNvGraphicFramePr>
            <a:graphicFrameLocks noGrp="1"/>
          </p:cNvGraphicFramePr>
          <p:nvPr>
            <p:extLst>
              <p:ext uri="{D42A27DB-BD31-4B8C-83A1-F6EECF244321}">
                <p14:modId xmlns:p14="http://schemas.microsoft.com/office/powerpoint/2010/main" val="2582823570"/>
              </p:ext>
            </p:extLst>
          </p:nvPr>
        </p:nvGraphicFramePr>
        <p:xfrm>
          <a:off x="6205015" y="3813481"/>
          <a:ext cx="2737703" cy="421101"/>
        </p:xfrm>
        <a:graphic>
          <a:graphicData uri="http://schemas.openxmlformats.org/drawingml/2006/table">
            <a:tbl>
              <a:tblPr/>
              <a:tblGrid>
                <a:gridCol w="2074017">
                  <a:extLst>
                    <a:ext uri="{9D8B030D-6E8A-4147-A177-3AD203B41FA5}">
                      <a16:colId xmlns:a16="http://schemas.microsoft.com/office/drawing/2014/main" val="3860746397"/>
                    </a:ext>
                  </a:extLst>
                </a:gridCol>
                <a:gridCol w="663686">
                  <a:extLst>
                    <a:ext uri="{9D8B030D-6E8A-4147-A177-3AD203B41FA5}">
                      <a16:colId xmlns:a16="http://schemas.microsoft.com/office/drawing/2014/main" val="1662222741"/>
                    </a:ext>
                  </a:extLst>
                </a:gridCol>
              </a:tblGrid>
              <a:tr h="140367">
                <a:tc gridSpan="2">
                  <a:txBody>
                    <a:bodyPr/>
                    <a:lstStyle/>
                    <a:p>
                      <a:pPr algn="l" fontAlgn="ctr"/>
                      <a:r>
                        <a:rPr lang="en-NZ" sz="800" b="0" i="0" u="none" strike="noStrike" dirty="0">
                          <a:solidFill>
                            <a:schemeClr val="bg1"/>
                          </a:solidFill>
                          <a:effectLst/>
                          <a:latin typeface="Arial" panose="020B0604020202020204" pitchFamily="34" charset="0"/>
                        </a:rPr>
                        <a:t>DISABILITY STATUS (WGSS*)</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4031807364"/>
                  </a:ext>
                </a:extLst>
              </a:tr>
              <a:tr h="140367">
                <a:tc>
                  <a:txBody>
                    <a:bodyPr/>
                    <a:lstStyle/>
                    <a:p>
                      <a:pPr algn="l" fontAlgn="ctr"/>
                      <a:r>
                        <a:rPr lang="en-NZ" sz="800" b="0" i="0" u="none" strike="noStrike" dirty="0">
                          <a:solidFill>
                            <a:schemeClr val="bg1"/>
                          </a:solidFill>
                          <a:effectLst/>
                          <a:latin typeface="Arial" panose="020B0604020202020204" pitchFamily="34" charset="0"/>
                        </a:rPr>
                        <a:t>Disabled (WGSS)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907074461"/>
                  </a:ext>
                </a:extLst>
              </a:tr>
              <a:tr h="140367">
                <a:tc>
                  <a:txBody>
                    <a:bodyPr/>
                    <a:lstStyle/>
                    <a:p>
                      <a:pPr algn="l" fontAlgn="ctr"/>
                      <a:r>
                        <a:rPr lang="en-NZ" sz="800" b="0" i="0" u="none" strike="noStrike" dirty="0">
                          <a:solidFill>
                            <a:schemeClr val="bg1"/>
                          </a:solidFill>
                          <a:effectLst/>
                          <a:latin typeface="Arial" panose="020B0604020202020204" pitchFamily="34" charset="0"/>
                        </a:rPr>
                        <a:t>Non-disabled (WGSS)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92%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121726838"/>
                  </a:ext>
                </a:extLst>
              </a:tr>
            </a:tbl>
          </a:graphicData>
        </a:graphic>
      </p:graphicFrame>
      <p:graphicFrame>
        <p:nvGraphicFramePr>
          <p:cNvPr id="17" name="Table 16">
            <a:extLst>
              <a:ext uri="{FF2B5EF4-FFF2-40B4-BE49-F238E27FC236}">
                <a16:creationId xmlns:a16="http://schemas.microsoft.com/office/drawing/2014/main" id="{8BB77060-9357-C582-D486-F001FEDD3FA3}"/>
              </a:ext>
            </a:extLst>
          </p:cNvPr>
          <p:cNvGraphicFramePr>
            <a:graphicFrameLocks noGrp="1"/>
          </p:cNvGraphicFramePr>
          <p:nvPr>
            <p:extLst>
              <p:ext uri="{D42A27DB-BD31-4B8C-83A1-F6EECF244321}">
                <p14:modId xmlns:p14="http://schemas.microsoft.com/office/powerpoint/2010/main" val="1892119218"/>
              </p:ext>
            </p:extLst>
          </p:nvPr>
        </p:nvGraphicFramePr>
        <p:xfrm>
          <a:off x="6174671" y="4497602"/>
          <a:ext cx="2751529" cy="686470"/>
        </p:xfrm>
        <a:graphic>
          <a:graphicData uri="http://schemas.openxmlformats.org/drawingml/2006/table">
            <a:tbl>
              <a:tblPr/>
              <a:tblGrid>
                <a:gridCol w="2087844">
                  <a:extLst>
                    <a:ext uri="{9D8B030D-6E8A-4147-A177-3AD203B41FA5}">
                      <a16:colId xmlns:a16="http://schemas.microsoft.com/office/drawing/2014/main" val="2352121047"/>
                    </a:ext>
                  </a:extLst>
                </a:gridCol>
                <a:gridCol w="663685">
                  <a:extLst>
                    <a:ext uri="{9D8B030D-6E8A-4147-A177-3AD203B41FA5}">
                      <a16:colId xmlns:a16="http://schemas.microsoft.com/office/drawing/2014/main" val="2379156876"/>
                    </a:ext>
                  </a:extLst>
                </a:gridCol>
              </a:tblGrid>
              <a:tr h="140366">
                <a:tc>
                  <a:txBody>
                    <a:bodyPr/>
                    <a:lstStyle/>
                    <a:p>
                      <a:pPr algn="l" fontAlgn="ctr"/>
                      <a:r>
                        <a:rPr lang="en-NZ" sz="800" b="0" i="0" u="none" strike="noStrike" dirty="0">
                          <a:solidFill>
                            <a:schemeClr val="bg1"/>
                          </a:solidFill>
                          <a:effectLst/>
                          <a:latin typeface="Arial" panose="020B0604020202020204" pitchFamily="34" charset="0"/>
                        </a:rPr>
                        <a:t>DISABILITY STATUS (SELF-IDENTIFIED)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86F92"/>
                    </a:solidFill>
                  </a:tcPr>
                </a:tc>
                <a:tc>
                  <a:txBody>
                    <a:bodyPr/>
                    <a:lstStyle/>
                    <a:p>
                      <a:pPr algn="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2902774542"/>
                  </a:ext>
                </a:extLst>
              </a:tr>
              <a:tr h="140366">
                <a:tc>
                  <a:txBody>
                    <a:bodyPr/>
                    <a:lstStyle/>
                    <a:p>
                      <a:pPr algn="l" fontAlgn="ctr"/>
                      <a:r>
                        <a:rPr lang="en-NZ" sz="800" b="0" i="0" u="none" strike="noStrike" dirty="0">
                          <a:solidFill>
                            <a:schemeClr val="bg1"/>
                          </a:solidFill>
                          <a:effectLst/>
                          <a:latin typeface="Arial" panose="020B0604020202020204" pitchFamily="34" charset="0"/>
                        </a:rPr>
                        <a:t>Disabled (Self-identified)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042391773"/>
                  </a:ext>
                </a:extLst>
              </a:tr>
              <a:tr h="140366">
                <a:tc>
                  <a:txBody>
                    <a:bodyPr/>
                    <a:lstStyle/>
                    <a:p>
                      <a:pPr algn="l" fontAlgn="ctr"/>
                      <a:r>
                        <a:rPr lang="en-NZ" sz="800" b="0" i="0" u="none" strike="noStrike" dirty="0">
                          <a:solidFill>
                            <a:schemeClr val="bg1"/>
                          </a:solidFill>
                          <a:effectLst/>
                          <a:latin typeface="Arial" panose="020B0604020202020204" pitchFamily="34" charset="0"/>
                        </a:rPr>
                        <a:t>Non-disabled (Self-identified)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93%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814300676"/>
                  </a:ext>
                </a:extLst>
              </a:tr>
              <a:tr h="265372">
                <a:tc>
                  <a:txBody>
                    <a:bodyPr/>
                    <a:lstStyle/>
                    <a:p>
                      <a:pPr algn="l" fontAlgn="ctr"/>
                      <a:r>
                        <a:rPr lang="en-US" sz="800" b="0" i="0" u="none" strike="noStrike" dirty="0">
                          <a:solidFill>
                            <a:schemeClr val="bg1"/>
                          </a:solidFill>
                          <a:effectLst/>
                          <a:latin typeface="Arial" panose="020B0604020202020204" pitchFamily="34" charset="0"/>
                        </a:rPr>
                        <a:t>Not sure or prefer not to say if disabled (Self-identified)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266152447"/>
                  </a:ext>
                </a:extLst>
              </a:tr>
            </a:tbl>
          </a:graphicData>
        </a:graphic>
      </p:graphicFrame>
      <p:graphicFrame>
        <p:nvGraphicFramePr>
          <p:cNvPr id="18" name="Table 17">
            <a:extLst>
              <a:ext uri="{FF2B5EF4-FFF2-40B4-BE49-F238E27FC236}">
                <a16:creationId xmlns:a16="http://schemas.microsoft.com/office/drawing/2014/main" id="{673728C4-CE40-6FBA-CC21-7EA61CEC6481}"/>
              </a:ext>
            </a:extLst>
          </p:cNvPr>
          <p:cNvGraphicFramePr>
            <a:graphicFrameLocks noGrp="1"/>
          </p:cNvGraphicFramePr>
          <p:nvPr/>
        </p:nvGraphicFramePr>
        <p:xfrm>
          <a:off x="3195378" y="5092862"/>
          <a:ext cx="2737703" cy="561468"/>
        </p:xfrm>
        <a:graphic>
          <a:graphicData uri="http://schemas.openxmlformats.org/drawingml/2006/table">
            <a:tbl>
              <a:tblPr/>
              <a:tblGrid>
                <a:gridCol w="2074017">
                  <a:extLst>
                    <a:ext uri="{9D8B030D-6E8A-4147-A177-3AD203B41FA5}">
                      <a16:colId xmlns:a16="http://schemas.microsoft.com/office/drawing/2014/main" val="2817268367"/>
                    </a:ext>
                  </a:extLst>
                </a:gridCol>
                <a:gridCol w="663686">
                  <a:extLst>
                    <a:ext uri="{9D8B030D-6E8A-4147-A177-3AD203B41FA5}">
                      <a16:colId xmlns:a16="http://schemas.microsoft.com/office/drawing/2014/main" val="1182154788"/>
                    </a:ext>
                  </a:extLst>
                </a:gridCol>
              </a:tblGrid>
              <a:tr h="140367">
                <a:tc>
                  <a:txBody>
                    <a:bodyPr/>
                    <a:lstStyle/>
                    <a:p>
                      <a:pPr algn="l" fontAlgn="ctr"/>
                      <a:r>
                        <a:rPr lang="en-NZ" sz="800" b="0" i="0" u="none" strike="noStrike" dirty="0">
                          <a:solidFill>
                            <a:schemeClr val="bg1"/>
                          </a:solidFill>
                          <a:effectLst/>
                          <a:latin typeface="Arial" panose="020B0604020202020204" pitchFamily="34" charset="0"/>
                        </a:rPr>
                        <a:t>MIGRANT STATUS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86F92"/>
                    </a:solidFill>
                  </a:tcPr>
                </a:tc>
                <a:tc>
                  <a:txBody>
                    <a:bodyPr/>
                    <a:lstStyle/>
                    <a:p>
                      <a:pPr algn="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2313652488"/>
                  </a:ext>
                </a:extLst>
              </a:tr>
              <a:tr h="140367">
                <a:tc>
                  <a:txBody>
                    <a:bodyPr/>
                    <a:lstStyle/>
                    <a:p>
                      <a:pPr algn="l" fontAlgn="ctr"/>
                      <a:r>
                        <a:rPr lang="en-NZ" sz="800" b="0" i="0" u="none" strike="noStrike" dirty="0">
                          <a:solidFill>
                            <a:schemeClr val="bg1"/>
                          </a:solidFill>
                          <a:effectLst/>
                          <a:latin typeface="Arial" panose="020B0604020202020204" pitchFamily="34" charset="0"/>
                        </a:rPr>
                        <a:t>Born in New Zealand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72%</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479147639"/>
                  </a:ext>
                </a:extLst>
              </a:tr>
              <a:tr h="140367">
                <a:tc>
                  <a:txBody>
                    <a:bodyPr/>
                    <a:lstStyle/>
                    <a:p>
                      <a:pPr algn="l" fontAlgn="ctr"/>
                      <a:r>
                        <a:rPr lang="en-NZ" sz="800" b="0" i="0" u="none" strike="noStrike">
                          <a:solidFill>
                            <a:schemeClr val="bg1"/>
                          </a:solidFill>
                          <a:effectLst/>
                          <a:latin typeface="Arial" panose="020B0604020202020204" pitchFamily="34" charset="0"/>
                        </a:rPr>
                        <a:t>Up to 5 years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3%</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653477389"/>
                  </a:ext>
                </a:extLst>
              </a:tr>
              <a:tr h="140367">
                <a:tc>
                  <a:txBody>
                    <a:bodyPr/>
                    <a:lstStyle/>
                    <a:p>
                      <a:pPr algn="l" fontAlgn="ctr"/>
                      <a:r>
                        <a:rPr lang="en-US" sz="800" b="0" i="0" u="none" strike="noStrike">
                          <a:solidFill>
                            <a:schemeClr val="bg1"/>
                          </a:solidFill>
                          <a:effectLst/>
                          <a:latin typeface="Arial" panose="020B0604020202020204" pitchFamily="34" charset="0"/>
                        </a:rPr>
                        <a:t>More than 5 years ago</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415940936"/>
                  </a:ext>
                </a:extLst>
              </a:tr>
            </a:tbl>
          </a:graphicData>
        </a:graphic>
      </p:graphicFrame>
      <p:graphicFrame>
        <p:nvGraphicFramePr>
          <p:cNvPr id="19" name="Table 18">
            <a:extLst>
              <a:ext uri="{FF2B5EF4-FFF2-40B4-BE49-F238E27FC236}">
                <a16:creationId xmlns:a16="http://schemas.microsoft.com/office/drawing/2014/main" id="{1D9F2F90-3BD4-32E1-D3BD-86D967721C0B}"/>
              </a:ext>
            </a:extLst>
          </p:cNvPr>
          <p:cNvGraphicFramePr>
            <a:graphicFrameLocks noGrp="1"/>
          </p:cNvGraphicFramePr>
          <p:nvPr>
            <p:extLst>
              <p:ext uri="{D42A27DB-BD31-4B8C-83A1-F6EECF244321}">
                <p14:modId xmlns:p14="http://schemas.microsoft.com/office/powerpoint/2010/main" val="2331403107"/>
              </p:ext>
            </p:extLst>
          </p:nvPr>
        </p:nvGraphicFramePr>
        <p:xfrm>
          <a:off x="6160844" y="5350128"/>
          <a:ext cx="2765356" cy="699571"/>
        </p:xfrm>
        <a:graphic>
          <a:graphicData uri="http://schemas.openxmlformats.org/drawingml/2006/table">
            <a:tbl>
              <a:tblPr/>
              <a:tblGrid>
                <a:gridCol w="2101671">
                  <a:extLst>
                    <a:ext uri="{9D8B030D-6E8A-4147-A177-3AD203B41FA5}">
                      <a16:colId xmlns:a16="http://schemas.microsoft.com/office/drawing/2014/main" val="2894026291"/>
                    </a:ext>
                  </a:extLst>
                </a:gridCol>
                <a:gridCol w="663685">
                  <a:extLst>
                    <a:ext uri="{9D8B030D-6E8A-4147-A177-3AD203B41FA5}">
                      <a16:colId xmlns:a16="http://schemas.microsoft.com/office/drawing/2014/main" val="3591965724"/>
                    </a:ext>
                  </a:extLst>
                </a:gridCol>
              </a:tblGrid>
              <a:tr h="138103">
                <a:tc>
                  <a:txBody>
                    <a:bodyPr/>
                    <a:lstStyle/>
                    <a:p>
                      <a:pPr algn="l" fontAlgn="ctr"/>
                      <a:r>
                        <a:rPr lang="en-NZ" sz="800" b="0" i="0" u="none" strike="noStrike" dirty="0">
                          <a:solidFill>
                            <a:schemeClr val="bg1"/>
                          </a:solidFill>
                          <a:effectLst/>
                          <a:latin typeface="Arial" panose="020B0604020202020204" pitchFamily="34" charset="0"/>
                        </a:rPr>
                        <a:t>TRANSGENDER STATUS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586F92"/>
                    </a:solidFill>
                  </a:tcPr>
                </a:tc>
                <a:tc>
                  <a:txBody>
                    <a:bodyPr/>
                    <a:lstStyle/>
                    <a:p>
                      <a:pPr algn="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39544357"/>
                  </a:ext>
                </a:extLst>
              </a:tr>
              <a:tr h="140367">
                <a:tc>
                  <a:txBody>
                    <a:bodyPr/>
                    <a:lstStyle/>
                    <a:p>
                      <a:pPr algn="l" fontAlgn="ctr"/>
                      <a:r>
                        <a:rPr lang="en-NZ" sz="800" b="0" i="0" u="none" strike="noStrike" dirty="0">
                          <a:solidFill>
                            <a:schemeClr val="bg1"/>
                          </a:solidFill>
                          <a:effectLst/>
                          <a:latin typeface="Arial" panose="020B0604020202020204" pitchFamily="34" charset="0"/>
                        </a:rPr>
                        <a:t>Yes</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654592920"/>
                  </a:ext>
                </a:extLst>
              </a:tr>
              <a:tr h="140367">
                <a:tc>
                  <a:txBody>
                    <a:bodyPr/>
                    <a:lstStyle/>
                    <a:p>
                      <a:pPr algn="l" fontAlgn="ctr"/>
                      <a:r>
                        <a:rPr lang="en-NZ" sz="800" b="0" i="0" u="none" strike="noStrike" dirty="0">
                          <a:solidFill>
                            <a:schemeClr val="bg1"/>
                          </a:solidFill>
                          <a:effectLst/>
                          <a:latin typeface="Arial" panose="020B0604020202020204" pitchFamily="34" charset="0"/>
                        </a:rPr>
                        <a:t>No</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98%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616017076"/>
                  </a:ext>
                </a:extLst>
              </a:tr>
              <a:tr h="140367">
                <a:tc>
                  <a:txBody>
                    <a:bodyPr/>
                    <a:lstStyle/>
                    <a:p>
                      <a:pPr algn="l" fontAlgn="ctr"/>
                      <a:r>
                        <a:rPr lang="en-NZ" sz="800" b="0" i="0" u="none" strike="noStrike">
                          <a:solidFill>
                            <a:schemeClr val="bg1"/>
                          </a:solidFill>
                          <a:effectLst/>
                          <a:latin typeface="Arial" panose="020B0604020202020204" pitchFamily="34" charset="0"/>
                        </a:rPr>
                        <a:t>Don't know</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077359147"/>
                  </a:ext>
                </a:extLst>
              </a:tr>
              <a:tr h="140367">
                <a:tc>
                  <a:txBody>
                    <a:bodyPr/>
                    <a:lstStyle/>
                    <a:p>
                      <a:pPr algn="l" fontAlgn="ctr"/>
                      <a:r>
                        <a:rPr lang="en-NZ" sz="800" b="0" i="0" u="none" strike="noStrike">
                          <a:solidFill>
                            <a:schemeClr val="bg1"/>
                          </a:solidFill>
                          <a:effectLst/>
                          <a:latin typeface="Arial" panose="020B0604020202020204" pitchFamily="34" charset="0"/>
                        </a:rPr>
                        <a:t>Prefer not to answer</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662159653"/>
                  </a:ext>
                </a:extLst>
              </a:tr>
            </a:tbl>
          </a:graphicData>
        </a:graphic>
      </p:graphicFrame>
      <p:graphicFrame>
        <p:nvGraphicFramePr>
          <p:cNvPr id="20" name="Table 19">
            <a:extLst>
              <a:ext uri="{FF2B5EF4-FFF2-40B4-BE49-F238E27FC236}">
                <a16:creationId xmlns:a16="http://schemas.microsoft.com/office/drawing/2014/main" id="{0FB2C12E-8F3B-4682-73AC-BA606CEA303A}"/>
              </a:ext>
            </a:extLst>
          </p:cNvPr>
          <p:cNvGraphicFramePr>
            <a:graphicFrameLocks noGrp="1"/>
          </p:cNvGraphicFramePr>
          <p:nvPr>
            <p:extLst>
              <p:ext uri="{D42A27DB-BD31-4B8C-83A1-F6EECF244321}">
                <p14:modId xmlns:p14="http://schemas.microsoft.com/office/powerpoint/2010/main" val="1948414607"/>
              </p:ext>
            </p:extLst>
          </p:nvPr>
        </p:nvGraphicFramePr>
        <p:xfrm>
          <a:off x="9242303" y="4612726"/>
          <a:ext cx="2751529" cy="1114014"/>
        </p:xfrm>
        <a:graphic>
          <a:graphicData uri="http://schemas.openxmlformats.org/drawingml/2006/table">
            <a:tbl>
              <a:tblPr/>
              <a:tblGrid>
                <a:gridCol w="2087844">
                  <a:extLst>
                    <a:ext uri="{9D8B030D-6E8A-4147-A177-3AD203B41FA5}">
                      <a16:colId xmlns:a16="http://schemas.microsoft.com/office/drawing/2014/main" val="2132581802"/>
                    </a:ext>
                  </a:extLst>
                </a:gridCol>
                <a:gridCol w="663685">
                  <a:extLst>
                    <a:ext uri="{9D8B030D-6E8A-4147-A177-3AD203B41FA5}">
                      <a16:colId xmlns:a16="http://schemas.microsoft.com/office/drawing/2014/main" val="1386362485"/>
                    </a:ext>
                  </a:extLst>
                </a:gridCol>
              </a:tblGrid>
              <a:tr h="0">
                <a:tc gridSpan="2">
                  <a:txBody>
                    <a:bodyPr/>
                    <a:lstStyle/>
                    <a:p>
                      <a:pPr algn="l" fontAlgn="ctr"/>
                      <a:r>
                        <a:rPr lang="en-NZ" sz="800" b="0" i="0" u="none" strike="noStrike" dirty="0">
                          <a:solidFill>
                            <a:schemeClr val="bg1"/>
                          </a:solidFill>
                          <a:effectLst/>
                          <a:latin typeface="Arial" panose="020B0604020202020204" pitchFamily="34" charset="0"/>
                        </a:rPr>
                        <a:t>SOCIOECONOMIC STATUS (SES) SCORE</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86F92"/>
                    </a:solidFill>
                  </a:tcPr>
                </a:tc>
                <a:tc hMerge="1">
                  <a:txBody>
                    <a:bodyPr/>
                    <a:lstStyle/>
                    <a:p>
                      <a:pPr algn="r" fontAlgn="b"/>
                      <a:endParaRPr lang="en-NZ" sz="800" b="0" i="1" u="none" strike="noStrike" dirty="0">
                        <a:solidFill>
                          <a:schemeClr val="bg1"/>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586F92"/>
                    </a:solidFill>
                  </a:tcPr>
                </a:tc>
                <a:extLst>
                  <a:ext uri="{0D108BD9-81ED-4DB2-BD59-A6C34878D82A}">
                    <a16:rowId xmlns:a16="http://schemas.microsoft.com/office/drawing/2014/main" val="1688441471"/>
                  </a:ext>
                </a:extLst>
              </a:tr>
              <a:tr h="140367">
                <a:tc>
                  <a:txBody>
                    <a:bodyPr/>
                    <a:lstStyle/>
                    <a:p>
                      <a:pPr algn="l" fontAlgn="ctr"/>
                      <a:r>
                        <a:rPr lang="en-NZ" sz="800" b="0" i="0" u="none" strike="noStrike" dirty="0">
                          <a:solidFill>
                            <a:schemeClr val="bg1"/>
                          </a:solidFill>
                          <a:effectLst/>
                          <a:latin typeface="Arial" panose="020B0604020202020204" pitchFamily="34" charset="0"/>
                        </a:rPr>
                        <a:t>73-90 (high)</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133645130"/>
                  </a:ext>
                </a:extLst>
              </a:tr>
              <a:tr h="140367">
                <a:tc>
                  <a:txBody>
                    <a:bodyPr/>
                    <a:lstStyle/>
                    <a:p>
                      <a:pPr algn="l" fontAlgn="ctr"/>
                      <a:r>
                        <a:rPr lang="en-NZ" sz="800" b="0" i="0" u="none" strike="noStrike" dirty="0">
                          <a:solidFill>
                            <a:schemeClr val="bg1"/>
                          </a:solidFill>
                          <a:effectLst/>
                          <a:latin typeface="Arial" panose="020B0604020202020204" pitchFamily="34" charset="0"/>
                        </a:rPr>
                        <a:t>65-72</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15%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60783463"/>
                  </a:ext>
                </a:extLst>
              </a:tr>
              <a:tr h="140367">
                <a:tc>
                  <a:txBody>
                    <a:bodyPr/>
                    <a:lstStyle/>
                    <a:p>
                      <a:pPr algn="l" fontAlgn="ctr"/>
                      <a:r>
                        <a:rPr lang="en-NZ" sz="800" b="0" i="0" u="none" strike="noStrike">
                          <a:solidFill>
                            <a:schemeClr val="bg1"/>
                          </a:solidFill>
                          <a:effectLst/>
                          <a:latin typeface="Arial" panose="020B0604020202020204" pitchFamily="34" charset="0"/>
                        </a:rPr>
                        <a:t>48-64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27%</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133257309"/>
                  </a:ext>
                </a:extLst>
              </a:tr>
              <a:tr h="140367">
                <a:tc>
                  <a:txBody>
                    <a:bodyPr/>
                    <a:lstStyle/>
                    <a:p>
                      <a:pPr algn="l" fontAlgn="ctr"/>
                      <a:r>
                        <a:rPr lang="en-NZ" sz="800" b="0" i="0" u="none" strike="noStrike">
                          <a:solidFill>
                            <a:schemeClr val="bg1"/>
                          </a:solidFill>
                          <a:effectLst/>
                          <a:latin typeface="Arial" panose="020B0604020202020204" pitchFamily="34" charset="0"/>
                        </a:rPr>
                        <a:t>35-47</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a:solidFill>
                            <a:schemeClr val="bg1"/>
                          </a:solidFill>
                          <a:effectLst/>
                          <a:latin typeface="Arial" panose="020B0604020202020204" pitchFamily="34" charset="0"/>
                        </a:rPr>
                        <a:t>28%</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40361192"/>
                  </a:ext>
                </a:extLst>
              </a:tr>
              <a:tr h="140367">
                <a:tc>
                  <a:txBody>
                    <a:bodyPr/>
                    <a:lstStyle/>
                    <a:p>
                      <a:pPr algn="l" fontAlgn="ctr"/>
                      <a:r>
                        <a:rPr lang="en-NZ" sz="800" b="0" i="0" u="none" strike="noStrike">
                          <a:solidFill>
                            <a:schemeClr val="bg1"/>
                          </a:solidFill>
                          <a:effectLst/>
                          <a:latin typeface="Arial" panose="020B0604020202020204" pitchFamily="34" charset="0"/>
                        </a:rPr>
                        <a:t>23-34</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15%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3720919670"/>
                  </a:ext>
                </a:extLst>
              </a:tr>
              <a:tr h="140367">
                <a:tc>
                  <a:txBody>
                    <a:bodyPr/>
                    <a:lstStyle/>
                    <a:p>
                      <a:pPr algn="l" fontAlgn="ctr"/>
                      <a:r>
                        <a:rPr lang="en-NZ" sz="800" b="0" i="0" u="none" strike="noStrike" dirty="0">
                          <a:solidFill>
                            <a:schemeClr val="bg1"/>
                          </a:solidFill>
                          <a:effectLst/>
                          <a:latin typeface="Arial" panose="020B0604020202020204" pitchFamily="34" charset="0"/>
                        </a:rPr>
                        <a:t>10-22 (low)</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5%</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1839662147"/>
                  </a:ext>
                </a:extLst>
              </a:tr>
              <a:tr h="140367">
                <a:tc>
                  <a:txBody>
                    <a:bodyPr/>
                    <a:lstStyle/>
                    <a:p>
                      <a:pPr algn="l" fontAlgn="ctr"/>
                      <a:r>
                        <a:rPr lang="en-NZ" sz="800" b="0" i="0" u="none" strike="noStrike">
                          <a:solidFill>
                            <a:schemeClr val="bg1"/>
                          </a:solidFill>
                          <a:effectLst/>
                          <a:latin typeface="Arial" panose="020B0604020202020204" pitchFamily="34" charset="0"/>
                        </a:rPr>
                        <a:t>Not classified</a:t>
                      </a:r>
                    </a:p>
                  </a:txBody>
                  <a:tcPr marL="9525" marR="9525" marT="9525"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NZ" sz="800" b="0" i="1" u="none" strike="noStrike" dirty="0">
                          <a:solidFill>
                            <a:schemeClr val="bg1"/>
                          </a:solidFill>
                          <a:effectLst/>
                          <a:latin typeface="Arial" panose="020B0604020202020204" pitchFamily="34" charset="0"/>
                        </a:rPr>
                        <a:t>4%</a:t>
                      </a:r>
                    </a:p>
                  </a:txBody>
                  <a:tcPr marL="9525" marR="9525" marT="9525"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95A6BF"/>
                    </a:solidFill>
                  </a:tcPr>
                </a:tc>
                <a:extLst>
                  <a:ext uri="{0D108BD9-81ED-4DB2-BD59-A6C34878D82A}">
                    <a16:rowId xmlns:a16="http://schemas.microsoft.com/office/drawing/2014/main" val="2099863697"/>
                  </a:ext>
                </a:extLst>
              </a:tr>
            </a:tbl>
          </a:graphicData>
        </a:graphic>
      </p:graphicFrame>
      <p:sp>
        <p:nvSpPr>
          <p:cNvPr id="3" name="TextBox 2">
            <a:extLst>
              <a:ext uri="{FF2B5EF4-FFF2-40B4-BE49-F238E27FC236}">
                <a16:creationId xmlns:a16="http://schemas.microsoft.com/office/drawing/2014/main" id="{486DF90F-1ACA-430E-F546-F2EA16CAEFA9}"/>
              </a:ext>
            </a:extLst>
          </p:cNvPr>
          <p:cNvSpPr txBox="1"/>
          <p:nvPr/>
        </p:nvSpPr>
        <p:spPr>
          <a:xfrm>
            <a:off x="7483023" y="4203618"/>
            <a:ext cx="1580361" cy="215444"/>
          </a:xfrm>
          <a:prstGeom prst="rect">
            <a:avLst/>
          </a:prstGeom>
          <a:noFill/>
        </p:spPr>
        <p:txBody>
          <a:bodyPr wrap="square" rtlCol="0">
            <a:spAutoFit/>
          </a:bodyPr>
          <a:lstStyle/>
          <a:p>
            <a:r>
              <a:rPr lang="en-NZ" sz="800" dirty="0">
                <a:solidFill>
                  <a:schemeClr val="bg1"/>
                </a:solidFill>
                <a:latin typeface="Arial" panose="020B0604020202020204" pitchFamily="34" charset="0"/>
              </a:rPr>
              <a:t>*</a:t>
            </a:r>
            <a:r>
              <a:rPr lang="en-NZ" sz="800" i="1" dirty="0">
                <a:solidFill>
                  <a:schemeClr val="bg1"/>
                </a:solidFill>
                <a:latin typeface="Arial" panose="020B0604020202020204" pitchFamily="34" charset="0"/>
              </a:rPr>
              <a:t>Washington Group Short Set</a:t>
            </a:r>
          </a:p>
        </p:txBody>
      </p:sp>
    </p:spTree>
    <p:extLst>
      <p:ext uri="{BB962C8B-B14F-4D97-AF65-F5344CB8AC3E}">
        <p14:creationId xmlns:p14="http://schemas.microsoft.com/office/powerpoint/2010/main" val="3012567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19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83792D-ACA9-4748-A1BF-238DC02ECF25}"/>
              </a:ext>
            </a:extLst>
          </p:cNvPr>
          <p:cNvSpPr/>
          <p:nvPr/>
        </p:nvSpPr>
        <p:spPr>
          <a:xfrm>
            <a:off x="452363" y="1620750"/>
            <a:ext cx="5292829" cy="4244341"/>
          </a:xfrm>
          <a:prstGeom prst="rect">
            <a:avLst/>
          </a:prstGeom>
          <a:solidFill>
            <a:srgbClr val="AB9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5" name="Rectangle 14">
            <a:extLst>
              <a:ext uri="{FF2B5EF4-FFF2-40B4-BE49-F238E27FC236}">
                <a16:creationId xmlns:a16="http://schemas.microsoft.com/office/drawing/2014/main" id="{6FF80930-3C98-44C4-9DBC-3D5D828E5FFF}"/>
              </a:ext>
            </a:extLst>
          </p:cNvPr>
          <p:cNvSpPr/>
          <p:nvPr/>
        </p:nvSpPr>
        <p:spPr>
          <a:xfrm>
            <a:off x="595015" y="208072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FFFFFF"/>
                </a:solidFill>
                <a:effectLst/>
                <a:uLnTx/>
                <a:uFillTx/>
                <a:latin typeface="Calibri Light"/>
                <a:ea typeface="+mn-ea"/>
                <a:cs typeface="+mn-cs"/>
              </a:rPr>
              <a:t>Older very senior men making jokes and comments, and implying my future success would be better if I sided with them. </a:t>
            </a:r>
          </a:p>
        </p:txBody>
      </p:sp>
      <p:sp>
        <p:nvSpPr>
          <p:cNvPr id="14" name="Rectangle 13">
            <a:extLst>
              <a:ext uri="{FF2B5EF4-FFF2-40B4-BE49-F238E27FC236}">
                <a16:creationId xmlns:a16="http://schemas.microsoft.com/office/drawing/2014/main" id="{D6C2BBBC-1D3B-4898-BBC8-8BA47888C010}"/>
              </a:ext>
            </a:extLst>
          </p:cNvPr>
          <p:cNvSpPr/>
          <p:nvPr/>
        </p:nvSpPr>
        <p:spPr>
          <a:xfrm>
            <a:off x="8901404" y="2080728"/>
            <a:ext cx="2752531"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4" name="Title 3">
            <a:extLst>
              <a:ext uri="{FF2B5EF4-FFF2-40B4-BE49-F238E27FC236}">
                <a16:creationId xmlns:a16="http://schemas.microsoft.com/office/drawing/2014/main" id="{1DE68EF6-4290-4C57-B345-474ACFD45293}"/>
              </a:ext>
            </a:extLst>
          </p:cNvPr>
          <p:cNvSpPr>
            <a:spLocks noGrp="1"/>
          </p:cNvSpPr>
          <p:nvPr>
            <p:ph type="ctrTitle"/>
          </p:nvPr>
        </p:nvSpPr>
        <p:spPr>
          <a:xfrm>
            <a:off x="360000" y="180000"/>
            <a:ext cx="9462957" cy="1109304"/>
          </a:xfrm>
        </p:spPr>
        <p:txBody>
          <a:bodyPr anchor="ctr"/>
          <a:lstStyle/>
          <a:p>
            <a:r>
              <a:rPr lang="en-NZ" dirty="0"/>
              <a:t>SUMMARY OF KEY INSIGHTS</a:t>
            </a:r>
          </a:p>
        </p:txBody>
      </p:sp>
      <p:sp>
        <p:nvSpPr>
          <p:cNvPr id="8" name="Rectangle 7">
            <a:extLst>
              <a:ext uri="{FF2B5EF4-FFF2-40B4-BE49-F238E27FC236}">
                <a16:creationId xmlns:a16="http://schemas.microsoft.com/office/drawing/2014/main" id="{27EE0D8D-C8F7-4EB3-901C-0D10B6169779}"/>
              </a:ext>
            </a:extLst>
          </p:cNvPr>
          <p:cNvSpPr/>
          <p:nvPr/>
        </p:nvSpPr>
        <p:spPr>
          <a:xfrm>
            <a:off x="498198" y="1698564"/>
            <a:ext cx="392637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400" b="1" i="0" u="none" strike="noStrike" kern="1200" cap="none" spc="0" normalizeH="0" baseline="0" noProof="0" dirty="0">
                <a:ln>
                  <a:noFill/>
                </a:ln>
                <a:solidFill>
                  <a:srgbClr val="AB9E3B"/>
                </a:solidFill>
                <a:effectLst/>
                <a:uLnTx/>
                <a:uFillTx/>
                <a:latin typeface="Calibri" panose="020F0502020204030204" pitchFamily="34" charset="0"/>
                <a:ea typeface="Calibri" panose="020F0502020204030204" pitchFamily="34" charset="0"/>
                <a:cs typeface="Times New Roman" panose="02020603050405020304" pitchFamily="18" charset="0"/>
              </a:rPr>
              <a:t>BARRIERS</a:t>
            </a:r>
            <a:endParaRPr kumimoji="0" lang="en-NZ" sz="1400" b="0" i="0" u="none" strike="noStrike" kern="1200" cap="none" spc="0" normalizeH="0" baseline="0" noProof="0" dirty="0">
              <a:ln>
                <a:noFill/>
              </a:ln>
              <a:solidFill>
                <a:srgbClr val="AB9E3B"/>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682423FF-DD87-4D20-87A4-70B17E0EEEA2}"/>
              </a:ext>
            </a:extLst>
          </p:cNvPr>
          <p:cNvSpPr/>
          <p:nvPr/>
        </p:nvSpPr>
        <p:spPr>
          <a:xfrm>
            <a:off x="649356" y="2104448"/>
            <a:ext cx="4871550" cy="176715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Power dynamics and systemic issues act as barriers to workers seeking support and/or raising a complaint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For </a:t>
            </a:r>
            <a:r>
              <a:rPr lang="en-NZ" sz="1200" dirty="0">
                <a:solidFill>
                  <a:srgbClr val="333333"/>
                </a:solidFill>
                <a:latin typeface="Calibri Light"/>
                <a:cs typeface="Times New Roman" panose="02020603050405020304" pitchFamily="18" charset="0"/>
              </a:rPr>
              <a:t>69</a:t>
            </a: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 of workers subjected to harassment or bullying, the perpetrator was someone in a more senior position.</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Workers don’t seek support or complain for fear of the consequences (45%) and distrust in the system – 35% felt complaining would be ineffective due to workplace cultural norms and 28% felt their complaint would not be believed or kept confidential.</a:t>
            </a:r>
          </a:p>
        </p:txBody>
      </p:sp>
      <p:sp>
        <p:nvSpPr>
          <p:cNvPr id="16" name="Rectangle 15">
            <a:extLst>
              <a:ext uri="{FF2B5EF4-FFF2-40B4-BE49-F238E27FC236}">
                <a16:creationId xmlns:a16="http://schemas.microsoft.com/office/drawing/2014/main" id="{D5BE347B-208B-3D75-65E8-117DA1C8C460}"/>
              </a:ext>
            </a:extLst>
          </p:cNvPr>
          <p:cNvSpPr/>
          <p:nvPr/>
        </p:nvSpPr>
        <p:spPr>
          <a:xfrm>
            <a:off x="6256988" y="1644470"/>
            <a:ext cx="5292829" cy="4244341"/>
          </a:xfrm>
          <a:prstGeom prst="rect">
            <a:avLst/>
          </a:prstGeom>
          <a:solidFill>
            <a:srgbClr val="AB4E3B">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7" name="Rectangle 16">
            <a:extLst>
              <a:ext uri="{FF2B5EF4-FFF2-40B4-BE49-F238E27FC236}">
                <a16:creationId xmlns:a16="http://schemas.microsoft.com/office/drawing/2014/main" id="{8B046355-A336-160C-6245-F69015477D7C}"/>
              </a:ext>
            </a:extLst>
          </p:cNvPr>
          <p:cNvSpPr/>
          <p:nvPr/>
        </p:nvSpPr>
        <p:spPr>
          <a:xfrm>
            <a:off x="6399640" y="2104448"/>
            <a:ext cx="5003528" cy="362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ED2C2ABA-2748-23DC-BFCB-DCA4BBB24F6E}"/>
              </a:ext>
            </a:extLst>
          </p:cNvPr>
          <p:cNvSpPr/>
          <p:nvPr/>
        </p:nvSpPr>
        <p:spPr>
          <a:xfrm>
            <a:off x="6302823" y="1722284"/>
            <a:ext cx="392637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NZ" sz="1400" b="1" i="0" u="none" strike="noStrike" kern="1200" cap="none" spc="0" normalizeH="0" baseline="0" noProof="0" dirty="0">
                <a:ln>
                  <a:noFill/>
                </a:ln>
                <a:solidFill>
                  <a:srgbClr val="AB4E3B"/>
                </a:solidFill>
                <a:effectLst/>
                <a:uLnTx/>
                <a:uFillTx/>
                <a:latin typeface="Calibri" panose="020F0502020204030204" pitchFamily="34" charset="0"/>
                <a:ea typeface="+mn-ea"/>
                <a:cs typeface="Times New Roman" panose="02020603050405020304" pitchFamily="18" charset="0"/>
              </a:rPr>
              <a:t>MOVING FORWARD</a:t>
            </a:r>
          </a:p>
        </p:txBody>
      </p:sp>
      <p:sp>
        <p:nvSpPr>
          <p:cNvPr id="19" name="Rectangle 18">
            <a:extLst>
              <a:ext uri="{FF2B5EF4-FFF2-40B4-BE49-F238E27FC236}">
                <a16:creationId xmlns:a16="http://schemas.microsoft.com/office/drawing/2014/main" id="{366D4C4E-7E3F-89DE-2F73-9A72BB8E353F}"/>
              </a:ext>
            </a:extLst>
          </p:cNvPr>
          <p:cNvSpPr/>
          <p:nvPr/>
        </p:nvSpPr>
        <p:spPr>
          <a:xfrm>
            <a:off x="6453981" y="2128168"/>
            <a:ext cx="4871550" cy="236000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NZ" sz="1200" b="1"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Workers want better support, preferably from someone independent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42% of workers impacted by harassment or bullying felt that they needed more support than what they got at the time.  This jumps to 65% when the impact is large or extreme.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Top 5 things that would be useful:</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Someone independent looking into the workplace culture/policies (31%)</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Anti-bullying and harassment training for the workplace (29%)</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Support to make an internal complaint (20%)</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Independent, free service to resolve the situation (17%)</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NZ" sz="1200" b="0" i="0" u="none" strike="noStrike" kern="1200" cap="none" spc="0" normalizeH="0" baseline="0" noProof="0" dirty="0">
                <a:ln>
                  <a:noFill/>
                </a:ln>
                <a:solidFill>
                  <a:srgbClr val="333333"/>
                </a:solidFill>
                <a:effectLst/>
                <a:uLnTx/>
                <a:uFillTx/>
                <a:latin typeface="Calibri Light"/>
                <a:ea typeface="+mn-ea"/>
                <a:cs typeface="Times New Roman" panose="02020603050405020304" pitchFamily="18" charset="0"/>
              </a:rPr>
              <a:t>Counselling/mental health support services (15%).</a:t>
            </a:r>
          </a:p>
        </p:txBody>
      </p:sp>
      <p:sp>
        <p:nvSpPr>
          <p:cNvPr id="13" name="TextBox 12">
            <a:extLst>
              <a:ext uri="{FF2B5EF4-FFF2-40B4-BE49-F238E27FC236}">
                <a16:creationId xmlns:a16="http://schemas.microsoft.com/office/drawing/2014/main" id="{C8984694-A467-B682-35C2-E0C04D057289}"/>
              </a:ext>
            </a:extLst>
          </p:cNvPr>
          <p:cNvSpPr txBox="1"/>
          <p:nvPr/>
        </p:nvSpPr>
        <p:spPr>
          <a:xfrm>
            <a:off x="6635772" y="4771843"/>
            <a:ext cx="453126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Calibri Light"/>
                <a:ea typeface="+mn-ea"/>
                <a:cs typeface="+mn-cs"/>
              </a:rPr>
              <a:t>“I ended up quitting with no job lined up as my mental health was at the point of I either quit and be unemployed or jump in front of a train. I had no support, they did not offer to train me properly, showed no care for my mental health and took no responsibility for putting me in that position.” </a:t>
            </a:r>
          </a:p>
        </p:txBody>
      </p:sp>
      <p:sp>
        <p:nvSpPr>
          <p:cNvPr id="20" name="TextBox 19">
            <a:extLst>
              <a:ext uri="{FF2B5EF4-FFF2-40B4-BE49-F238E27FC236}">
                <a16:creationId xmlns:a16="http://schemas.microsoft.com/office/drawing/2014/main" id="{B8ADC661-A08F-787F-97E7-D7E22B1957A7}"/>
              </a:ext>
            </a:extLst>
          </p:cNvPr>
          <p:cNvSpPr txBox="1"/>
          <p:nvPr/>
        </p:nvSpPr>
        <p:spPr>
          <a:xfrm>
            <a:off x="922284" y="4272729"/>
            <a:ext cx="408382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1" u="none" strike="noStrike" kern="1200" cap="none" spc="0" normalizeH="0" baseline="0" noProof="0" dirty="0">
                <a:ln>
                  <a:noFill/>
                </a:ln>
                <a:solidFill>
                  <a:srgbClr val="333333"/>
                </a:solidFill>
                <a:effectLst/>
                <a:uLnTx/>
                <a:uFillTx/>
                <a:latin typeface="Calibri Light"/>
                <a:ea typeface="+mn-ea"/>
                <a:cs typeface="+mn-cs"/>
              </a:rPr>
              <a:t>“Older, very senior men making jokes and comments, and implying my future success would be better if I sided with them.” </a:t>
            </a:r>
          </a:p>
        </p:txBody>
      </p:sp>
    </p:spTree>
    <p:extLst>
      <p:ext uri="{BB962C8B-B14F-4D97-AF65-F5344CB8AC3E}">
        <p14:creationId xmlns:p14="http://schemas.microsoft.com/office/powerpoint/2010/main" val="133401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0000" y="2654953"/>
            <a:ext cx="3492000" cy="830997"/>
          </a:xfrm>
        </p:spPr>
        <p:txBody>
          <a:bodyPr/>
          <a:lstStyle/>
          <a:p>
            <a:r>
              <a:rPr lang="en-NZ" dirty="0"/>
              <a:t>SEXUAL HARASSMENT</a:t>
            </a:r>
          </a:p>
        </p:txBody>
      </p:sp>
      <p:sp>
        <p:nvSpPr>
          <p:cNvPr id="5" name="Text Placeholder 4"/>
          <p:cNvSpPr>
            <a:spLocks noGrp="1"/>
          </p:cNvSpPr>
          <p:nvPr>
            <p:ph type="body" sz="quarter" idx="10"/>
          </p:nvPr>
        </p:nvSpPr>
        <p:spPr/>
        <p:txBody>
          <a:bodyPr/>
          <a:lstStyle/>
          <a:p>
            <a:r>
              <a:rPr lang="en-NZ" dirty="0"/>
              <a:t>2</a:t>
            </a:r>
          </a:p>
        </p:txBody>
      </p:sp>
    </p:spTree>
    <p:extLst>
      <p:ext uri="{BB962C8B-B14F-4D97-AF65-F5344CB8AC3E}">
        <p14:creationId xmlns:p14="http://schemas.microsoft.com/office/powerpoint/2010/main" val="2035567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72"/>
</p:tagLst>
</file>

<file path=ppt/theme/theme1.xml><?xml version="1.0" encoding="utf-8"?>
<a:theme xmlns:a="http://schemas.openxmlformats.org/drawingml/2006/main" name="Office Theme">
  <a:themeElements>
    <a:clrScheme name="COLMAR BRUNTON">
      <a:dk1>
        <a:srgbClr val="333333"/>
      </a:dk1>
      <a:lt1>
        <a:srgbClr val="FFFFFF"/>
      </a:lt1>
      <a:dk2>
        <a:srgbClr val="698940"/>
      </a:dk2>
      <a:lt2>
        <a:srgbClr val="A7B277"/>
      </a:lt2>
      <a:accent1>
        <a:srgbClr val="D1C8B7"/>
      </a:accent1>
      <a:accent2>
        <a:srgbClr val="93C1BF"/>
      </a:accent2>
      <a:accent3>
        <a:srgbClr val="9DAFA3"/>
      </a:accent3>
      <a:accent4>
        <a:srgbClr val="C1AC5F"/>
      </a:accent4>
      <a:accent5>
        <a:srgbClr val="959299"/>
      </a:accent5>
      <a:accent6>
        <a:srgbClr val="3A4A60"/>
      </a:accent6>
      <a:hlink>
        <a:srgbClr val="698940"/>
      </a:hlink>
      <a:folHlink>
        <a:srgbClr val="C1AC5F"/>
      </a:folHlink>
    </a:clrScheme>
    <a:fontScheme name="Custom 47">
      <a:majorFont>
        <a:latin typeface="Arial Black"/>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OLMAR BRUNTON">
      <a:dk1>
        <a:srgbClr val="333333"/>
      </a:dk1>
      <a:lt1>
        <a:srgbClr val="FFFFFF"/>
      </a:lt1>
      <a:dk2>
        <a:srgbClr val="698940"/>
      </a:dk2>
      <a:lt2>
        <a:srgbClr val="A7B277"/>
      </a:lt2>
      <a:accent1>
        <a:srgbClr val="D1C8B7"/>
      </a:accent1>
      <a:accent2>
        <a:srgbClr val="93C1BF"/>
      </a:accent2>
      <a:accent3>
        <a:srgbClr val="9DAFA3"/>
      </a:accent3>
      <a:accent4>
        <a:srgbClr val="C1AC5F"/>
      </a:accent4>
      <a:accent5>
        <a:srgbClr val="959299"/>
      </a:accent5>
      <a:accent6>
        <a:srgbClr val="3A4A60"/>
      </a:accent6>
      <a:hlink>
        <a:srgbClr val="698940"/>
      </a:hlink>
      <a:folHlink>
        <a:srgbClr val="C1AC5F"/>
      </a:folHlink>
    </a:clrScheme>
    <a:fontScheme name="Custom 47">
      <a:majorFont>
        <a:latin typeface="Arial Black"/>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OLMAR BRUNTON">
      <a:dk1>
        <a:srgbClr val="333333"/>
      </a:dk1>
      <a:lt1>
        <a:srgbClr val="FFFFFF"/>
      </a:lt1>
      <a:dk2>
        <a:srgbClr val="698940"/>
      </a:dk2>
      <a:lt2>
        <a:srgbClr val="A7B277"/>
      </a:lt2>
      <a:accent1>
        <a:srgbClr val="D1C8B7"/>
      </a:accent1>
      <a:accent2>
        <a:srgbClr val="93C1BF"/>
      </a:accent2>
      <a:accent3>
        <a:srgbClr val="9DAFA3"/>
      </a:accent3>
      <a:accent4>
        <a:srgbClr val="C1AC5F"/>
      </a:accent4>
      <a:accent5>
        <a:srgbClr val="959299"/>
      </a:accent5>
      <a:accent6>
        <a:srgbClr val="3A4A60"/>
      </a:accent6>
      <a:hlink>
        <a:srgbClr val="698940"/>
      </a:hlink>
      <a:folHlink>
        <a:srgbClr val="C1AC5F"/>
      </a:folHlink>
    </a:clrScheme>
    <a:fontScheme name="Custom 47">
      <a:majorFont>
        <a:latin typeface="Arial Black"/>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4bf6e64-41b1-4008-8b31-81e768f35d2f">WVJMT6KT2DMM-1816194264-9771</_dlc_DocId>
    <_dlc_DocIdUrl xmlns="14bf6e64-41b1-4008-8b31-81e768f35d2f">
      <Url>https://hrcnz.sharepoint.com/sites/t/PromotionAdvocacyMonitoring/_layouts/15/DocIdRedir.aspx?ID=WVJMT6KT2DMM-1816194264-9771</Url>
      <Description>WVJMT6KT2DMM-1816194264-9771</Description>
    </_dlc_DocIdUrl>
    <_Flow_SignoffStatus xmlns="d3236c80-d5eb-4e66-a4a8-f567ee67a9c6" xsi:nil="true"/>
    <TaxCatchAll xmlns="14bf6e64-41b1-4008-8b31-81e768f35d2f">
      <Value>311</Value>
    </TaxCatchAll>
    <i0f84bba906045b4af568ee102a52dcb xmlns="14bf6e64-41b1-4008-8b31-81e768f35d2f">
      <Terms xmlns="http://schemas.microsoft.com/office/infopath/2007/PartnerControls">
        <TermInfo xmlns="http://schemas.microsoft.com/office/infopath/2007/PartnerControls">
          <TermName xmlns="http://schemas.microsoft.com/office/infopath/2007/PartnerControls">Advocacy Education ＆ Advice</TermName>
          <TermId xmlns="http://schemas.microsoft.com/office/infopath/2007/PartnerControls">8cf4d9b3-e259-44c3-913a-cdfdfa0ec6fd</TermId>
        </TermInfo>
      </Terms>
    </i0f84bba906045b4af568ee102a52dcb>
    <FinancialYear xmlns="14bf6e64-41b1-4008-8b31-81e768f35d2f" xsi:nil="true"/>
    <lcf76f155ced4ddcb4097134ff3c332f xmlns="d3236c80-d5eb-4e66-a4a8-f567ee67a9c6">
      <Terms xmlns="http://schemas.microsoft.com/office/infopath/2007/PartnerControls"/>
    </lcf76f155ced4ddcb4097134ff3c332f>
    <Phase xmlns="d3236c80-d5eb-4e66-a4a8-f567ee67a9c6" xsi:nil="true"/>
    <SharedWithUsers xmlns="0a28ad9b-b50f-45c7-9909-b90a4cda4617">
      <UserInfo>
        <DisplayName>Rachna Nath</DisplayName>
        <AccountId>4317</AccountId>
        <AccountType/>
      </UserInfo>
      <UserInfo>
        <DisplayName>Kerri Kruse</DisplayName>
        <AccountId>1723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1E217C0ACDCE4E8A030A0316284B28" ma:contentTypeVersion="43" ma:contentTypeDescription="Create a new document." ma:contentTypeScope="" ma:versionID="013f3ebab3c723368b0578bb178fd3ae">
  <xsd:schema xmlns:xsd="http://www.w3.org/2001/XMLSchema" xmlns:xs="http://www.w3.org/2001/XMLSchema" xmlns:p="http://schemas.microsoft.com/office/2006/metadata/properties" xmlns:ns2="14bf6e64-41b1-4008-8b31-81e768f35d2f" xmlns:ns3="0a28ad9b-b50f-45c7-9909-b90a4cda4617" xmlns:ns4="d3236c80-d5eb-4e66-a4a8-f567ee67a9c6" targetNamespace="http://schemas.microsoft.com/office/2006/metadata/properties" ma:root="true" ma:fieldsID="d8aea049d736635f5c5a095fc3054b78" ns2:_="" ns3:_="" ns4:_="">
    <xsd:import namespace="14bf6e64-41b1-4008-8b31-81e768f35d2f"/>
    <xsd:import namespace="0a28ad9b-b50f-45c7-9909-b90a4cda4617"/>
    <xsd:import namespace="d3236c80-d5eb-4e66-a4a8-f567ee67a9c6"/>
    <xsd:element name="properties">
      <xsd:complexType>
        <xsd:sequence>
          <xsd:element name="documentManagement">
            <xsd:complexType>
              <xsd:all>
                <xsd:element ref="ns2:_dlc_DocId" minOccurs="0"/>
                <xsd:element ref="ns2:_dlc_DocIdUrl" minOccurs="0"/>
                <xsd:element ref="ns2:_dlc_DocIdPersistId" minOccurs="0"/>
                <xsd:element ref="ns2:FinancialYear" minOccurs="0"/>
                <xsd:element ref="ns3:SharedWithUsers" minOccurs="0"/>
                <xsd:element ref="ns3:SharedWithDetails" minOccurs="0"/>
                <xsd:element ref="ns2:i0f84bba906045b4af568ee102a52dcb" minOccurs="0"/>
                <xsd:element ref="ns2:TaxCatchAll" minOccurs="0"/>
                <xsd:element ref="ns4:MediaServiceMetadata" minOccurs="0"/>
                <xsd:element ref="ns4:MediaServiceFastMetadata" minOccurs="0"/>
                <xsd:element ref="ns4:MediaServiceAutoTags" minOccurs="0"/>
                <xsd:element ref="ns4:Phase" minOccurs="0"/>
                <xsd:element ref="ns4:MediaServiceDateTaken" minOccurs="0"/>
                <xsd:element ref="ns4:MediaServiceOCR" minOccurs="0"/>
                <xsd:element ref="ns4:MediaServiceEventHashCode" minOccurs="0"/>
                <xsd:element ref="ns4:MediaServiceGenerationTime" minOccurs="0"/>
                <xsd:element ref="ns4:_Flow_SignoffStatus" minOccurs="0"/>
                <xsd:element ref="ns4:MediaServiceAutoKeyPoints" minOccurs="0"/>
                <xsd:element ref="ns4:MediaServiceKeyPoints" minOccurs="0"/>
                <xsd:element ref="ns4:MediaLengthInSecond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f6e64-41b1-4008-8b31-81e768f35d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FinancialYear" ma:index="11" nillable="true" ma:displayName="Financial Year" ma:description="Financial Year" ma:format="Dropdown" ma:internalName="FinancialYear">
      <xsd:simpleType>
        <xsd:restriction base="dms:Choice">
          <xsd:enumeration value="2000-01"/>
          <xsd:enumeration value="2001-02"/>
          <xsd:enumeration value="2002-03"/>
          <xsd:enumeration value="2003-04"/>
          <xsd:enumeration value="2004-05"/>
          <xsd:enumeration value="2005-06"/>
          <xsd:enumeration value="2006-07"/>
          <xsd:enumeration value="2007-08"/>
          <xsd:enumeration value="2008-09"/>
          <xsd:enumeration value="2009-10"/>
          <xsd:enumeration value="2010-11"/>
          <xsd:enumeration value="2011-12"/>
          <xsd:enumeration value="2012-13"/>
          <xsd:enumeration value="2013-14"/>
          <xsd:enumeration value="2014-15"/>
          <xsd:enumeration value="2015-16"/>
          <xsd:enumeration value="2016-17"/>
          <xsd:enumeration value="2017-18"/>
          <xsd:enumeration value="2018-19"/>
          <xsd:enumeration value="2019-20"/>
          <xsd:enumeration value="2020-21"/>
          <xsd:enumeration value="2021-22"/>
          <xsd:enumeration value="2022-23"/>
          <xsd:enumeration value="2023-24"/>
          <xsd:enumeration value="2024-25"/>
        </xsd:restriction>
      </xsd:simpleType>
    </xsd:element>
    <xsd:element name="i0f84bba906045b4af568ee102a52dcb" ma:index="15" nillable="true" ma:taxonomy="true" ma:internalName="i0f84bba906045b4af568ee102a52dcb" ma:taxonomyFieldName="RevIMBCS" ma:displayName="HRC Taxonomy" ma:indexed="true" ma:readOnly="false" ma:default="311;#Advocacy Education ＆ Advice|8cf4d9b3-e259-44c3-913a-cdfdfa0ec6fd" ma:fieldId="{20f84bba-9060-45b4-af56-8ee102a52dcb}" ma:sspId="b81e6a3b-7119-479f-a0a1-d1ace2e3d91a" ma:termSetId="b5c58978-aacf-4d49-9597-114f1244351d" ma:anchorId="95e39927-8a8a-49bd-969d-d6280031797e" ma:open="false" ma:isKeyword="false">
      <xsd:complexType>
        <xsd:sequence>
          <xsd:element ref="pc:Terms" minOccurs="0" maxOccurs="1"/>
        </xsd:sequence>
      </xsd:complexType>
    </xsd:element>
    <xsd:element name="TaxCatchAll" ma:index="16" nillable="true" ma:displayName="Taxonomy Catch All Column" ma:description="" ma:hidden="true" ma:list="{e98d8594-ac13-4827-9ccc-f6e688be706a}" ma:internalName="TaxCatchAll" ma:showField="CatchAllData" ma:web="14bf6e64-41b1-4008-8b31-81e768f35d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28ad9b-b50f-45c7-9909-b90a4cda461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236c80-d5eb-4e66-a4a8-f567ee67a9c6"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description="" ma:internalName="MediaServiceAutoTags" ma:readOnly="true">
      <xsd:simpleType>
        <xsd:restriction base="dms:Text"/>
      </xsd:simpleType>
    </xsd:element>
    <xsd:element name="Phase" ma:index="20" nillable="true" ma:displayName="Phase" ma:internalName="Phase">
      <xsd:complexType>
        <xsd:complexContent>
          <xsd:extension base="dms:MultiChoice">
            <xsd:sequence>
              <xsd:element name="Value" maxOccurs="unbounded" minOccurs="0" nillable="true">
                <xsd:simpleType>
                  <xsd:restriction base="dms:Choice">
                    <xsd:enumeration value="Admin"/>
                    <xsd:enumeration value="Background"/>
                    <xsd:enumeration value="Planning"/>
                    <xsd:enumeration value="Method"/>
                    <xsd:enumeration value="Data &amp; analyses"/>
                    <xsd:enumeration value="Reporting"/>
                  </xsd:restriction>
                </xsd:simpleType>
              </xsd:element>
            </xsd:sequence>
          </xsd:extension>
        </xsd:complexContent>
      </xsd:complex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b81e6a3b-7119-479f-a0a1-d1ace2e3d91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26BFC5-044F-44EB-AF12-9AC131BD5270}">
  <ds:schemaRefs>
    <ds:schemaRef ds:uri="http://purl.org/dc/terms/"/>
    <ds:schemaRef ds:uri="afa4e240-7bf6-4c2c-a8ce-d69d06740aff"/>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DF37F7E-C324-4044-B5FA-D60A44A51C7F}">
  <ds:schemaRefs>
    <ds:schemaRef ds:uri="http://schemas.microsoft.com/sharepoint/v3/contenttype/forms"/>
  </ds:schemaRefs>
</ds:datastoreItem>
</file>

<file path=customXml/itemProps3.xml><?xml version="1.0" encoding="utf-8"?>
<ds:datastoreItem xmlns:ds="http://schemas.openxmlformats.org/officeDocument/2006/customXml" ds:itemID="{C0EB0DFB-C356-4280-AD5A-70E7D1608A3E}"/>
</file>

<file path=customXml/itemProps4.xml><?xml version="1.0" encoding="utf-8"?>
<ds:datastoreItem xmlns:ds="http://schemas.openxmlformats.org/officeDocument/2006/customXml" ds:itemID="{E8EE59CE-416C-4509-B2B6-6A3138046212}"/>
</file>

<file path=docProps/app.xml><?xml version="1.0" encoding="utf-8"?>
<Properties xmlns="http://schemas.openxmlformats.org/officeDocument/2006/extended-properties" xmlns:vt="http://schemas.openxmlformats.org/officeDocument/2006/docPropsVTypes">
  <TotalTime>15034</TotalTime>
  <Words>16410</Words>
  <Application>Microsoft Office PowerPoint</Application>
  <PresentationFormat>Widescreen</PresentationFormat>
  <Paragraphs>1691</Paragraphs>
  <Slides>72</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72</vt:i4>
      </vt:variant>
    </vt:vector>
  </HeadingPairs>
  <TitlesOfParts>
    <vt:vector size="83" baseType="lpstr">
      <vt:lpstr>Arial</vt:lpstr>
      <vt:lpstr>Arial Black</vt:lpstr>
      <vt:lpstr>Calibri</vt:lpstr>
      <vt:lpstr>Calibri Light</vt:lpstr>
      <vt:lpstr>Courier New</vt:lpstr>
      <vt:lpstr>Palatino Linotype</vt:lpstr>
      <vt:lpstr>Segoe UI</vt:lpstr>
      <vt:lpstr>Symbol</vt:lpstr>
      <vt:lpstr>Office Theme</vt:lpstr>
      <vt:lpstr>1_Office Theme</vt:lpstr>
      <vt:lpstr>2_Office Theme</vt:lpstr>
      <vt:lpstr>PowerPoint Presentation</vt:lpstr>
      <vt:lpstr>PowerPoint Presentation</vt:lpstr>
      <vt:lpstr>THE TASK AT HAND</vt:lpstr>
      <vt:lpstr>RESEARCH METHOD</vt:lpstr>
      <vt:lpstr>SUMMARY</vt:lpstr>
      <vt:lpstr>PowerPoint Presentation</vt:lpstr>
      <vt:lpstr>SUMMARY OF KEY INSIGHTS</vt:lpstr>
      <vt:lpstr>SUMMARY OF KEY INSIGHTS</vt:lpstr>
      <vt:lpstr>SEXUAL HARASSMENT</vt:lpstr>
      <vt:lpstr>SUMMARY OF PREVALENCE OF WORKPLACE SEXUAL HARASSMENT</vt:lpstr>
      <vt:lpstr>PREVALENCE OF SEXUAL HARASSMENT IN THE LAST 5 YEARS (BEHAVIOURAL DEFINITION)</vt:lpstr>
      <vt:lpstr>PREVALENCE OF SEXUAL HARASSMENT (BEHAVIOURAL DEFINITION) BY DEMOGRAPHIC GROUPS</vt:lpstr>
      <vt:lpstr>PREVALENCE OF SEXUAL HARASSMENT (BEHAVIOURAL DEFINITION) BY DEMOGRAPHIC GROUPS</vt:lpstr>
      <vt:lpstr>PREVALENCE OF SEXUAL HARASSMENT (BEHAVIOURAL DEFINITION) BY INDUSTRY</vt:lpstr>
      <vt:lpstr>NATURE OF SEXUAL HARASSMENT BEHAVIOURS EXPERIENCED IN LAST 5 YEARS </vt:lpstr>
      <vt:lpstr>SEXUAL HARASSMENT BEHAVIOURS EXPERIENCED IN LAST 5 YEARS </vt:lpstr>
      <vt:lpstr>LAST EXPERIENCE AND DURATION OF SEXUAL HARASSMENT </vt:lpstr>
      <vt:lpstr>BYSTANDER PREVALENCE OF SEXUAL HARASSMENT IN THE LAST 5 YEARS </vt:lpstr>
      <vt:lpstr>RACIAL HARASSMENT</vt:lpstr>
      <vt:lpstr>SUMMARY OF PREVALENCE OF WORKPLACE RACIAL HARASSMENT</vt:lpstr>
      <vt:lpstr>PREVALENCE OF RACIAL HARASSMENT IN THE LAST 5 YEARS (BEHAVIOURAL DEFINITION)</vt:lpstr>
      <vt:lpstr>PREVALENCE OF RACIAL HARASSMENT (BEHAVIOURAL DEFINITION) BY DEMOGRAPHIC GROUPS</vt:lpstr>
      <vt:lpstr>PREVALENCE OF RACIAL HARASSMENT (BEHAVIOURAL DEFINITION) BY DEMOGRAPHIC GROUPS</vt:lpstr>
      <vt:lpstr>PREVALENCE OF RACIAL HARASSMENT (BEHAVIOURAL DEFINITION) BY INDUSTRY</vt:lpstr>
      <vt:lpstr>RACIAL HARASSMENT BEHAVIOURS EXPERIENCED IN LAST 5 YEARS </vt:lpstr>
      <vt:lpstr>RACIAL HARASSMENT BEHAVIOURS EXPERIENCED IN LAST 5 YEARS BY ETHNICITY </vt:lpstr>
      <vt:lpstr>RACIAL HARASSMENT BEHAVIOURS EXPERIENCED IN LAST 5 YEARS </vt:lpstr>
      <vt:lpstr>LAST EXPERIENCE AND DURATION OF RACIAL HARASSMENT </vt:lpstr>
      <vt:lpstr>BYSTANDER PREVALENCE OF RACIAL HARASSMENT IN THE LAST 5 YEARS</vt:lpstr>
      <vt:lpstr>BULLYING</vt:lpstr>
      <vt:lpstr>MEASURING BULLYING (BEHAVIOURAL DEFINITION)</vt:lpstr>
      <vt:lpstr>SUMMARY OF PREVALENCE OF WORKPLACE BULLYING</vt:lpstr>
      <vt:lpstr>PREVALENCE OF BULLYING BEHAVIOURS IN THE LAST 12 MONTHS (BEHAVIOURAL DEFINITION)</vt:lpstr>
      <vt:lpstr>PREVALENCE OF BULLYING (BEHAVIOURAL DEFINITION) BY DEMOGRAPHICS</vt:lpstr>
      <vt:lpstr>PowerPoint Presentation</vt:lpstr>
      <vt:lpstr>PREVALENCE OF BULLYING (BEHAVIOURAL DEFINITION) BY DEMOGRAPHIC GROUPS</vt:lpstr>
      <vt:lpstr>BULLYING BEHAVIOURS EXPERIENCED IN LAST 12 MONTHS</vt:lpstr>
      <vt:lpstr>SUBGROUP ANALYSIS USING ADAPTED SNAQ SCORES</vt:lpstr>
      <vt:lpstr>LAST EXPERIENCE AND DURATION OF WORKPLACE BULLYING: </vt:lpstr>
      <vt:lpstr>BYSTANDER PREVALENCE OF WORKPLACE BULLYING IN THE LAST 5 YEARS: </vt:lpstr>
      <vt:lpstr>PERPETRATORS</vt:lpstr>
      <vt:lpstr>PERPETRATORS OF HARASSMENT/BULLYING</vt:lpstr>
      <vt:lpstr>IMPACT</vt:lpstr>
      <vt:lpstr>IMPACT OF HARASSMENT/BULLYING </vt:lpstr>
      <vt:lpstr>PROFILE OF WORKERS WHO HAVE BEEN NEGATIVELY IMPACTED:</vt:lpstr>
      <vt:lpstr>EMOTIONS</vt:lpstr>
      <vt:lpstr>INITIAL IMPACT OF HARASSMENT/BULLYING </vt:lpstr>
      <vt:lpstr>ONGOING IMPACT OF HARASSMENT/BULLYING </vt:lpstr>
      <vt:lpstr>PowerPoint Presentation</vt:lpstr>
      <vt:lpstr>PERSONAL SITUATION AT TIME OF HARASSMENT/BULLYING </vt:lpstr>
      <vt:lpstr>PATHWAYS OF CARE</vt:lpstr>
      <vt:lpstr>TELLING SOMEONE ABOUT THE EXPERIENCE</vt:lpstr>
      <vt:lpstr>SUPPORT SOUGHT</vt:lpstr>
      <vt:lpstr>FORMAL COMPLAINTS PROCESSES </vt:lpstr>
      <vt:lpstr>SATISFACTION WITH RESPONSE TO COMPLAINT</vt:lpstr>
      <vt:lpstr>REASONS FOR NOT MAKING A COMPLAINT/SEEKING SUPPORT</vt:lpstr>
      <vt:lpstr>UNMET NEED FOR SUPPORT</vt:lpstr>
      <vt:lpstr>SUPPORT/SERVICES THAT WOULD HAVE BEEN USEFUL AT THE TIME</vt:lpstr>
      <vt:lpstr>SUMMARY OF FINDINGS AMONG MĀORI WORKERS</vt:lpstr>
      <vt:lpstr>SUMMARY OF PREVALENCE OF WORKPLACE SEXUAL HARASSMENT AMONG MĀORI WORKERS</vt:lpstr>
      <vt:lpstr>SUMMARY OF PREVALENCE OF WORKPLACE RACIAL HARASSMENT AMONG MĀORI WORKERS</vt:lpstr>
      <vt:lpstr>SUMMARY OF PREVALENCE OF WORKPLACE BULLYING AMONG MĀORI WORKERS</vt:lpstr>
      <vt:lpstr>The impact of workplace harassment and bullying on Māori workers is far-reaching and ongoing.</vt:lpstr>
      <vt:lpstr>Few Māori engage with formal pathways for addressing workplace harassment and bullying; satisfaction is low among those who do.</vt:lpstr>
      <vt:lpstr>Perpetrators tend to be in senior positions. Fear of consequences and a lack of adequate or effective complaints and support processes are large barriers to Māori seeking support or making a complaint.</vt:lpstr>
      <vt:lpstr>Māori workers want better, more independent support to deal with the effects of workplace harassment and bullying. </vt:lpstr>
      <vt:lpstr>APPENDIX: VERBATIM COMMENTS AND SAMPLE PROFILE</vt:lpstr>
      <vt:lpstr>IN THEIR OWN WORDS – SEXUAL HARASSMENT </vt:lpstr>
      <vt:lpstr>IN THEIR OWN WORDS – RACIAL HARASSMENT </vt:lpstr>
      <vt:lpstr>IN THEIR OWN WORDS – BULLYING </vt:lpstr>
      <vt:lpstr>Sample profile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Hewitson, Natalie (MBAKL)</dc:creator>
  <cp:lastModifiedBy>Kerri Kruse</cp:lastModifiedBy>
  <cp:revision>755</cp:revision>
  <cp:lastPrinted>2022-07-24T23:11:58Z</cp:lastPrinted>
  <dcterms:created xsi:type="dcterms:W3CDTF">2016-02-23T21:01:22Z</dcterms:created>
  <dcterms:modified xsi:type="dcterms:W3CDTF">2022-08-23T02:22:17Z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0x010100E21E217C0ACDCE4E8A030A0316284B28</vt:lpwstr>
  </property>
  <property fmtid="{D5CDD505-2E9C-101B-9397-08002B2CF9AE}" pid="3" name="_dlc_DocIdItemGuid">
    <vt:lpwstr>7e4b9bec-fe2f-40c0-acb2-b1a1b924deb5</vt:lpwstr>
  </property>
  <property fmtid="{D5CDD505-2E9C-101B-9397-08002B2CF9AE}" pid="4" name="RevIMBCS">
    <vt:lpwstr>311;#Advocacy Education ＆ Advice|8cf4d9b3-e259-44c3-913a-cdfdfa0ec6fd</vt:lpwstr>
  </property>
  <property fmtid="{D5CDD505-2E9C-101B-9397-08002B2CF9AE}" pid="5" name="MediaServiceImageTags">
    <vt:lpwstr/>
  </property>
</Properties>
</file>